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lsx" ContentType="application/ks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2.xml" ContentType="application/vnd.openxmlformats-officedocument.theme+xml"/>
  <Override PartName="/ppt/notesSlides/notesSlide1.xml" ContentType="application/vnd.openxmlformats-officedocument.presentationml.notesSlide+xml"/>
  <Override PartName="/ppt/charts/chart3.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sldIdLst>
    <p:sldId id="256" r:id="rId2"/>
    <p:sldId id="289" r:id="rId3"/>
    <p:sldId id="257" r:id="rId4"/>
    <p:sldId id="258" r:id="rId5"/>
    <p:sldId id="300" r:id="rId6"/>
    <p:sldId id="332" r:id="rId7"/>
    <p:sldId id="333" r:id="rId8"/>
    <p:sldId id="395" r:id="rId9"/>
    <p:sldId id="339" r:id="rId10"/>
    <p:sldId id="262" r:id="rId11"/>
    <p:sldId id="335" r:id="rId12"/>
    <p:sldId id="336" r:id="rId13"/>
    <p:sldId id="338" r:id="rId14"/>
    <p:sldId id="337" r:id="rId15"/>
    <p:sldId id="396" r:id="rId16"/>
    <p:sldId id="341" r:id="rId17"/>
    <p:sldId id="398" r:id="rId18"/>
    <p:sldId id="342" r:id="rId19"/>
    <p:sldId id="343" r:id="rId20"/>
    <p:sldId id="344" r:id="rId21"/>
    <p:sldId id="346" r:id="rId22"/>
    <p:sldId id="349" r:id="rId23"/>
    <p:sldId id="259" r:id="rId24"/>
    <p:sldId id="399" r:id="rId25"/>
    <p:sldId id="350" r:id="rId26"/>
    <p:sldId id="345" r:id="rId27"/>
    <p:sldId id="407" r:id="rId28"/>
    <p:sldId id="353" r:id="rId29"/>
    <p:sldId id="347" r:id="rId30"/>
    <p:sldId id="355" r:id="rId31"/>
    <p:sldId id="358" r:id="rId32"/>
    <p:sldId id="356" r:id="rId33"/>
    <p:sldId id="357" r:id="rId34"/>
    <p:sldId id="354" r:id="rId35"/>
    <p:sldId id="402" r:id="rId36"/>
    <p:sldId id="361" r:id="rId37"/>
    <p:sldId id="359" r:id="rId38"/>
    <p:sldId id="362" r:id="rId39"/>
    <p:sldId id="363" r:id="rId40"/>
    <p:sldId id="400" r:id="rId41"/>
    <p:sldId id="403" r:id="rId42"/>
    <p:sldId id="367" r:id="rId43"/>
    <p:sldId id="364" r:id="rId44"/>
    <p:sldId id="368" r:id="rId45"/>
    <p:sldId id="369" r:id="rId46"/>
    <p:sldId id="372" r:id="rId47"/>
    <p:sldId id="370" r:id="rId48"/>
    <p:sldId id="371" r:id="rId49"/>
    <p:sldId id="404" r:id="rId50"/>
    <p:sldId id="375" r:id="rId51"/>
    <p:sldId id="374" r:id="rId52"/>
    <p:sldId id="376" r:id="rId53"/>
    <p:sldId id="379" r:id="rId54"/>
    <p:sldId id="378" r:id="rId55"/>
    <p:sldId id="380" r:id="rId56"/>
    <p:sldId id="381" r:id="rId57"/>
    <p:sldId id="382" r:id="rId58"/>
    <p:sldId id="383" r:id="rId59"/>
    <p:sldId id="405" r:id="rId60"/>
    <p:sldId id="267" r:id="rId61"/>
    <p:sldId id="377" r:id="rId62"/>
    <p:sldId id="388" r:id="rId63"/>
    <p:sldId id="386" r:id="rId64"/>
    <p:sldId id="387" r:id="rId65"/>
    <p:sldId id="385" r:id="rId66"/>
    <p:sldId id="389" r:id="rId67"/>
    <p:sldId id="298" r:id="rId68"/>
    <p:sldId id="299" r:id="rId69"/>
    <p:sldId id="406" r:id="rId70"/>
    <p:sldId id="330" r:id="rId71"/>
    <p:sldId id="392" r:id="rId72"/>
    <p:sldId id="394" r:id="rId73"/>
    <p:sldId id="271" r:id="rId7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B349"/>
    <a:srgbClr val="6ECDE2"/>
    <a:srgbClr val="94CF50"/>
    <a:srgbClr val="0377B0"/>
    <a:srgbClr val="58DAF8"/>
    <a:srgbClr val="51DEFF"/>
    <a:srgbClr val="12B7E5"/>
    <a:srgbClr val="EEEF07"/>
    <a:srgbClr val="087BB2"/>
    <a:srgbClr val="5B85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94" autoAdjust="0"/>
    <p:restoredTop sz="79985"/>
  </p:normalViewPr>
  <p:slideViewPr>
    <p:cSldViewPr snapToGrid="0">
      <p:cViewPr varScale="1">
        <p:scale>
          <a:sx n="90" d="100"/>
          <a:sy n="90" d="100"/>
        </p:scale>
        <p:origin x="896"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Office_Excel_2007_Workbook99911111111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Office_Excel_2007_Workbook66611222222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2007_Workbook22244113333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DATA</c:v>
                </c:pt>
              </c:strCache>
            </c:strRef>
          </c:tx>
          <c:spPr>
            <a:ln>
              <a:noFill/>
            </a:ln>
          </c:spPr>
          <c:explosion val="36"/>
          <c:dPt>
            <c:idx val="0"/>
            <c:bubble3D val="0"/>
            <c:spPr>
              <a:solidFill>
                <a:srgbClr val="94CF50"/>
              </a:solidFill>
              <a:ln w="19050">
                <a:noFill/>
              </a:ln>
              <a:effectLst/>
            </c:spPr>
            <c:extLst>
              <c:ext xmlns:c16="http://schemas.microsoft.com/office/drawing/2014/chart" uri="{C3380CC4-5D6E-409C-BE32-E72D297353CC}">
                <c16:uniqueId val="{00000001-C936-544A-BA8C-6E43E3890B11}"/>
              </c:ext>
            </c:extLst>
          </c:dPt>
          <c:dPt>
            <c:idx val="1"/>
            <c:bubble3D val="0"/>
            <c:spPr>
              <a:solidFill>
                <a:schemeClr val="bg1"/>
              </a:solidFill>
              <a:ln w="19050">
                <a:noFill/>
              </a:ln>
              <a:effectLst/>
            </c:spPr>
            <c:extLst>
              <c:ext xmlns:c16="http://schemas.microsoft.com/office/drawing/2014/chart" uri="{C3380CC4-5D6E-409C-BE32-E72D297353CC}">
                <c16:uniqueId val="{00000003-C936-544A-BA8C-6E43E3890B11}"/>
              </c:ext>
            </c:extLst>
          </c:dPt>
          <c:dPt>
            <c:idx val="2"/>
            <c:bubble3D val="0"/>
            <c:spPr>
              <a:solidFill>
                <a:srgbClr val="94CF50"/>
              </a:solidFill>
              <a:ln w="19050">
                <a:noFill/>
              </a:ln>
              <a:effectLst/>
            </c:spPr>
            <c:extLst>
              <c:ext xmlns:c16="http://schemas.microsoft.com/office/drawing/2014/chart" uri="{C3380CC4-5D6E-409C-BE32-E72D297353CC}">
                <c16:uniqueId val="{00000005-C936-544A-BA8C-6E43E3890B11}"/>
              </c:ext>
            </c:extLst>
          </c:dPt>
          <c:dPt>
            <c:idx val="3"/>
            <c:bubble3D val="0"/>
            <c:spPr>
              <a:solidFill>
                <a:schemeClr val="bg1"/>
              </a:solidFill>
              <a:ln w="19050">
                <a:noFill/>
              </a:ln>
              <a:effectLst/>
            </c:spPr>
            <c:extLst>
              <c:ext xmlns:c16="http://schemas.microsoft.com/office/drawing/2014/chart" uri="{C3380CC4-5D6E-409C-BE32-E72D297353CC}">
                <c16:uniqueId val="{00000007-C936-544A-BA8C-6E43E3890B11}"/>
              </c:ext>
            </c:extLst>
          </c:dPt>
          <c:dPt>
            <c:idx val="4"/>
            <c:bubble3D val="0"/>
            <c:spPr>
              <a:solidFill>
                <a:srgbClr val="94CF50"/>
              </a:solidFill>
              <a:ln w="19050">
                <a:noFill/>
              </a:ln>
              <a:effectLst/>
            </c:spPr>
            <c:extLst>
              <c:ext xmlns:c16="http://schemas.microsoft.com/office/drawing/2014/chart" uri="{C3380CC4-5D6E-409C-BE32-E72D297353CC}">
                <c16:uniqueId val="{00000009-C936-544A-BA8C-6E43E3890B11}"/>
              </c:ext>
            </c:extLst>
          </c:dPt>
          <c:dPt>
            <c:idx val="5"/>
            <c:bubble3D val="0"/>
            <c:spPr>
              <a:solidFill>
                <a:schemeClr val="bg1"/>
              </a:solidFill>
              <a:ln w="19050">
                <a:noFill/>
              </a:ln>
              <a:effectLst/>
            </c:spPr>
            <c:extLst>
              <c:ext xmlns:c16="http://schemas.microsoft.com/office/drawing/2014/chart" uri="{C3380CC4-5D6E-409C-BE32-E72D297353CC}">
                <c16:uniqueId val="{0000000B-C936-544A-BA8C-6E43E3890B11}"/>
              </c:ext>
            </c:extLst>
          </c:dPt>
          <c:dPt>
            <c:idx val="6"/>
            <c:bubble3D val="0"/>
            <c:spPr>
              <a:solidFill>
                <a:srgbClr val="94CF50"/>
              </a:solidFill>
              <a:ln w="19050">
                <a:noFill/>
              </a:ln>
              <a:effectLst/>
            </c:spPr>
            <c:extLst>
              <c:ext xmlns:c16="http://schemas.microsoft.com/office/drawing/2014/chart" uri="{C3380CC4-5D6E-409C-BE32-E72D297353CC}">
                <c16:uniqueId val="{0000000D-C936-544A-BA8C-6E43E3890B11}"/>
              </c:ext>
            </c:extLst>
          </c:dPt>
          <c:dPt>
            <c:idx val="7"/>
            <c:bubble3D val="0"/>
            <c:spPr>
              <a:solidFill>
                <a:schemeClr val="bg1"/>
              </a:solidFill>
              <a:ln w="19050">
                <a:noFill/>
              </a:ln>
              <a:effectLst/>
            </c:spPr>
            <c:extLst>
              <c:ext xmlns:c16="http://schemas.microsoft.com/office/drawing/2014/chart" uri="{C3380CC4-5D6E-409C-BE32-E72D297353CC}">
                <c16:uniqueId val="{0000000F-C936-544A-BA8C-6E43E3890B11}"/>
              </c:ext>
            </c:extLst>
          </c:dPt>
          <c:dPt>
            <c:idx val="8"/>
            <c:bubble3D val="0"/>
            <c:spPr>
              <a:solidFill>
                <a:srgbClr val="94CF50"/>
              </a:solidFill>
              <a:ln w="19050">
                <a:noFill/>
              </a:ln>
              <a:effectLst/>
            </c:spPr>
            <c:extLst>
              <c:ext xmlns:c16="http://schemas.microsoft.com/office/drawing/2014/chart" uri="{C3380CC4-5D6E-409C-BE32-E72D297353CC}">
                <c16:uniqueId val="{00000011-C936-544A-BA8C-6E43E3890B11}"/>
              </c:ext>
            </c:extLst>
          </c:dPt>
          <c:dPt>
            <c:idx val="9"/>
            <c:bubble3D val="0"/>
            <c:spPr>
              <a:solidFill>
                <a:schemeClr val="bg1"/>
              </a:solidFill>
              <a:ln w="19050">
                <a:noFill/>
              </a:ln>
              <a:effectLst/>
            </c:spPr>
            <c:extLst>
              <c:ext xmlns:c16="http://schemas.microsoft.com/office/drawing/2014/chart" uri="{C3380CC4-5D6E-409C-BE32-E72D297353CC}">
                <c16:uniqueId val="{00000013-C936-544A-BA8C-6E43E3890B11}"/>
              </c:ext>
            </c:extLst>
          </c:dPt>
          <c:dPt>
            <c:idx val="10"/>
            <c:bubble3D val="0"/>
            <c:spPr>
              <a:solidFill>
                <a:srgbClr val="94CF50"/>
              </a:solidFill>
              <a:ln w="19050">
                <a:noFill/>
              </a:ln>
              <a:effectLst/>
            </c:spPr>
            <c:extLst>
              <c:ext xmlns:c16="http://schemas.microsoft.com/office/drawing/2014/chart" uri="{C3380CC4-5D6E-409C-BE32-E72D297353CC}">
                <c16:uniqueId val="{00000015-C936-544A-BA8C-6E43E3890B11}"/>
              </c:ext>
            </c:extLst>
          </c:dPt>
          <c:dPt>
            <c:idx val="11"/>
            <c:bubble3D val="0"/>
            <c:spPr>
              <a:solidFill>
                <a:schemeClr val="bg1"/>
              </a:solidFill>
              <a:ln w="19050">
                <a:noFill/>
              </a:ln>
              <a:effectLst/>
            </c:spPr>
            <c:extLst>
              <c:ext xmlns:c16="http://schemas.microsoft.com/office/drawing/2014/chart" uri="{C3380CC4-5D6E-409C-BE32-E72D297353CC}">
                <c16:uniqueId val="{00000017-C936-544A-BA8C-6E43E3890B11}"/>
              </c:ext>
            </c:extLst>
          </c:dPt>
          <c:dPt>
            <c:idx val="12"/>
            <c:bubble3D val="0"/>
            <c:spPr>
              <a:solidFill>
                <a:srgbClr val="94CF50"/>
              </a:solidFill>
              <a:ln w="19050">
                <a:noFill/>
              </a:ln>
              <a:effectLst/>
            </c:spPr>
            <c:extLst>
              <c:ext xmlns:c16="http://schemas.microsoft.com/office/drawing/2014/chart" uri="{C3380CC4-5D6E-409C-BE32-E72D297353CC}">
                <c16:uniqueId val="{00000019-C936-544A-BA8C-6E43E3890B11}"/>
              </c:ext>
            </c:extLst>
          </c:dPt>
          <c:dPt>
            <c:idx val="13"/>
            <c:bubble3D val="0"/>
            <c:spPr>
              <a:solidFill>
                <a:schemeClr val="bg1"/>
              </a:solidFill>
              <a:ln w="19050">
                <a:noFill/>
              </a:ln>
              <a:effectLst/>
            </c:spPr>
            <c:extLst>
              <c:ext xmlns:c16="http://schemas.microsoft.com/office/drawing/2014/chart" uri="{C3380CC4-5D6E-409C-BE32-E72D297353CC}">
                <c16:uniqueId val="{0000001B-C936-544A-BA8C-6E43E3890B11}"/>
              </c:ext>
            </c:extLst>
          </c:dPt>
          <c:dPt>
            <c:idx val="14"/>
            <c:bubble3D val="0"/>
            <c:spPr>
              <a:solidFill>
                <a:srgbClr val="94CF50"/>
              </a:solidFill>
              <a:ln w="19050">
                <a:noFill/>
              </a:ln>
              <a:effectLst/>
            </c:spPr>
            <c:extLst>
              <c:ext xmlns:c16="http://schemas.microsoft.com/office/drawing/2014/chart" uri="{C3380CC4-5D6E-409C-BE32-E72D297353CC}">
                <c16:uniqueId val="{0000001D-C936-544A-BA8C-6E43E3890B11}"/>
              </c:ext>
            </c:extLst>
          </c:dPt>
          <c:dPt>
            <c:idx val="15"/>
            <c:bubble3D val="0"/>
            <c:spPr>
              <a:solidFill>
                <a:schemeClr val="bg1"/>
              </a:solidFill>
              <a:ln w="19050">
                <a:noFill/>
              </a:ln>
              <a:effectLst/>
            </c:spPr>
            <c:extLst>
              <c:ext xmlns:c16="http://schemas.microsoft.com/office/drawing/2014/chart" uri="{C3380CC4-5D6E-409C-BE32-E72D297353CC}">
                <c16:uniqueId val="{0000001F-C936-544A-BA8C-6E43E3890B11}"/>
              </c:ext>
            </c:extLst>
          </c:dPt>
          <c:dPt>
            <c:idx val="16"/>
            <c:bubble3D val="0"/>
            <c:spPr>
              <a:solidFill>
                <a:srgbClr val="94CF50"/>
              </a:solidFill>
              <a:ln w="19050">
                <a:noFill/>
              </a:ln>
              <a:effectLst/>
            </c:spPr>
            <c:extLst>
              <c:ext xmlns:c16="http://schemas.microsoft.com/office/drawing/2014/chart" uri="{C3380CC4-5D6E-409C-BE32-E72D297353CC}">
                <c16:uniqueId val="{00000021-C936-544A-BA8C-6E43E3890B11}"/>
              </c:ext>
            </c:extLst>
          </c:dPt>
          <c:dPt>
            <c:idx val="17"/>
            <c:bubble3D val="0"/>
            <c:spPr>
              <a:solidFill>
                <a:schemeClr val="bg1"/>
              </a:solidFill>
              <a:ln w="19050">
                <a:noFill/>
              </a:ln>
              <a:effectLst/>
            </c:spPr>
            <c:extLst>
              <c:ext xmlns:c16="http://schemas.microsoft.com/office/drawing/2014/chart" uri="{C3380CC4-5D6E-409C-BE32-E72D297353CC}">
                <c16:uniqueId val="{00000023-C936-544A-BA8C-6E43E3890B11}"/>
              </c:ext>
            </c:extLst>
          </c:dPt>
          <c:dPt>
            <c:idx val="18"/>
            <c:bubble3D val="0"/>
            <c:spPr>
              <a:solidFill>
                <a:srgbClr val="94CF50"/>
              </a:solidFill>
              <a:ln w="19050">
                <a:noFill/>
              </a:ln>
              <a:effectLst/>
            </c:spPr>
            <c:extLst>
              <c:ext xmlns:c16="http://schemas.microsoft.com/office/drawing/2014/chart" uri="{C3380CC4-5D6E-409C-BE32-E72D297353CC}">
                <c16:uniqueId val="{00000025-C936-544A-BA8C-6E43E3890B11}"/>
              </c:ext>
            </c:extLst>
          </c:dPt>
          <c:dPt>
            <c:idx val="19"/>
            <c:bubble3D val="0"/>
            <c:spPr>
              <a:solidFill>
                <a:schemeClr val="bg1"/>
              </a:solidFill>
              <a:ln w="19050">
                <a:noFill/>
              </a:ln>
              <a:effectLst/>
            </c:spPr>
            <c:extLst>
              <c:ext xmlns:c16="http://schemas.microsoft.com/office/drawing/2014/chart" uri="{C3380CC4-5D6E-409C-BE32-E72D297353CC}">
                <c16:uniqueId val="{00000027-C936-544A-BA8C-6E43E3890B11}"/>
              </c:ext>
            </c:extLst>
          </c:dPt>
          <c:dPt>
            <c:idx val="20"/>
            <c:bubble3D val="0"/>
            <c:spPr>
              <a:solidFill>
                <a:srgbClr val="94CF50"/>
              </a:solidFill>
              <a:ln w="19050">
                <a:noFill/>
              </a:ln>
              <a:effectLst/>
            </c:spPr>
            <c:extLst>
              <c:ext xmlns:c16="http://schemas.microsoft.com/office/drawing/2014/chart" uri="{C3380CC4-5D6E-409C-BE32-E72D297353CC}">
                <c16:uniqueId val="{00000029-C936-544A-BA8C-6E43E3890B11}"/>
              </c:ext>
            </c:extLst>
          </c:dPt>
          <c:dPt>
            <c:idx val="21"/>
            <c:bubble3D val="0"/>
            <c:spPr>
              <a:solidFill>
                <a:schemeClr val="bg1"/>
              </a:solidFill>
              <a:ln w="19050">
                <a:noFill/>
              </a:ln>
              <a:effectLst/>
            </c:spPr>
            <c:extLst>
              <c:ext xmlns:c16="http://schemas.microsoft.com/office/drawing/2014/chart" uri="{C3380CC4-5D6E-409C-BE32-E72D297353CC}">
                <c16:uniqueId val="{0000002B-C936-544A-BA8C-6E43E3890B11}"/>
              </c:ext>
            </c:extLst>
          </c:dPt>
          <c:dPt>
            <c:idx val="22"/>
            <c:bubble3D val="0"/>
            <c:spPr>
              <a:solidFill>
                <a:srgbClr val="94CF50"/>
              </a:solidFill>
              <a:ln w="19050">
                <a:noFill/>
              </a:ln>
              <a:effectLst/>
            </c:spPr>
            <c:extLst>
              <c:ext xmlns:c16="http://schemas.microsoft.com/office/drawing/2014/chart" uri="{C3380CC4-5D6E-409C-BE32-E72D297353CC}">
                <c16:uniqueId val="{0000002D-C936-544A-BA8C-6E43E3890B11}"/>
              </c:ext>
            </c:extLst>
          </c:dPt>
          <c:dPt>
            <c:idx val="23"/>
            <c:bubble3D val="0"/>
            <c:spPr>
              <a:solidFill>
                <a:schemeClr val="bg1"/>
              </a:solidFill>
              <a:ln w="19050">
                <a:noFill/>
              </a:ln>
              <a:effectLst/>
            </c:spPr>
            <c:extLst>
              <c:ext xmlns:c16="http://schemas.microsoft.com/office/drawing/2014/chart" uri="{C3380CC4-5D6E-409C-BE32-E72D297353CC}">
                <c16:uniqueId val="{0000002F-C936-544A-BA8C-6E43E3890B11}"/>
              </c:ext>
            </c:extLst>
          </c:dPt>
          <c:dPt>
            <c:idx val="24"/>
            <c:bubble3D val="0"/>
            <c:spPr>
              <a:solidFill>
                <a:srgbClr val="94CF50"/>
              </a:solidFill>
              <a:ln w="19050">
                <a:noFill/>
              </a:ln>
              <a:effectLst/>
            </c:spPr>
            <c:extLst>
              <c:ext xmlns:c16="http://schemas.microsoft.com/office/drawing/2014/chart" uri="{C3380CC4-5D6E-409C-BE32-E72D297353CC}">
                <c16:uniqueId val="{00000031-C936-544A-BA8C-6E43E3890B11}"/>
              </c:ext>
            </c:extLst>
          </c:dPt>
          <c:dPt>
            <c:idx val="25"/>
            <c:bubble3D val="0"/>
            <c:spPr>
              <a:solidFill>
                <a:schemeClr val="bg1"/>
              </a:solidFill>
              <a:ln w="19050">
                <a:noFill/>
              </a:ln>
              <a:effectLst/>
            </c:spPr>
            <c:extLst>
              <c:ext xmlns:c16="http://schemas.microsoft.com/office/drawing/2014/chart" uri="{C3380CC4-5D6E-409C-BE32-E72D297353CC}">
                <c16:uniqueId val="{00000033-C936-544A-BA8C-6E43E3890B11}"/>
              </c:ext>
            </c:extLst>
          </c:dPt>
          <c:dPt>
            <c:idx val="26"/>
            <c:bubble3D val="0"/>
            <c:spPr>
              <a:solidFill>
                <a:srgbClr val="94CF50"/>
              </a:solidFill>
              <a:ln w="19050">
                <a:noFill/>
              </a:ln>
              <a:effectLst/>
            </c:spPr>
            <c:extLst>
              <c:ext xmlns:c16="http://schemas.microsoft.com/office/drawing/2014/chart" uri="{C3380CC4-5D6E-409C-BE32-E72D297353CC}">
                <c16:uniqueId val="{00000035-C936-544A-BA8C-6E43E3890B11}"/>
              </c:ext>
            </c:extLst>
          </c:dPt>
          <c:dPt>
            <c:idx val="27"/>
            <c:bubble3D val="0"/>
            <c:spPr>
              <a:solidFill>
                <a:schemeClr val="bg1"/>
              </a:solidFill>
              <a:ln w="19050">
                <a:noFill/>
              </a:ln>
              <a:effectLst/>
            </c:spPr>
            <c:extLst>
              <c:ext xmlns:c16="http://schemas.microsoft.com/office/drawing/2014/chart" uri="{C3380CC4-5D6E-409C-BE32-E72D297353CC}">
                <c16:uniqueId val="{00000037-C936-544A-BA8C-6E43E3890B11}"/>
              </c:ext>
            </c:extLst>
          </c:dPt>
          <c:dPt>
            <c:idx val="28"/>
            <c:bubble3D val="0"/>
            <c:spPr>
              <a:solidFill>
                <a:srgbClr val="94CF50"/>
              </a:solidFill>
              <a:ln w="19050">
                <a:noFill/>
              </a:ln>
              <a:effectLst/>
            </c:spPr>
            <c:extLst>
              <c:ext xmlns:c16="http://schemas.microsoft.com/office/drawing/2014/chart" uri="{C3380CC4-5D6E-409C-BE32-E72D297353CC}">
                <c16:uniqueId val="{00000039-C936-544A-BA8C-6E43E3890B11}"/>
              </c:ext>
            </c:extLst>
          </c:dPt>
          <c:dPt>
            <c:idx val="29"/>
            <c:bubble3D val="0"/>
            <c:spPr>
              <a:solidFill>
                <a:schemeClr val="bg1"/>
              </a:solidFill>
              <a:ln w="19050">
                <a:noFill/>
              </a:ln>
              <a:effectLst/>
            </c:spPr>
            <c:extLst>
              <c:ext xmlns:c16="http://schemas.microsoft.com/office/drawing/2014/chart" uri="{C3380CC4-5D6E-409C-BE32-E72D297353CC}">
                <c16:uniqueId val="{0000003B-C936-544A-BA8C-6E43E3890B11}"/>
              </c:ext>
            </c:extLst>
          </c:dPt>
          <c:dPt>
            <c:idx val="30"/>
            <c:bubble3D val="0"/>
            <c:spPr>
              <a:solidFill>
                <a:srgbClr val="94CF50"/>
              </a:solidFill>
              <a:ln w="19050">
                <a:noFill/>
              </a:ln>
              <a:effectLst/>
            </c:spPr>
            <c:extLst>
              <c:ext xmlns:c16="http://schemas.microsoft.com/office/drawing/2014/chart" uri="{C3380CC4-5D6E-409C-BE32-E72D297353CC}">
                <c16:uniqueId val="{0000003D-C936-544A-BA8C-6E43E3890B11}"/>
              </c:ext>
            </c:extLst>
          </c:dPt>
          <c:dPt>
            <c:idx val="31"/>
            <c:bubble3D val="0"/>
            <c:spPr>
              <a:solidFill>
                <a:schemeClr val="bg1"/>
              </a:solidFill>
              <a:ln w="19050">
                <a:noFill/>
              </a:ln>
              <a:effectLst/>
            </c:spPr>
            <c:extLst>
              <c:ext xmlns:c16="http://schemas.microsoft.com/office/drawing/2014/chart" uri="{C3380CC4-5D6E-409C-BE32-E72D297353CC}">
                <c16:uniqueId val="{0000003F-C936-544A-BA8C-6E43E3890B11}"/>
              </c:ext>
            </c:extLst>
          </c:dPt>
          <c:dPt>
            <c:idx val="32"/>
            <c:bubble3D val="0"/>
            <c:spPr>
              <a:solidFill>
                <a:srgbClr val="94CF50"/>
              </a:solidFill>
              <a:ln w="19050">
                <a:noFill/>
              </a:ln>
              <a:effectLst/>
            </c:spPr>
            <c:extLst>
              <c:ext xmlns:c16="http://schemas.microsoft.com/office/drawing/2014/chart" uri="{C3380CC4-5D6E-409C-BE32-E72D297353CC}">
                <c16:uniqueId val="{00000041-C936-544A-BA8C-6E43E3890B11}"/>
              </c:ext>
            </c:extLst>
          </c:dPt>
          <c:dPt>
            <c:idx val="33"/>
            <c:bubble3D val="0"/>
            <c:spPr>
              <a:solidFill>
                <a:schemeClr val="bg1"/>
              </a:solidFill>
              <a:ln w="19050">
                <a:noFill/>
              </a:ln>
              <a:effectLst/>
            </c:spPr>
            <c:extLst>
              <c:ext xmlns:c16="http://schemas.microsoft.com/office/drawing/2014/chart" uri="{C3380CC4-5D6E-409C-BE32-E72D297353CC}">
                <c16:uniqueId val="{00000043-C936-544A-BA8C-6E43E3890B11}"/>
              </c:ext>
            </c:extLst>
          </c:dPt>
          <c:dPt>
            <c:idx val="34"/>
            <c:bubble3D val="0"/>
            <c:spPr>
              <a:solidFill>
                <a:srgbClr val="94CF50"/>
              </a:solidFill>
              <a:ln w="19050">
                <a:noFill/>
              </a:ln>
              <a:effectLst/>
            </c:spPr>
            <c:extLst>
              <c:ext xmlns:c16="http://schemas.microsoft.com/office/drawing/2014/chart" uri="{C3380CC4-5D6E-409C-BE32-E72D297353CC}">
                <c16:uniqueId val="{00000045-C936-544A-BA8C-6E43E3890B11}"/>
              </c:ext>
            </c:extLst>
          </c:dPt>
          <c:dPt>
            <c:idx val="35"/>
            <c:bubble3D val="0"/>
            <c:spPr>
              <a:solidFill>
                <a:schemeClr val="bg1"/>
              </a:solidFill>
              <a:ln w="19050">
                <a:noFill/>
              </a:ln>
              <a:effectLst/>
            </c:spPr>
            <c:extLst>
              <c:ext xmlns:c16="http://schemas.microsoft.com/office/drawing/2014/chart" uri="{C3380CC4-5D6E-409C-BE32-E72D297353CC}">
                <c16:uniqueId val="{00000047-C936-544A-BA8C-6E43E3890B11}"/>
              </c:ext>
            </c:extLst>
          </c:dPt>
          <c:dPt>
            <c:idx val="36"/>
            <c:bubble3D val="0"/>
            <c:spPr>
              <a:solidFill>
                <a:srgbClr val="94CF50"/>
              </a:solidFill>
              <a:ln w="19050">
                <a:noFill/>
              </a:ln>
              <a:effectLst/>
            </c:spPr>
            <c:extLst>
              <c:ext xmlns:c16="http://schemas.microsoft.com/office/drawing/2014/chart" uri="{C3380CC4-5D6E-409C-BE32-E72D297353CC}">
                <c16:uniqueId val="{00000049-C936-544A-BA8C-6E43E3890B11}"/>
              </c:ext>
            </c:extLst>
          </c:dPt>
          <c:dPt>
            <c:idx val="37"/>
            <c:bubble3D val="0"/>
            <c:spPr>
              <a:solidFill>
                <a:schemeClr val="bg1"/>
              </a:solidFill>
              <a:ln w="19050">
                <a:noFill/>
              </a:ln>
              <a:effectLst/>
            </c:spPr>
            <c:extLst>
              <c:ext xmlns:c16="http://schemas.microsoft.com/office/drawing/2014/chart" uri="{C3380CC4-5D6E-409C-BE32-E72D297353CC}">
                <c16:uniqueId val="{0000004B-C936-544A-BA8C-6E43E3890B11}"/>
              </c:ext>
            </c:extLst>
          </c:dPt>
          <c:dPt>
            <c:idx val="38"/>
            <c:bubble3D val="0"/>
            <c:spPr>
              <a:solidFill>
                <a:srgbClr val="94CF50"/>
              </a:solidFill>
              <a:ln w="19050">
                <a:noFill/>
              </a:ln>
              <a:effectLst/>
            </c:spPr>
            <c:extLst>
              <c:ext xmlns:c16="http://schemas.microsoft.com/office/drawing/2014/chart" uri="{C3380CC4-5D6E-409C-BE32-E72D297353CC}">
                <c16:uniqueId val="{0000004D-C936-544A-BA8C-6E43E3890B11}"/>
              </c:ext>
            </c:extLst>
          </c:dPt>
          <c:dPt>
            <c:idx val="39"/>
            <c:bubble3D val="0"/>
            <c:spPr>
              <a:solidFill>
                <a:schemeClr val="bg1"/>
              </a:solidFill>
              <a:ln w="19050">
                <a:noFill/>
              </a:ln>
              <a:effectLst/>
            </c:spPr>
            <c:extLst>
              <c:ext xmlns:c16="http://schemas.microsoft.com/office/drawing/2014/chart" uri="{C3380CC4-5D6E-409C-BE32-E72D297353CC}">
                <c16:uniqueId val="{0000004F-C936-544A-BA8C-6E43E3890B11}"/>
              </c:ext>
            </c:extLst>
          </c:dPt>
          <c:dPt>
            <c:idx val="40"/>
            <c:bubble3D val="0"/>
            <c:spPr>
              <a:solidFill>
                <a:srgbClr val="94CF50"/>
              </a:solidFill>
              <a:ln w="19050">
                <a:noFill/>
              </a:ln>
              <a:effectLst/>
            </c:spPr>
            <c:extLst>
              <c:ext xmlns:c16="http://schemas.microsoft.com/office/drawing/2014/chart" uri="{C3380CC4-5D6E-409C-BE32-E72D297353CC}">
                <c16:uniqueId val="{00000051-C936-544A-BA8C-6E43E3890B11}"/>
              </c:ext>
            </c:extLst>
          </c:dPt>
          <c:dPt>
            <c:idx val="41"/>
            <c:bubble3D val="0"/>
            <c:spPr>
              <a:solidFill>
                <a:schemeClr val="bg1"/>
              </a:solidFill>
              <a:ln w="19050">
                <a:noFill/>
              </a:ln>
              <a:effectLst/>
            </c:spPr>
            <c:extLst>
              <c:ext xmlns:c16="http://schemas.microsoft.com/office/drawing/2014/chart" uri="{C3380CC4-5D6E-409C-BE32-E72D297353CC}">
                <c16:uniqueId val="{00000053-C936-544A-BA8C-6E43E3890B11}"/>
              </c:ext>
            </c:extLst>
          </c:dPt>
          <c:dPt>
            <c:idx val="42"/>
            <c:bubble3D val="0"/>
            <c:spPr>
              <a:solidFill>
                <a:srgbClr val="94CF50"/>
              </a:solidFill>
              <a:ln w="19050">
                <a:noFill/>
              </a:ln>
              <a:effectLst/>
            </c:spPr>
            <c:extLst>
              <c:ext xmlns:c16="http://schemas.microsoft.com/office/drawing/2014/chart" uri="{C3380CC4-5D6E-409C-BE32-E72D297353CC}">
                <c16:uniqueId val="{00000055-C936-544A-BA8C-6E43E3890B11}"/>
              </c:ext>
            </c:extLst>
          </c:dPt>
          <c:dPt>
            <c:idx val="43"/>
            <c:bubble3D val="0"/>
            <c:spPr>
              <a:solidFill>
                <a:schemeClr val="bg1"/>
              </a:solidFill>
              <a:ln w="19050">
                <a:noFill/>
              </a:ln>
              <a:effectLst/>
            </c:spPr>
            <c:extLst>
              <c:ext xmlns:c16="http://schemas.microsoft.com/office/drawing/2014/chart" uri="{C3380CC4-5D6E-409C-BE32-E72D297353CC}">
                <c16:uniqueId val="{00000057-C936-544A-BA8C-6E43E3890B11}"/>
              </c:ext>
            </c:extLst>
          </c:dPt>
          <c:dPt>
            <c:idx val="44"/>
            <c:bubble3D val="0"/>
            <c:spPr>
              <a:solidFill>
                <a:srgbClr val="94CF50"/>
              </a:solidFill>
              <a:ln w="19050">
                <a:noFill/>
              </a:ln>
              <a:effectLst/>
            </c:spPr>
            <c:extLst>
              <c:ext xmlns:c16="http://schemas.microsoft.com/office/drawing/2014/chart" uri="{C3380CC4-5D6E-409C-BE32-E72D297353CC}">
                <c16:uniqueId val="{00000059-C936-544A-BA8C-6E43E3890B11}"/>
              </c:ext>
            </c:extLst>
          </c:dPt>
          <c:dPt>
            <c:idx val="45"/>
            <c:bubble3D val="0"/>
            <c:spPr>
              <a:solidFill>
                <a:schemeClr val="bg1"/>
              </a:solidFill>
              <a:ln w="19050">
                <a:noFill/>
              </a:ln>
              <a:effectLst/>
            </c:spPr>
            <c:extLst>
              <c:ext xmlns:c16="http://schemas.microsoft.com/office/drawing/2014/chart" uri="{C3380CC4-5D6E-409C-BE32-E72D297353CC}">
                <c16:uniqueId val="{0000005B-C936-544A-BA8C-6E43E3890B11}"/>
              </c:ext>
            </c:extLst>
          </c:dPt>
          <c:dPt>
            <c:idx val="46"/>
            <c:bubble3D val="0"/>
            <c:spPr>
              <a:solidFill>
                <a:srgbClr val="94CF50"/>
              </a:solidFill>
              <a:ln w="19050">
                <a:noFill/>
              </a:ln>
              <a:effectLst/>
            </c:spPr>
            <c:extLst>
              <c:ext xmlns:c16="http://schemas.microsoft.com/office/drawing/2014/chart" uri="{C3380CC4-5D6E-409C-BE32-E72D297353CC}">
                <c16:uniqueId val="{0000005D-C936-544A-BA8C-6E43E3890B11}"/>
              </c:ext>
            </c:extLst>
          </c:dPt>
          <c:dPt>
            <c:idx val="47"/>
            <c:bubble3D val="0"/>
            <c:spPr>
              <a:solidFill>
                <a:schemeClr val="bg1"/>
              </a:solidFill>
              <a:ln w="19050">
                <a:noFill/>
              </a:ln>
              <a:effectLst/>
            </c:spPr>
            <c:extLst>
              <c:ext xmlns:c16="http://schemas.microsoft.com/office/drawing/2014/chart" uri="{C3380CC4-5D6E-409C-BE32-E72D297353CC}">
                <c16:uniqueId val="{0000005F-C936-544A-BA8C-6E43E3890B11}"/>
              </c:ext>
            </c:extLst>
          </c:dPt>
          <c:dPt>
            <c:idx val="48"/>
            <c:bubble3D val="0"/>
            <c:spPr>
              <a:solidFill>
                <a:srgbClr val="94CF50"/>
              </a:solidFill>
              <a:ln w="19050">
                <a:noFill/>
              </a:ln>
              <a:effectLst/>
            </c:spPr>
            <c:extLst>
              <c:ext xmlns:c16="http://schemas.microsoft.com/office/drawing/2014/chart" uri="{C3380CC4-5D6E-409C-BE32-E72D297353CC}">
                <c16:uniqueId val="{00000061-C936-544A-BA8C-6E43E3890B11}"/>
              </c:ext>
            </c:extLst>
          </c:dPt>
          <c:dPt>
            <c:idx val="49"/>
            <c:bubble3D val="0"/>
            <c:spPr>
              <a:solidFill>
                <a:schemeClr val="bg1"/>
              </a:solidFill>
              <a:ln w="19050">
                <a:noFill/>
              </a:ln>
              <a:effectLst/>
            </c:spPr>
            <c:extLst>
              <c:ext xmlns:c16="http://schemas.microsoft.com/office/drawing/2014/chart" uri="{C3380CC4-5D6E-409C-BE32-E72D297353CC}">
                <c16:uniqueId val="{00000063-C936-544A-BA8C-6E43E3890B11}"/>
              </c:ext>
            </c:extLst>
          </c:dPt>
          <c:cat>
            <c:numRef>
              <c:f>Sheet1!$A$2:$A$51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numCache>
            </c:numRef>
          </c:cat>
          <c:val>
            <c:numRef>
              <c:f>Sheet1!$B$2:$B$51</c:f>
              <c:numCache>
                <c:formatCode>0%</c:formatCode>
                <c:ptCount val="50"/>
                <c:pt idx="0">
                  <c:v>0.02</c:v>
                </c:pt>
                <c:pt idx="1">
                  <c:v>0.02</c:v>
                </c:pt>
                <c:pt idx="2">
                  <c:v>0.02</c:v>
                </c:pt>
                <c:pt idx="3">
                  <c:v>0.02</c:v>
                </c:pt>
                <c:pt idx="4">
                  <c:v>0.02</c:v>
                </c:pt>
                <c:pt idx="5">
                  <c:v>0.02</c:v>
                </c:pt>
                <c:pt idx="6">
                  <c:v>0.02</c:v>
                </c:pt>
                <c:pt idx="7">
                  <c:v>0.02</c:v>
                </c:pt>
                <c:pt idx="8">
                  <c:v>0.02</c:v>
                </c:pt>
                <c:pt idx="9">
                  <c:v>0.02</c:v>
                </c:pt>
                <c:pt idx="10">
                  <c:v>0.02</c:v>
                </c:pt>
                <c:pt idx="11">
                  <c:v>0.02</c:v>
                </c:pt>
                <c:pt idx="12">
                  <c:v>0.02</c:v>
                </c:pt>
                <c:pt idx="13">
                  <c:v>0.02</c:v>
                </c:pt>
                <c:pt idx="14">
                  <c:v>0.02</c:v>
                </c:pt>
                <c:pt idx="15">
                  <c:v>0.02</c:v>
                </c:pt>
                <c:pt idx="16">
                  <c:v>0.02</c:v>
                </c:pt>
                <c:pt idx="17">
                  <c:v>0.02</c:v>
                </c:pt>
                <c:pt idx="18">
                  <c:v>0.02</c:v>
                </c:pt>
                <c:pt idx="19">
                  <c:v>0.02</c:v>
                </c:pt>
                <c:pt idx="20">
                  <c:v>0.02</c:v>
                </c:pt>
                <c:pt idx="21">
                  <c:v>0.02</c:v>
                </c:pt>
                <c:pt idx="22">
                  <c:v>0.02</c:v>
                </c:pt>
                <c:pt idx="23">
                  <c:v>0.02</c:v>
                </c:pt>
                <c:pt idx="24">
                  <c:v>0.02</c:v>
                </c:pt>
                <c:pt idx="25">
                  <c:v>0.02</c:v>
                </c:pt>
                <c:pt idx="26">
                  <c:v>0.02</c:v>
                </c:pt>
                <c:pt idx="27">
                  <c:v>0.02</c:v>
                </c:pt>
                <c:pt idx="28">
                  <c:v>0.02</c:v>
                </c:pt>
                <c:pt idx="29">
                  <c:v>0.02</c:v>
                </c:pt>
                <c:pt idx="30">
                  <c:v>0.02</c:v>
                </c:pt>
                <c:pt idx="31">
                  <c:v>0.02</c:v>
                </c:pt>
                <c:pt idx="32">
                  <c:v>0.02</c:v>
                </c:pt>
                <c:pt idx="33">
                  <c:v>0.02</c:v>
                </c:pt>
                <c:pt idx="34">
                  <c:v>0.02</c:v>
                </c:pt>
                <c:pt idx="35">
                  <c:v>0.02</c:v>
                </c:pt>
                <c:pt idx="36">
                  <c:v>0.02</c:v>
                </c:pt>
                <c:pt idx="37">
                  <c:v>0.02</c:v>
                </c:pt>
                <c:pt idx="38">
                  <c:v>0.02</c:v>
                </c:pt>
                <c:pt idx="39">
                  <c:v>0.02</c:v>
                </c:pt>
                <c:pt idx="40">
                  <c:v>0.02</c:v>
                </c:pt>
                <c:pt idx="41">
                  <c:v>0.02</c:v>
                </c:pt>
                <c:pt idx="42">
                  <c:v>0.02</c:v>
                </c:pt>
                <c:pt idx="43">
                  <c:v>0.02</c:v>
                </c:pt>
                <c:pt idx="44">
                  <c:v>0.02</c:v>
                </c:pt>
                <c:pt idx="45">
                  <c:v>0.02</c:v>
                </c:pt>
                <c:pt idx="46">
                  <c:v>0.02</c:v>
                </c:pt>
                <c:pt idx="47">
                  <c:v>0.02</c:v>
                </c:pt>
                <c:pt idx="48">
                  <c:v>0.02</c:v>
                </c:pt>
                <c:pt idx="49">
                  <c:v>0.02</c:v>
                </c:pt>
              </c:numCache>
            </c:numRef>
          </c:val>
          <c:extLst>
            <c:ext xmlns:c16="http://schemas.microsoft.com/office/drawing/2014/chart" uri="{C3380CC4-5D6E-409C-BE32-E72D297353CC}">
              <c16:uniqueId val="{00000064-C936-544A-BA8C-6E43E3890B1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DATA</c:v>
                </c:pt>
              </c:strCache>
            </c:strRef>
          </c:tx>
          <c:spPr>
            <a:solidFill>
              <a:srgbClr val="10B349"/>
            </a:solidFill>
            <a:ln>
              <a:noFill/>
            </a:ln>
            <a:effectLst/>
          </c:spPr>
          <c:cat>
            <c:strRef>
              <c:f>Sheet1!$A$2:$A$9</c:f>
              <c:strCache>
                <c:ptCount val="8"/>
                <c:pt idx="0">
                  <c:v>A</c:v>
                </c:pt>
                <c:pt idx="1">
                  <c:v>B</c:v>
                </c:pt>
                <c:pt idx="2">
                  <c:v>C</c:v>
                </c:pt>
                <c:pt idx="3">
                  <c:v>D</c:v>
                </c:pt>
                <c:pt idx="4">
                  <c:v>E</c:v>
                </c:pt>
                <c:pt idx="5">
                  <c:v>F</c:v>
                </c:pt>
                <c:pt idx="6">
                  <c:v>G</c:v>
                </c:pt>
                <c:pt idx="7">
                  <c:v>H</c:v>
                </c:pt>
              </c:strCache>
            </c:strRef>
          </c:cat>
          <c:val>
            <c:numRef>
              <c:f>Sheet1!$B$2:$B$9</c:f>
              <c:numCache>
                <c:formatCode>General</c:formatCode>
                <c:ptCount val="8"/>
                <c:pt idx="0">
                  <c:v>0</c:v>
                </c:pt>
                <c:pt idx="1">
                  <c:v>12</c:v>
                </c:pt>
                <c:pt idx="2">
                  <c:v>10</c:v>
                </c:pt>
                <c:pt idx="3">
                  <c:v>18</c:v>
                </c:pt>
                <c:pt idx="4">
                  <c:v>14</c:v>
                </c:pt>
                <c:pt idx="5">
                  <c:v>26</c:v>
                </c:pt>
                <c:pt idx="6">
                  <c:v>13</c:v>
                </c:pt>
                <c:pt idx="7">
                  <c:v>0</c:v>
                </c:pt>
              </c:numCache>
            </c:numRef>
          </c:val>
          <c:extLst>
            <c:ext xmlns:c16="http://schemas.microsoft.com/office/drawing/2014/chart" uri="{C3380CC4-5D6E-409C-BE32-E72D297353CC}">
              <c16:uniqueId val="{00000000-A4EB-234E-ADA1-EAE965BC548D}"/>
            </c:ext>
          </c:extLst>
        </c:ser>
        <c:dLbls>
          <c:showLegendKey val="0"/>
          <c:showVal val="0"/>
          <c:showCatName val="0"/>
          <c:showSerName val="0"/>
          <c:showPercent val="0"/>
          <c:showBubbleSize val="0"/>
        </c:dLbls>
        <c:axId val="773578640"/>
        <c:axId val="773580960"/>
      </c:areaChart>
      <c:catAx>
        <c:axId val="773578640"/>
        <c:scaling>
          <c:orientation val="minMax"/>
        </c:scaling>
        <c:delete val="0"/>
        <c:axPos val="b"/>
        <c:numFmt formatCode="General" sourceLinked="1"/>
        <c:majorTickMark val="out"/>
        <c:minorTickMark val="none"/>
        <c:tickLblPos val="none"/>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3580960"/>
        <c:crosses val="autoZero"/>
        <c:auto val="1"/>
        <c:lblAlgn val="ctr"/>
        <c:lblOffset val="100"/>
        <c:noMultiLvlLbl val="0"/>
      </c:catAx>
      <c:valAx>
        <c:axId val="773580960"/>
        <c:scaling>
          <c:orientation val="minMax"/>
        </c:scaling>
        <c:delete val="0"/>
        <c:axPos val="l"/>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3578640"/>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c:v>
                </c:pt>
              </c:strCache>
            </c:strRef>
          </c:tx>
          <c:spPr>
            <a:ln>
              <a:solidFill>
                <a:schemeClr val="bg1"/>
              </a:solidFill>
            </a:ln>
          </c:spPr>
          <c:dPt>
            <c:idx val="0"/>
            <c:bubble3D val="0"/>
            <c:spPr>
              <a:solidFill>
                <a:srgbClr val="10B349"/>
              </a:solidFill>
              <a:ln w="19050">
                <a:solidFill>
                  <a:schemeClr val="bg1"/>
                </a:solidFill>
              </a:ln>
              <a:effectLst/>
            </c:spPr>
            <c:extLst>
              <c:ext xmlns:c16="http://schemas.microsoft.com/office/drawing/2014/chart" uri="{C3380CC4-5D6E-409C-BE32-E72D297353CC}">
                <c16:uniqueId val="{00000001-97E1-3F4C-B1FD-7BE383B792FA}"/>
              </c:ext>
            </c:extLst>
          </c:dPt>
          <c:dPt>
            <c:idx val="1"/>
            <c:bubble3D val="0"/>
            <c:spPr>
              <a:solidFill>
                <a:srgbClr val="0377B0"/>
              </a:solidFill>
              <a:ln w="19050">
                <a:solidFill>
                  <a:schemeClr val="bg1"/>
                </a:solidFill>
              </a:ln>
              <a:effectLst/>
            </c:spPr>
            <c:extLst>
              <c:ext xmlns:c16="http://schemas.microsoft.com/office/drawing/2014/chart" uri="{C3380CC4-5D6E-409C-BE32-E72D297353CC}">
                <c16:uniqueId val="{00000003-97E1-3F4C-B1FD-7BE383B792FA}"/>
              </c:ext>
            </c:extLst>
          </c:dPt>
          <c:dPt>
            <c:idx val="2"/>
            <c:bubble3D val="0"/>
            <c:spPr>
              <a:solidFill>
                <a:srgbClr val="12B7E5"/>
              </a:solidFill>
              <a:ln w="19050">
                <a:solidFill>
                  <a:schemeClr val="bg1"/>
                </a:solidFill>
              </a:ln>
              <a:effectLst/>
            </c:spPr>
            <c:extLst>
              <c:ext xmlns:c16="http://schemas.microsoft.com/office/drawing/2014/chart" uri="{C3380CC4-5D6E-409C-BE32-E72D297353CC}">
                <c16:uniqueId val="{00000005-97E1-3F4C-B1FD-7BE383B792FA}"/>
              </c:ext>
            </c:extLst>
          </c:dPt>
          <c:dPt>
            <c:idx val="3"/>
            <c:bubble3D val="0"/>
            <c:spPr>
              <a:solidFill>
                <a:srgbClr val="94CF50"/>
              </a:solidFill>
              <a:ln w="19050">
                <a:solidFill>
                  <a:schemeClr val="bg1"/>
                </a:solidFill>
              </a:ln>
              <a:effectLst/>
            </c:spPr>
            <c:extLst>
              <c:ext xmlns:c16="http://schemas.microsoft.com/office/drawing/2014/chart" uri="{C3380CC4-5D6E-409C-BE32-E72D297353CC}">
                <c16:uniqueId val="{00000007-97E1-3F4C-B1FD-7BE383B792FA}"/>
              </c:ext>
            </c:extLst>
          </c:dPt>
          <c:cat>
            <c:strRef>
              <c:f>Sheet1!$A$2:$A$5</c:f>
              <c:strCache>
                <c:ptCount val="4"/>
                <c:pt idx="0">
                  <c:v>A</c:v>
                </c:pt>
                <c:pt idx="1">
                  <c:v>B</c:v>
                </c:pt>
                <c:pt idx="2">
                  <c:v>C</c:v>
                </c:pt>
                <c:pt idx="3">
                  <c:v>D</c:v>
                </c:pt>
              </c:strCache>
            </c:strRef>
          </c:cat>
          <c:val>
            <c:numRef>
              <c:f>Sheet1!$B$2:$B$5</c:f>
              <c:numCache>
                <c:formatCode>General</c:formatCode>
                <c:ptCount val="4"/>
                <c:pt idx="0">
                  <c:v>8.2000000000000011</c:v>
                </c:pt>
                <c:pt idx="1">
                  <c:v>3.2</c:v>
                </c:pt>
                <c:pt idx="2">
                  <c:v>1.4</c:v>
                </c:pt>
                <c:pt idx="3">
                  <c:v>1.2</c:v>
                </c:pt>
              </c:numCache>
            </c:numRef>
          </c:val>
          <c:extLst>
            <c:ext xmlns:c16="http://schemas.microsoft.com/office/drawing/2014/chart" uri="{C3380CC4-5D6E-409C-BE32-E72D297353CC}">
              <c16:uniqueId val="{00000008-97E1-3F4C-B1FD-7BE383B792F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78FC38-11D8-43DF-BD2A-C9E5214DA3BA}" type="doc">
      <dgm:prSet loTypeId="urn:microsoft.com/office/officeart/2005/8/layout/process4" loCatId="list" qsTypeId="urn:microsoft.com/office/officeart/2005/8/quickstyle/simple1" qsCatId="simple" csTypeId="urn:microsoft.com/office/officeart/2005/8/colors/colorful4" csCatId="colorful" phldr="1"/>
      <dgm:spPr/>
      <dgm:t>
        <a:bodyPr/>
        <a:lstStyle/>
        <a:p>
          <a:endParaRPr lang="zh-TW" altLang="en-US"/>
        </a:p>
      </dgm:t>
    </dgm:pt>
    <dgm:pt modelId="{BA4C89CE-55D9-416B-A1A8-D1865C23F731}">
      <dgm:prSet phldrT="[文字]" custT="1"/>
      <dgm:spPr/>
      <dgm:t>
        <a:bodyPr/>
        <a:lstStyle/>
        <a:p>
          <a:pPr algn="l"/>
          <a:r>
            <a:rPr lang="en-US" altLang="zh-TW" sz="2400" dirty="0"/>
            <a:t>Registration (Collecting Training data)</a:t>
          </a:r>
          <a:endParaRPr lang="zh-TW" altLang="en-US" sz="2400" dirty="0"/>
        </a:p>
      </dgm:t>
    </dgm:pt>
    <dgm:pt modelId="{DB8A1CB7-F763-481D-88E4-7DF7D421C4A4}" type="parTrans" cxnId="{30948B18-B9AB-45EC-9954-59962054AED3}">
      <dgm:prSet/>
      <dgm:spPr/>
      <dgm:t>
        <a:bodyPr/>
        <a:lstStyle/>
        <a:p>
          <a:endParaRPr lang="zh-TW" altLang="en-US"/>
        </a:p>
      </dgm:t>
    </dgm:pt>
    <dgm:pt modelId="{B3DBCB14-CF71-42D6-B4A4-F037AF56AB6F}" type="sibTrans" cxnId="{30948B18-B9AB-45EC-9954-59962054AED3}">
      <dgm:prSet/>
      <dgm:spPr/>
      <dgm:t>
        <a:bodyPr/>
        <a:lstStyle/>
        <a:p>
          <a:endParaRPr lang="zh-TW" altLang="en-US"/>
        </a:p>
      </dgm:t>
    </dgm:pt>
    <dgm:pt modelId="{10A24C35-D5BA-4C4F-8EE4-73D394E97F31}">
      <dgm:prSet phldrT="[文字]" custT="1"/>
      <dgm:spPr/>
      <dgm:t>
        <a:bodyPr/>
        <a:lstStyle/>
        <a:p>
          <a:pPr algn="l"/>
          <a:r>
            <a:rPr lang="en-US" altLang="zh-TW" sz="2800" dirty="0"/>
            <a:t>Testing</a:t>
          </a:r>
          <a:endParaRPr lang="zh-TW" altLang="en-US" sz="2800" dirty="0"/>
        </a:p>
      </dgm:t>
    </dgm:pt>
    <dgm:pt modelId="{1B33360E-1FEA-4B0D-85EA-009BE96DC9C1}" type="parTrans" cxnId="{47EF79AB-4E7F-4E24-80A7-D330D92F9B46}">
      <dgm:prSet/>
      <dgm:spPr/>
      <dgm:t>
        <a:bodyPr/>
        <a:lstStyle/>
        <a:p>
          <a:endParaRPr lang="zh-TW" altLang="en-US"/>
        </a:p>
      </dgm:t>
    </dgm:pt>
    <dgm:pt modelId="{72EEB7C3-A2DE-4393-A289-3A0466DF675F}" type="sibTrans" cxnId="{47EF79AB-4E7F-4E24-80A7-D330D92F9B46}">
      <dgm:prSet/>
      <dgm:spPr/>
      <dgm:t>
        <a:bodyPr/>
        <a:lstStyle/>
        <a:p>
          <a:endParaRPr lang="zh-TW" altLang="en-US"/>
        </a:p>
      </dgm:t>
    </dgm:pt>
    <dgm:pt modelId="{FDEE305F-D2B3-4440-87DF-819485288F20}">
      <dgm:prSet phldrT="[文字]" custT="1"/>
      <dgm:spPr/>
      <dgm:t>
        <a:bodyPr/>
        <a:lstStyle/>
        <a:p>
          <a:pPr algn="l"/>
          <a:r>
            <a:rPr lang="en-US" altLang="en-US" sz="2400" dirty="0"/>
            <a:t>Return the similar products</a:t>
          </a:r>
          <a:endParaRPr lang="zh-TW" altLang="en-US" sz="2400" dirty="0"/>
        </a:p>
      </dgm:t>
    </dgm:pt>
    <dgm:pt modelId="{89EC4EDC-FCD4-4BBD-A8D9-A1DE8A485680}" type="parTrans" cxnId="{5143F0BD-0C8D-4629-A9CC-D934598172E5}">
      <dgm:prSet/>
      <dgm:spPr/>
      <dgm:t>
        <a:bodyPr/>
        <a:lstStyle/>
        <a:p>
          <a:endParaRPr lang="zh-TW" altLang="en-US"/>
        </a:p>
      </dgm:t>
    </dgm:pt>
    <dgm:pt modelId="{F7B9A395-A7C8-4948-8E6E-56B03018A7CD}" type="sibTrans" cxnId="{5143F0BD-0C8D-4629-A9CC-D934598172E5}">
      <dgm:prSet/>
      <dgm:spPr/>
      <dgm:t>
        <a:bodyPr/>
        <a:lstStyle/>
        <a:p>
          <a:endParaRPr lang="zh-TW" altLang="en-US"/>
        </a:p>
      </dgm:t>
    </dgm:pt>
    <dgm:pt modelId="{AB6A2257-EB03-4300-B695-819C6E08F933}">
      <dgm:prSet phldrT="[文字]" custT="1"/>
      <dgm:spPr/>
      <dgm:t>
        <a:bodyPr/>
        <a:lstStyle/>
        <a:p>
          <a:pPr algn="l"/>
          <a:r>
            <a:rPr lang="en-US" altLang="zh-TW" sz="2800" dirty="0"/>
            <a:t>Training</a:t>
          </a:r>
          <a:endParaRPr lang="zh-TW" altLang="en-US" sz="2800" dirty="0"/>
        </a:p>
      </dgm:t>
    </dgm:pt>
    <dgm:pt modelId="{41859ACE-D235-4E9B-8645-4042A46C9708}" type="parTrans" cxnId="{C3A28E67-33E6-4C3B-A0E4-31E011722788}">
      <dgm:prSet/>
      <dgm:spPr/>
      <dgm:t>
        <a:bodyPr/>
        <a:lstStyle/>
        <a:p>
          <a:endParaRPr lang="zh-TW" altLang="en-US"/>
        </a:p>
      </dgm:t>
    </dgm:pt>
    <dgm:pt modelId="{665A3108-16D9-49AA-B9BA-7CEB4FDEC322}" type="sibTrans" cxnId="{C3A28E67-33E6-4C3B-A0E4-31E011722788}">
      <dgm:prSet/>
      <dgm:spPr/>
      <dgm:t>
        <a:bodyPr/>
        <a:lstStyle/>
        <a:p>
          <a:endParaRPr lang="zh-TW" altLang="en-US"/>
        </a:p>
      </dgm:t>
    </dgm:pt>
    <dgm:pt modelId="{8D172138-7D27-4D4A-B120-CE2865B26350}" type="pres">
      <dgm:prSet presAssocID="{5278FC38-11D8-43DF-BD2A-C9E5214DA3BA}" presName="Name0" presStyleCnt="0">
        <dgm:presLayoutVars>
          <dgm:dir/>
          <dgm:animLvl val="lvl"/>
          <dgm:resizeHandles val="exact"/>
        </dgm:presLayoutVars>
      </dgm:prSet>
      <dgm:spPr/>
    </dgm:pt>
    <dgm:pt modelId="{DC4D3662-75AB-4E8E-87A3-2402FC192BD8}" type="pres">
      <dgm:prSet presAssocID="{10A24C35-D5BA-4C4F-8EE4-73D394E97F31}" presName="boxAndChildren" presStyleCnt="0"/>
      <dgm:spPr/>
    </dgm:pt>
    <dgm:pt modelId="{2A6BB9C7-7E1A-405A-AB2A-E66125309827}" type="pres">
      <dgm:prSet presAssocID="{10A24C35-D5BA-4C4F-8EE4-73D394E97F31}" presName="parentTextBox" presStyleLbl="node1" presStyleIdx="0" presStyleCnt="2"/>
      <dgm:spPr/>
    </dgm:pt>
    <dgm:pt modelId="{B22A4A14-5A9F-4B7E-8D98-154A1DEB6996}" type="pres">
      <dgm:prSet presAssocID="{10A24C35-D5BA-4C4F-8EE4-73D394E97F31}" presName="entireBox" presStyleLbl="node1" presStyleIdx="0" presStyleCnt="2"/>
      <dgm:spPr/>
    </dgm:pt>
    <dgm:pt modelId="{913ED2E0-7004-4B00-91CB-DB0637D16932}" type="pres">
      <dgm:prSet presAssocID="{10A24C35-D5BA-4C4F-8EE4-73D394E97F31}" presName="descendantBox" presStyleCnt="0"/>
      <dgm:spPr/>
    </dgm:pt>
    <dgm:pt modelId="{E9E91DB7-74E6-4BDA-9960-9420DF39D396}" type="pres">
      <dgm:prSet presAssocID="{FDEE305F-D2B3-4440-87DF-819485288F20}" presName="childTextBox" presStyleLbl="fgAccFollowNode1" presStyleIdx="0" presStyleCnt="2">
        <dgm:presLayoutVars>
          <dgm:bulletEnabled val="1"/>
        </dgm:presLayoutVars>
      </dgm:prSet>
      <dgm:spPr/>
    </dgm:pt>
    <dgm:pt modelId="{BC89DAE0-7355-40D2-B243-D8DF4085A107}" type="pres">
      <dgm:prSet presAssocID="{665A3108-16D9-49AA-B9BA-7CEB4FDEC322}" presName="sp" presStyleCnt="0"/>
      <dgm:spPr/>
    </dgm:pt>
    <dgm:pt modelId="{CFC97945-B388-40AD-BFA7-C65C174FBD6E}" type="pres">
      <dgm:prSet presAssocID="{AB6A2257-EB03-4300-B695-819C6E08F933}" presName="arrowAndChildren" presStyleCnt="0"/>
      <dgm:spPr/>
    </dgm:pt>
    <dgm:pt modelId="{B64D403F-E59A-4611-95CF-AABA0C20A82F}" type="pres">
      <dgm:prSet presAssocID="{AB6A2257-EB03-4300-B695-819C6E08F933}" presName="parentTextArrow" presStyleLbl="node1" presStyleIdx="0" presStyleCnt="2"/>
      <dgm:spPr/>
    </dgm:pt>
    <dgm:pt modelId="{5F737AF0-57BA-476A-8FEB-FAD05E6DAE0A}" type="pres">
      <dgm:prSet presAssocID="{AB6A2257-EB03-4300-B695-819C6E08F933}" presName="arrow" presStyleLbl="node1" presStyleIdx="1" presStyleCnt="2"/>
      <dgm:spPr/>
    </dgm:pt>
    <dgm:pt modelId="{53885DF4-993C-4A19-8143-CC373192B860}" type="pres">
      <dgm:prSet presAssocID="{AB6A2257-EB03-4300-B695-819C6E08F933}" presName="descendantArrow" presStyleCnt="0"/>
      <dgm:spPr/>
    </dgm:pt>
    <dgm:pt modelId="{6E4F1720-9FD1-4B0B-B1BE-970CB8EBDEBF}" type="pres">
      <dgm:prSet presAssocID="{BA4C89CE-55D9-416B-A1A8-D1865C23F731}" presName="childTextArrow" presStyleLbl="fgAccFollowNode1" presStyleIdx="1" presStyleCnt="2">
        <dgm:presLayoutVars>
          <dgm:bulletEnabled val="1"/>
        </dgm:presLayoutVars>
      </dgm:prSet>
      <dgm:spPr/>
    </dgm:pt>
  </dgm:ptLst>
  <dgm:cxnLst>
    <dgm:cxn modelId="{7DF11F0D-8F2E-4B27-BB43-D017824CEB17}" type="presOf" srcId="{AB6A2257-EB03-4300-B695-819C6E08F933}" destId="{5F737AF0-57BA-476A-8FEB-FAD05E6DAE0A}" srcOrd="1" destOrd="0" presId="urn:microsoft.com/office/officeart/2005/8/layout/process4"/>
    <dgm:cxn modelId="{E70BB913-63C9-4E20-B799-EB90C4B586CF}" type="presOf" srcId="{BA4C89CE-55D9-416B-A1A8-D1865C23F731}" destId="{6E4F1720-9FD1-4B0B-B1BE-970CB8EBDEBF}" srcOrd="0" destOrd="0" presId="urn:microsoft.com/office/officeart/2005/8/layout/process4"/>
    <dgm:cxn modelId="{30948B18-B9AB-45EC-9954-59962054AED3}" srcId="{AB6A2257-EB03-4300-B695-819C6E08F933}" destId="{BA4C89CE-55D9-416B-A1A8-D1865C23F731}" srcOrd="0" destOrd="0" parTransId="{DB8A1CB7-F763-481D-88E4-7DF7D421C4A4}" sibTransId="{B3DBCB14-CF71-42D6-B4A4-F037AF56AB6F}"/>
    <dgm:cxn modelId="{EE95AC1B-F277-4F66-AADF-C5883C61BDC3}" type="presOf" srcId="{10A24C35-D5BA-4C4F-8EE4-73D394E97F31}" destId="{B22A4A14-5A9F-4B7E-8D98-154A1DEB6996}" srcOrd="1" destOrd="0" presId="urn:microsoft.com/office/officeart/2005/8/layout/process4"/>
    <dgm:cxn modelId="{E73A592F-73E3-4795-A4FC-5FA063A14AF4}" type="presOf" srcId="{10A24C35-D5BA-4C4F-8EE4-73D394E97F31}" destId="{2A6BB9C7-7E1A-405A-AB2A-E66125309827}" srcOrd="0" destOrd="0" presId="urn:microsoft.com/office/officeart/2005/8/layout/process4"/>
    <dgm:cxn modelId="{856BC45C-59E7-4007-B4EB-6C5B3A7D74A6}" type="presOf" srcId="{AB6A2257-EB03-4300-B695-819C6E08F933}" destId="{B64D403F-E59A-4611-95CF-AABA0C20A82F}" srcOrd="0" destOrd="0" presId="urn:microsoft.com/office/officeart/2005/8/layout/process4"/>
    <dgm:cxn modelId="{C3A28E67-33E6-4C3B-A0E4-31E011722788}" srcId="{5278FC38-11D8-43DF-BD2A-C9E5214DA3BA}" destId="{AB6A2257-EB03-4300-B695-819C6E08F933}" srcOrd="0" destOrd="0" parTransId="{41859ACE-D235-4E9B-8645-4042A46C9708}" sibTransId="{665A3108-16D9-49AA-B9BA-7CEB4FDEC322}"/>
    <dgm:cxn modelId="{47EF79AB-4E7F-4E24-80A7-D330D92F9B46}" srcId="{5278FC38-11D8-43DF-BD2A-C9E5214DA3BA}" destId="{10A24C35-D5BA-4C4F-8EE4-73D394E97F31}" srcOrd="1" destOrd="0" parTransId="{1B33360E-1FEA-4B0D-85EA-009BE96DC9C1}" sibTransId="{72EEB7C3-A2DE-4393-A289-3A0466DF675F}"/>
    <dgm:cxn modelId="{5143F0BD-0C8D-4629-A9CC-D934598172E5}" srcId="{10A24C35-D5BA-4C4F-8EE4-73D394E97F31}" destId="{FDEE305F-D2B3-4440-87DF-819485288F20}" srcOrd="0" destOrd="0" parTransId="{89EC4EDC-FCD4-4BBD-A8D9-A1DE8A485680}" sibTransId="{F7B9A395-A7C8-4948-8E6E-56B03018A7CD}"/>
    <dgm:cxn modelId="{3EF5D9DE-2D98-426D-B1CE-E5A20506EEE5}" type="presOf" srcId="{5278FC38-11D8-43DF-BD2A-C9E5214DA3BA}" destId="{8D172138-7D27-4D4A-B120-CE2865B26350}" srcOrd="0" destOrd="0" presId="urn:microsoft.com/office/officeart/2005/8/layout/process4"/>
    <dgm:cxn modelId="{D041FCED-7B76-4909-995A-9A830994023E}" type="presOf" srcId="{FDEE305F-D2B3-4440-87DF-819485288F20}" destId="{E9E91DB7-74E6-4BDA-9960-9420DF39D396}" srcOrd="0" destOrd="0" presId="urn:microsoft.com/office/officeart/2005/8/layout/process4"/>
    <dgm:cxn modelId="{D1659663-833D-4BB6-8A97-94D89B92B19B}" type="presParOf" srcId="{8D172138-7D27-4D4A-B120-CE2865B26350}" destId="{DC4D3662-75AB-4E8E-87A3-2402FC192BD8}" srcOrd="0" destOrd="0" presId="urn:microsoft.com/office/officeart/2005/8/layout/process4"/>
    <dgm:cxn modelId="{620C7262-5AAA-4518-BACD-01159C2DFD21}" type="presParOf" srcId="{DC4D3662-75AB-4E8E-87A3-2402FC192BD8}" destId="{2A6BB9C7-7E1A-405A-AB2A-E66125309827}" srcOrd="0" destOrd="0" presId="urn:microsoft.com/office/officeart/2005/8/layout/process4"/>
    <dgm:cxn modelId="{A7731700-28F8-4394-A7C1-1DBCC3D93F4F}" type="presParOf" srcId="{DC4D3662-75AB-4E8E-87A3-2402FC192BD8}" destId="{B22A4A14-5A9F-4B7E-8D98-154A1DEB6996}" srcOrd="1" destOrd="0" presId="urn:microsoft.com/office/officeart/2005/8/layout/process4"/>
    <dgm:cxn modelId="{A5EC65E6-317C-41C3-A5B8-A4D8C9D3C15C}" type="presParOf" srcId="{DC4D3662-75AB-4E8E-87A3-2402FC192BD8}" destId="{913ED2E0-7004-4B00-91CB-DB0637D16932}" srcOrd="2" destOrd="0" presId="urn:microsoft.com/office/officeart/2005/8/layout/process4"/>
    <dgm:cxn modelId="{90BC103A-E423-4173-9881-27DFFAB9EF62}" type="presParOf" srcId="{913ED2E0-7004-4B00-91CB-DB0637D16932}" destId="{E9E91DB7-74E6-4BDA-9960-9420DF39D396}" srcOrd="0" destOrd="0" presId="urn:microsoft.com/office/officeart/2005/8/layout/process4"/>
    <dgm:cxn modelId="{AC110F1E-71D7-4962-85DB-3D8D8B6185F1}" type="presParOf" srcId="{8D172138-7D27-4D4A-B120-CE2865B26350}" destId="{BC89DAE0-7355-40D2-B243-D8DF4085A107}" srcOrd="1" destOrd="0" presId="urn:microsoft.com/office/officeart/2005/8/layout/process4"/>
    <dgm:cxn modelId="{72CE357B-40FC-4658-82AA-72736E1796DA}" type="presParOf" srcId="{8D172138-7D27-4D4A-B120-CE2865B26350}" destId="{CFC97945-B388-40AD-BFA7-C65C174FBD6E}" srcOrd="2" destOrd="0" presId="urn:microsoft.com/office/officeart/2005/8/layout/process4"/>
    <dgm:cxn modelId="{0BEB356C-08DA-4B68-BB57-7F0E098EB600}" type="presParOf" srcId="{CFC97945-B388-40AD-BFA7-C65C174FBD6E}" destId="{B64D403F-E59A-4611-95CF-AABA0C20A82F}" srcOrd="0" destOrd="0" presId="urn:microsoft.com/office/officeart/2005/8/layout/process4"/>
    <dgm:cxn modelId="{AFE0D718-F9B5-4A51-AC1F-5770A99AD9A5}" type="presParOf" srcId="{CFC97945-B388-40AD-BFA7-C65C174FBD6E}" destId="{5F737AF0-57BA-476A-8FEB-FAD05E6DAE0A}" srcOrd="1" destOrd="0" presId="urn:microsoft.com/office/officeart/2005/8/layout/process4"/>
    <dgm:cxn modelId="{F6BF6C49-2181-49FB-A05B-BD84F7643F25}" type="presParOf" srcId="{CFC97945-B388-40AD-BFA7-C65C174FBD6E}" destId="{53885DF4-993C-4A19-8143-CC373192B860}" srcOrd="2" destOrd="0" presId="urn:microsoft.com/office/officeart/2005/8/layout/process4"/>
    <dgm:cxn modelId="{9657ACEA-B7C3-4B1D-B2A1-C2DA8498A91A}" type="presParOf" srcId="{53885DF4-993C-4A19-8143-CC373192B860}" destId="{6E4F1720-9FD1-4B0B-B1BE-970CB8EBDEB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2A4A14-5A9F-4B7E-8D98-154A1DEB6996}">
      <dsp:nvSpPr>
        <dsp:cNvPr id="0" name=""/>
        <dsp:cNvSpPr/>
      </dsp:nvSpPr>
      <dsp:spPr>
        <a:xfrm>
          <a:off x="0" y="2452839"/>
          <a:ext cx="3636579" cy="160932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US" altLang="zh-TW" sz="2800" kern="1200" dirty="0"/>
            <a:t>Testing</a:t>
          </a:r>
          <a:endParaRPr lang="zh-TW" altLang="en-US" sz="2800" kern="1200" dirty="0"/>
        </a:p>
      </dsp:txBody>
      <dsp:txXfrm>
        <a:off x="0" y="2452839"/>
        <a:ext cx="3636579" cy="869037"/>
      </dsp:txXfrm>
    </dsp:sp>
    <dsp:sp modelId="{E9E91DB7-74E6-4BDA-9960-9420DF39D396}">
      <dsp:nvSpPr>
        <dsp:cNvPr id="0" name=""/>
        <dsp:cNvSpPr/>
      </dsp:nvSpPr>
      <dsp:spPr>
        <a:xfrm>
          <a:off x="0" y="3289689"/>
          <a:ext cx="3636579" cy="74029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l" defTabSz="1066800">
            <a:lnSpc>
              <a:spcPct val="90000"/>
            </a:lnSpc>
            <a:spcBef>
              <a:spcPct val="0"/>
            </a:spcBef>
            <a:spcAft>
              <a:spcPct val="35000"/>
            </a:spcAft>
            <a:buNone/>
          </a:pPr>
          <a:r>
            <a:rPr lang="en-US" altLang="en-US" sz="2400" kern="1200" dirty="0"/>
            <a:t>Return the similar products</a:t>
          </a:r>
          <a:endParaRPr lang="zh-TW" altLang="en-US" sz="2400" kern="1200" dirty="0"/>
        </a:p>
      </dsp:txBody>
      <dsp:txXfrm>
        <a:off x="0" y="3289689"/>
        <a:ext cx="3636579" cy="740290"/>
      </dsp:txXfrm>
    </dsp:sp>
    <dsp:sp modelId="{5F737AF0-57BA-476A-8FEB-FAD05E6DAE0A}">
      <dsp:nvSpPr>
        <dsp:cNvPr id="0" name=""/>
        <dsp:cNvSpPr/>
      </dsp:nvSpPr>
      <dsp:spPr>
        <a:xfrm rot="10800000">
          <a:off x="0" y="1832"/>
          <a:ext cx="3636579" cy="2475146"/>
        </a:xfrm>
        <a:prstGeom prst="upArrowCallout">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US" altLang="zh-TW" sz="2800" kern="1200" dirty="0"/>
            <a:t>Training</a:t>
          </a:r>
          <a:endParaRPr lang="zh-TW" altLang="en-US" sz="2800" kern="1200" dirty="0"/>
        </a:p>
      </dsp:txBody>
      <dsp:txXfrm rot="-10800000">
        <a:off x="0" y="1832"/>
        <a:ext cx="3636579" cy="868776"/>
      </dsp:txXfrm>
    </dsp:sp>
    <dsp:sp modelId="{6E4F1720-9FD1-4B0B-B1BE-970CB8EBDEBF}">
      <dsp:nvSpPr>
        <dsp:cNvPr id="0" name=""/>
        <dsp:cNvSpPr/>
      </dsp:nvSpPr>
      <dsp:spPr>
        <a:xfrm>
          <a:off x="0" y="870609"/>
          <a:ext cx="3636579" cy="740068"/>
        </a:xfrm>
        <a:prstGeom prst="rect">
          <a:avLst/>
        </a:prstGeom>
        <a:solidFill>
          <a:schemeClr val="accent4">
            <a:tint val="40000"/>
            <a:alpha val="90000"/>
            <a:hueOff val="11513918"/>
            <a:satOff val="-61261"/>
            <a:lumOff val="-3490"/>
            <a:alphaOff val="0"/>
          </a:schemeClr>
        </a:solidFill>
        <a:ln w="12700" cap="flat" cmpd="sng" algn="ctr">
          <a:solidFill>
            <a:schemeClr val="accent4">
              <a:tint val="40000"/>
              <a:alpha val="90000"/>
              <a:hueOff val="11513918"/>
              <a:satOff val="-61261"/>
              <a:lumOff val="-349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30480" rIns="170688" bIns="30480" numCol="1" spcCol="1270" anchor="ctr" anchorCtr="0">
          <a:noAutofit/>
        </a:bodyPr>
        <a:lstStyle/>
        <a:p>
          <a:pPr marL="0" lvl="0" indent="0" algn="l" defTabSz="1066800">
            <a:lnSpc>
              <a:spcPct val="90000"/>
            </a:lnSpc>
            <a:spcBef>
              <a:spcPct val="0"/>
            </a:spcBef>
            <a:spcAft>
              <a:spcPct val="35000"/>
            </a:spcAft>
            <a:buNone/>
          </a:pPr>
          <a:r>
            <a:rPr lang="en-US" altLang="zh-TW" sz="2400" kern="1200" dirty="0"/>
            <a:t>Registration (Collecting Training data)</a:t>
          </a:r>
          <a:endParaRPr lang="zh-TW" altLang="en-US" sz="2400" kern="1200" dirty="0"/>
        </a:p>
      </dsp:txBody>
      <dsp:txXfrm>
        <a:off x="0" y="870609"/>
        <a:ext cx="3636579" cy="7400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78BB40-94F2-DB45-94FE-3AD454B6DEF1}" type="datetimeFigureOut">
              <a:rPr kumimoji="1" lang="zh-CN" altLang="en-US" smtClean="0"/>
              <a:t>2019/7/13</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FE26E3-5647-FD46-8E3A-D02AE658B851}" type="slidenum">
              <a:rPr kumimoji="1" lang="zh-CN" altLang="en-US" smtClean="0"/>
              <a:t>‹#›</a:t>
            </a:fld>
            <a:endParaRPr kumimoji="1" lang="zh-CN" altLang="en-US"/>
          </a:p>
        </p:txBody>
      </p:sp>
    </p:spTree>
    <p:extLst>
      <p:ext uri="{BB962C8B-B14F-4D97-AF65-F5344CB8AC3E}">
        <p14:creationId xmlns:p14="http://schemas.microsoft.com/office/powerpoint/2010/main" val="324327534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1</a:t>
            </a:fld>
            <a:endParaRPr kumimoji="1" lang="zh-CN" altLang="en-US"/>
          </a:p>
        </p:txBody>
      </p:sp>
    </p:spTree>
    <p:extLst>
      <p:ext uri="{BB962C8B-B14F-4D97-AF65-F5344CB8AC3E}">
        <p14:creationId xmlns:p14="http://schemas.microsoft.com/office/powerpoint/2010/main" val="3860725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pre-train: </a:t>
            </a:r>
            <a:r>
              <a:rPr lang="zh-CN" altLang="en-US" dirty="0"/>
              <a:t>近乎水平线，找出一个初始函数在所有的</a:t>
            </a:r>
            <a:r>
              <a:rPr lang="en-US" altLang="zh-CN" dirty="0"/>
              <a:t>sin</a:t>
            </a:r>
            <a:r>
              <a:rPr lang="zh-CN" altLang="en-US" dirty="0"/>
              <a:t>函数上都效果最好，将所有的</a:t>
            </a:r>
            <a:r>
              <a:rPr lang="en-US" altLang="zh-CN" dirty="0"/>
              <a:t>sin</a:t>
            </a:r>
            <a:r>
              <a:rPr lang="zh-CN" altLang="en-US" dirty="0"/>
              <a:t>叠起来就是一个水平线</a:t>
            </a:r>
            <a:endParaRPr lang="en-US" altLang="zh-CN" dirty="0"/>
          </a:p>
          <a:p>
            <a:endParaRPr lang="en-US" dirty="0"/>
          </a:p>
          <a:p>
            <a:r>
              <a:rPr lang="en-US" altLang="zh-CN" dirty="0"/>
              <a:t>MAML</a:t>
            </a:r>
            <a:r>
              <a:rPr lang="zh-CN" altLang="en-US" dirty="0"/>
              <a:t>：绿色未做任何训练的线</a:t>
            </a:r>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32</a:t>
            </a:fld>
            <a:endParaRPr kumimoji="1" lang="zh-CN" altLang="en-US"/>
          </a:p>
        </p:txBody>
      </p:sp>
    </p:spTree>
    <p:extLst>
      <p:ext uri="{BB962C8B-B14F-4D97-AF65-F5344CB8AC3E}">
        <p14:creationId xmlns:p14="http://schemas.microsoft.com/office/powerpoint/2010/main" val="3602636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5way</a:t>
            </a:r>
            <a:r>
              <a:rPr lang="zh-CN" altLang="en-US" dirty="0"/>
              <a:t> 对比 </a:t>
            </a:r>
            <a:r>
              <a:rPr lang="en-US" altLang="zh-CN" dirty="0"/>
              <a:t>20way</a:t>
            </a:r>
          </a:p>
          <a:p>
            <a:r>
              <a:rPr lang="en-US" altLang="zh-CN" dirty="0"/>
              <a:t>1shot</a:t>
            </a:r>
            <a:r>
              <a:rPr lang="zh-CN" altLang="en-US" dirty="0"/>
              <a:t> 对比 </a:t>
            </a:r>
            <a:r>
              <a:rPr lang="en-US" altLang="zh-CN" dirty="0"/>
              <a:t>5shot</a:t>
            </a:r>
          </a:p>
          <a:p>
            <a:r>
              <a:rPr lang="en-US" altLang="zh-CN" dirty="0"/>
              <a:t>No</a:t>
            </a:r>
            <a:r>
              <a:rPr lang="zh-CN" altLang="en-US" dirty="0"/>
              <a:t> </a:t>
            </a:r>
            <a:r>
              <a:rPr lang="en-US" altLang="zh-CN" dirty="0"/>
              <a:t>conv</a:t>
            </a:r>
            <a:r>
              <a:rPr lang="zh-CN" altLang="en-US" dirty="0"/>
              <a:t>： 非</a:t>
            </a:r>
            <a:r>
              <a:rPr lang="en-US" altLang="zh-CN" dirty="0"/>
              <a:t>CNN</a:t>
            </a:r>
            <a:r>
              <a:rPr lang="zh-CN" altLang="en-US" dirty="0"/>
              <a:t>的网络</a:t>
            </a:r>
            <a:endParaRPr lang="en-US" altLang="zh-CN" dirty="0"/>
          </a:p>
          <a:p>
            <a:endParaRPr lang="en-US" altLang="zh-CN" dirty="0"/>
          </a:p>
          <a:p>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33</a:t>
            </a:fld>
            <a:endParaRPr kumimoji="1" lang="zh-CN" altLang="en-US"/>
          </a:p>
        </p:txBody>
      </p:sp>
    </p:spTree>
    <p:extLst>
      <p:ext uri="{BB962C8B-B14F-4D97-AF65-F5344CB8AC3E}">
        <p14:creationId xmlns:p14="http://schemas.microsoft.com/office/powerpoint/2010/main" val="880499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Reptile </a:t>
            </a:r>
            <a:r>
              <a:rPr lang="zh-CN" altLang="en-US" dirty="0"/>
              <a:t>很简单，比</a:t>
            </a:r>
            <a:r>
              <a:rPr lang="en-US" altLang="zh-CN" dirty="0"/>
              <a:t>MAML</a:t>
            </a:r>
            <a:r>
              <a:rPr lang="zh-CN" altLang="en-US" dirty="0"/>
              <a:t>更简单</a:t>
            </a:r>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36</a:t>
            </a:fld>
            <a:endParaRPr kumimoji="1" lang="zh-CN" altLang="en-US"/>
          </a:p>
        </p:txBody>
      </p:sp>
    </p:spTree>
    <p:extLst>
      <p:ext uri="{BB962C8B-B14F-4D97-AF65-F5344CB8AC3E}">
        <p14:creationId xmlns:p14="http://schemas.microsoft.com/office/powerpoint/2010/main" val="309618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和我们前面提到的</a:t>
            </a:r>
            <a:r>
              <a:rPr lang="en-US" altLang="zh-CN" dirty="0"/>
              <a:t>pre</a:t>
            </a:r>
            <a:r>
              <a:rPr lang="zh-CN" altLang="en-US" dirty="0"/>
              <a:t> </a:t>
            </a:r>
            <a:r>
              <a:rPr lang="en-US" altLang="zh-CN" dirty="0"/>
              <a:t>train</a:t>
            </a:r>
            <a:r>
              <a:rPr lang="zh-CN" altLang="en-US" dirty="0"/>
              <a:t>很像，找一个与所有</a:t>
            </a:r>
            <a:r>
              <a:rPr lang="en-US" altLang="zh-CN" dirty="0"/>
              <a:t>tasks</a:t>
            </a:r>
            <a:r>
              <a:rPr lang="zh-CN" altLang="en-US" dirty="0"/>
              <a:t>距离最小的参数，论文中提到如果只</a:t>
            </a:r>
            <a:r>
              <a:rPr lang="en-US" altLang="zh-CN" dirty="0"/>
              <a:t>update</a:t>
            </a:r>
            <a:r>
              <a:rPr lang="zh-CN" altLang="en-US" dirty="0"/>
              <a:t>一次 和 到所有距离的期望损失是一致的，这个和</a:t>
            </a:r>
            <a:r>
              <a:rPr lang="en-US" altLang="zh-CN" dirty="0"/>
              <a:t>pre</a:t>
            </a:r>
            <a:r>
              <a:rPr lang="zh-CN" altLang="en-US" dirty="0"/>
              <a:t> </a:t>
            </a:r>
            <a:r>
              <a:rPr lang="en-US" altLang="zh-CN" dirty="0"/>
              <a:t>train</a:t>
            </a:r>
            <a:r>
              <a:rPr lang="zh-CN" altLang="en-US" dirty="0"/>
              <a:t>相同。</a:t>
            </a:r>
            <a:endParaRPr lang="en-US" altLang="zh-CN" dirty="0"/>
          </a:p>
          <a:p>
            <a:endParaRPr lang="en-US" dirty="0"/>
          </a:p>
          <a:p>
            <a:r>
              <a:rPr lang="en-US" dirty="0"/>
              <a:t>3</a:t>
            </a:r>
            <a:r>
              <a:rPr lang="zh-CN" altLang="en-US" dirty="0"/>
              <a:t>月</a:t>
            </a:r>
            <a:r>
              <a:rPr lang="en-US" altLang="zh-CN" dirty="0"/>
              <a:t>8</a:t>
            </a:r>
            <a:r>
              <a:rPr lang="zh-CN" altLang="en-US" dirty="0"/>
              <a:t>日提交的第一版本，</a:t>
            </a:r>
            <a:r>
              <a:rPr lang="en-US" altLang="zh-CN" dirty="0"/>
              <a:t>check</a:t>
            </a:r>
            <a:r>
              <a:rPr lang="zh-CN" altLang="en-US" dirty="0"/>
              <a:t>是否是愚人节，非常的应景</a:t>
            </a:r>
            <a:endParaRPr lang="en-US" altLang="zh-CN" dirty="0"/>
          </a:p>
          <a:p>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38</a:t>
            </a:fld>
            <a:endParaRPr kumimoji="1" lang="zh-CN" altLang="en-US"/>
          </a:p>
        </p:txBody>
      </p:sp>
    </p:spTree>
    <p:extLst>
      <p:ext uri="{BB962C8B-B14F-4D97-AF65-F5344CB8AC3E}">
        <p14:creationId xmlns:p14="http://schemas.microsoft.com/office/powerpoint/2010/main" val="2328605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Reptile</a:t>
            </a:r>
            <a:r>
              <a:rPr lang="zh-CN" altLang="en-US" dirty="0"/>
              <a:t> 并没有限制只能走两步</a:t>
            </a:r>
            <a:endParaRPr lang="en-US" altLang="zh-CN" dirty="0"/>
          </a:p>
          <a:p>
            <a:endParaRPr lang="en-US" dirty="0"/>
          </a:p>
          <a:p>
            <a:r>
              <a:rPr lang="zh-CN" altLang="en-US" dirty="0"/>
              <a:t>明显看到</a:t>
            </a:r>
            <a:r>
              <a:rPr lang="en-US" altLang="zh-CN" dirty="0"/>
              <a:t>pretrain</a:t>
            </a:r>
            <a:r>
              <a:rPr lang="zh-CN" altLang="en-US" dirty="0"/>
              <a:t> 特别菜</a:t>
            </a:r>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39</a:t>
            </a:fld>
            <a:endParaRPr kumimoji="1" lang="zh-CN" altLang="en-US"/>
          </a:p>
        </p:txBody>
      </p:sp>
    </p:spTree>
    <p:extLst>
      <p:ext uri="{BB962C8B-B14F-4D97-AF65-F5344CB8AC3E}">
        <p14:creationId xmlns:p14="http://schemas.microsoft.com/office/powerpoint/2010/main" val="1643586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虽然看起来在做人工智能，但其实我们每天做的事情都是调参数</a:t>
            </a:r>
            <a:endParaRPr lang="en-US" altLang="zh-CN" dirty="0"/>
          </a:p>
          <a:p>
            <a:endParaRPr lang="en-US" altLang="zh-CN" dirty="0"/>
          </a:p>
          <a:p>
            <a:r>
              <a:rPr lang="zh-CN" altLang="en-US" dirty="0"/>
              <a:t>穷举所有 </a:t>
            </a:r>
            <a:r>
              <a:rPr lang="en-US" altLang="zh-CN" dirty="0"/>
              <a:t>width</a:t>
            </a:r>
            <a:r>
              <a:rPr lang="zh-CN" altLang="en-US" dirty="0"/>
              <a:t> 和 </a:t>
            </a:r>
            <a:r>
              <a:rPr lang="en-US" altLang="zh-CN" dirty="0"/>
              <a:t>depth</a:t>
            </a:r>
          </a:p>
          <a:p>
            <a:endParaRPr lang="en-US" dirty="0"/>
          </a:p>
          <a:p>
            <a:r>
              <a:rPr lang="en-US" dirty="0"/>
              <a:t>Sample</a:t>
            </a:r>
            <a:r>
              <a:rPr lang="zh-CN" altLang="en-US" dirty="0"/>
              <a:t> </a:t>
            </a:r>
            <a:r>
              <a:rPr lang="en-US" altLang="zh-CN" dirty="0"/>
              <a:t>random</a:t>
            </a:r>
            <a:r>
              <a:rPr lang="zh-CN" altLang="en-US" dirty="0"/>
              <a:t> </a:t>
            </a:r>
            <a:r>
              <a:rPr lang="en-US" altLang="zh-CN" dirty="0"/>
              <a:t>search</a:t>
            </a:r>
            <a:r>
              <a:rPr lang="zh-CN" altLang="en-US" dirty="0"/>
              <a:t> （从所有</a:t>
            </a:r>
            <a:r>
              <a:rPr lang="en-US" altLang="zh-CN" dirty="0"/>
              <a:t>20</a:t>
            </a:r>
            <a:r>
              <a:rPr lang="zh-CN" altLang="en-US" dirty="0"/>
              <a:t>个里面随机选出</a:t>
            </a:r>
            <a:r>
              <a:rPr lang="en-US" altLang="zh-CN" dirty="0"/>
              <a:t>10</a:t>
            </a:r>
            <a:r>
              <a:rPr lang="zh-CN" altLang="en-US" dirty="0"/>
              <a:t>个点）</a:t>
            </a:r>
            <a:endParaRPr lang="en-US" dirty="0"/>
          </a:p>
          <a:p>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40</a:t>
            </a:fld>
            <a:endParaRPr kumimoji="1" lang="zh-CN" altLang="en-US"/>
          </a:p>
        </p:txBody>
      </p:sp>
    </p:spTree>
    <p:extLst>
      <p:ext uri="{BB962C8B-B14F-4D97-AF65-F5344CB8AC3E}">
        <p14:creationId xmlns:p14="http://schemas.microsoft.com/office/powerpoint/2010/main" val="3260363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42</a:t>
            </a:fld>
            <a:endParaRPr kumimoji="1" lang="zh-CN" altLang="en-US"/>
          </a:p>
        </p:txBody>
      </p:sp>
    </p:spTree>
    <p:extLst>
      <p:ext uri="{BB962C8B-B14F-4D97-AF65-F5344CB8AC3E}">
        <p14:creationId xmlns:p14="http://schemas.microsoft.com/office/powerpoint/2010/main" val="3066691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把过去的时许存在</a:t>
            </a:r>
            <a:r>
              <a:rPr lang="en-US" altLang="zh-CN" dirty="0"/>
              <a:t>memory</a:t>
            </a:r>
            <a:r>
              <a:rPr lang="zh-CN" altLang="en-US" dirty="0"/>
              <a:t>中</a:t>
            </a:r>
            <a:endParaRPr lang="en-US" altLang="zh-CN" dirty="0"/>
          </a:p>
          <a:p>
            <a:endParaRPr lang="en-US" dirty="0"/>
          </a:p>
          <a:p>
            <a:r>
              <a:rPr lang="zh-CN" altLang="en-US" dirty="0"/>
              <a:t>比如这边的</a:t>
            </a:r>
            <a:r>
              <a:rPr lang="en-US" altLang="zh-CN" dirty="0" err="1"/>
              <a:t>sita</a:t>
            </a:r>
            <a:endParaRPr lang="en-US" altLang="zh-CN" dirty="0"/>
          </a:p>
          <a:p>
            <a:endParaRPr lang="en-US" dirty="0"/>
          </a:p>
          <a:p>
            <a:r>
              <a:rPr lang="zh-CN" altLang="en-US" dirty="0"/>
              <a:t>将当作</a:t>
            </a:r>
            <a:r>
              <a:rPr lang="en-US" altLang="zh-CN" dirty="0"/>
              <a:t>LSTM</a:t>
            </a:r>
            <a:r>
              <a:rPr lang="zh-CN" altLang="en-US" dirty="0"/>
              <a:t>来看</a:t>
            </a:r>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44</a:t>
            </a:fld>
            <a:endParaRPr kumimoji="1" lang="zh-CN" altLang="en-US"/>
          </a:p>
        </p:txBody>
      </p:sp>
    </p:spTree>
    <p:extLst>
      <p:ext uri="{BB962C8B-B14F-4D97-AF65-F5344CB8AC3E}">
        <p14:creationId xmlns:p14="http://schemas.microsoft.com/office/powerpoint/2010/main" val="1367667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45</a:t>
            </a:fld>
            <a:endParaRPr kumimoji="1" lang="zh-CN" altLang="en-US"/>
          </a:p>
        </p:txBody>
      </p:sp>
    </p:spTree>
    <p:extLst>
      <p:ext uri="{BB962C8B-B14F-4D97-AF65-F5344CB8AC3E}">
        <p14:creationId xmlns:p14="http://schemas.microsoft.com/office/powerpoint/2010/main" val="564940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r>
              <a:rPr lang="zh-CN" altLang="en-US" dirty="0"/>
              <a:t>和</a:t>
            </a:r>
            <a:r>
              <a:rPr lang="en-US" altLang="zh-CN" dirty="0"/>
              <a:t>h</a:t>
            </a:r>
            <a:r>
              <a:rPr lang="zh-CN" altLang="en-US" dirty="0"/>
              <a:t> 扮演了不同的角色</a:t>
            </a:r>
            <a:endParaRPr lang="en-US" altLang="zh-CN" dirty="0"/>
          </a:p>
          <a:p>
            <a:endParaRPr lang="en-US" altLang="zh-CN" dirty="0"/>
          </a:p>
          <a:p>
            <a:endParaRPr lang="en-US" altLang="zh-CN" dirty="0"/>
          </a:p>
          <a:p>
            <a:r>
              <a:rPr lang="zh-CN" altLang="en-US" dirty="0"/>
              <a:t>将</a:t>
            </a:r>
            <a:r>
              <a:rPr lang="en-US" altLang="zh-CN" dirty="0"/>
              <a:t>c</a:t>
            </a:r>
            <a:r>
              <a:rPr lang="zh-CN" altLang="en-US" dirty="0"/>
              <a:t> 用 </a:t>
            </a:r>
            <a:r>
              <a:rPr lang="en-US" altLang="zh-CN" dirty="0" err="1"/>
              <a:t>sita</a:t>
            </a:r>
            <a:r>
              <a:rPr lang="zh-CN" altLang="en-US" dirty="0"/>
              <a:t>来替代</a:t>
            </a:r>
            <a:endParaRPr lang="en-US" altLang="zh-CN" dirty="0"/>
          </a:p>
          <a:p>
            <a:endParaRPr lang="en-US" dirty="0"/>
          </a:p>
          <a:p>
            <a:r>
              <a:rPr lang="zh-CN" altLang="en-US" dirty="0"/>
              <a:t>将</a:t>
            </a:r>
            <a:r>
              <a:rPr lang="en-US" altLang="zh-CN" dirty="0" err="1"/>
              <a:t>st</a:t>
            </a:r>
            <a:r>
              <a:rPr lang="zh-CN" altLang="en-US" dirty="0"/>
              <a:t>和</a:t>
            </a:r>
            <a:r>
              <a:rPr lang="en-US" altLang="zh-CN" dirty="0" err="1"/>
              <a:t>ht</a:t>
            </a:r>
            <a:r>
              <a:rPr lang="zh-CN" altLang="en-US" dirty="0"/>
              <a:t>换成</a:t>
            </a:r>
            <a:r>
              <a:rPr lang="en-US" altLang="zh-CN" dirty="0"/>
              <a:t>gradient</a:t>
            </a:r>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46</a:t>
            </a:fld>
            <a:endParaRPr kumimoji="1" lang="zh-CN" altLang="en-US"/>
          </a:p>
        </p:txBody>
      </p:sp>
    </p:spTree>
    <p:extLst>
      <p:ext uri="{BB962C8B-B14F-4D97-AF65-F5344CB8AC3E}">
        <p14:creationId xmlns:p14="http://schemas.microsoft.com/office/powerpoint/2010/main" val="2351668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Unsupervised</a:t>
            </a:r>
            <a:r>
              <a:rPr lang="zh-CN" altLang="en-US" dirty="0"/>
              <a:t>的核心：</a:t>
            </a:r>
            <a:r>
              <a:rPr lang="zh-CN" altLang="en-US" sz="1200" b="0" i="0" kern="1200" dirty="0">
                <a:solidFill>
                  <a:schemeClr val="tx1"/>
                </a:solidFill>
                <a:effectLst/>
                <a:latin typeface="+mn-lt"/>
                <a:ea typeface="+mn-ea"/>
                <a:cs typeface="+mn-cs"/>
              </a:rPr>
              <a:t>先利用无监督数据更新一下网络参数，然后利用更新后的网络参数来做新样本的学习</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具体的如</a:t>
            </a:r>
            <a:r>
              <a:rPr lang="en-US" altLang="zh-CN" sz="1200" b="0" i="0" kern="1200" dirty="0">
                <a:solidFill>
                  <a:schemeClr val="tx1"/>
                </a:solidFill>
                <a:effectLst/>
                <a:latin typeface="+mn-lt"/>
                <a:ea typeface="+mn-ea"/>
                <a:cs typeface="+mn-cs"/>
              </a:rPr>
              <a:t>K-means</a:t>
            </a:r>
            <a:r>
              <a:rPr lang="zh-CN" altLang="en-US" sz="1200" b="0" i="0" kern="1200" dirty="0">
                <a:solidFill>
                  <a:schemeClr val="tx1"/>
                </a:solidFill>
                <a:effectLst/>
                <a:latin typeface="+mn-lt"/>
                <a:ea typeface="+mn-ea"/>
                <a:cs typeface="+mn-cs"/>
              </a:rPr>
              <a:t>分类，作为标签</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原来有</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，现在自己额外构造一个神经网络利用当前参数来直接预测要更新的参数</a:t>
            </a:r>
            <a:endParaRPr lang="en-US" sz="1200" b="0" i="0" kern="1200" dirty="0">
              <a:solidFill>
                <a:schemeClr val="tx1"/>
              </a:solidFill>
              <a:effectLst/>
              <a:latin typeface="+mn-lt"/>
              <a:ea typeface="+mn-ea"/>
              <a:cs typeface="+mn-cs"/>
            </a:endParaRPr>
          </a:p>
          <a:p>
            <a:endParaRPr lang="en-US" dirty="0"/>
          </a:p>
          <a:p>
            <a:endParaRPr lang="en-US" dirty="0"/>
          </a:p>
          <a:p>
            <a:r>
              <a:rPr lang="en-US" dirty="0"/>
              <a:t>RL</a:t>
            </a:r>
            <a:r>
              <a:rPr lang="zh-CN" altLang="en-US" dirty="0"/>
              <a:t>： </a:t>
            </a:r>
            <a:r>
              <a:rPr lang="en-US" altLang="zh-CN" dirty="0"/>
              <a:t>state</a:t>
            </a:r>
            <a:r>
              <a:rPr lang="zh-CN" altLang="en-US" dirty="0"/>
              <a:t> ， </a:t>
            </a:r>
            <a:r>
              <a:rPr lang="en-US" altLang="zh-CN" dirty="0"/>
              <a:t>transition</a:t>
            </a:r>
            <a:r>
              <a:rPr lang="zh-CN" altLang="en-US" dirty="0"/>
              <a:t>， </a:t>
            </a:r>
            <a:r>
              <a:rPr lang="en-US" altLang="zh-CN" dirty="0"/>
              <a:t>reward</a:t>
            </a:r>
            <a:r>
              <a:rPr lang="zh-CN" altLang="en-US" dirty="0"/>
              <a:t> </a:t>
            </a:r>
            <a:r>
              <a:rPr lang="en-US" altLang="zh-CN" dirty="0"/>
              <a:t>function</a:t>
            </a:r>
            <a:r>
              <a:rPr lang="zh-CN" altLang="en-US" dirty="0"/>
              <a:t> 举例：迷宫</a:t>
            </a:r>
            <a:endParaRPr lang="en-US" altLang="zh-CN" dirty="0"/>
          </a:p>
          <a:p>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9</a:t>
            </a:fld>
            <a:endParaRPr kumimoji="1" lang="zh-CN" altLang="en-US"/>
          </a:p>
        </p:txBody>
      </p:sp>
    </p:spTree>
    <p:extLst>
      <p:ext uri="{BB962C8B-B14F-4D97-AF65-F5344CB8AC3E}">
        <p14:creationId xmlns:p14="http://schemas.microsoft.com/office/powerpoint/2010/main" val="2723677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将</a:t>
            </a:r>
            <a:r>
              <a:rPr lang="en-US" altLang="zh-CN" dirty="0"/>
              <a:t>y</a:t>
            </a:r>
            <a:r>
              <a:rPr lang="zh-CN" altLang="en-US" dirty="0"/>
              <a:t> 和 </a:t>
            </a:r>
            <a:r>
              <a:rPr lang="en-US" altLang="zh-CN" dirty="0"/>
              <a:t>y</a:t>
            </a:r>
            <a:r>
              <a:rPr lang="zh-CN" altLang="en-US" dirty="0"/>
              <a:t> </a:t>
            </a:r>
            <a:r>
              <a:rPr lang="en-US" altLang="zh-CN" dirty="0"/>
              <a:t>hate</a:t>
            </a:r>
            <a:r>
              <a:rPr lang="zh-CN" altLang="en-US" dirty="0"/>
              <a:t>算一个</a:t>
            </a:r>
            <a:r>
              <a:rPr lang="en-US" altLang="zh-CN" dirty="0"/>
              <a:t>cross</a:t>
            </a:r>
            <a:r>
              <a:rPr lang="zh-CN" altLang="en-US" dirty="0"/>
              <a:t> </a:t>
            </a:r>
            <a:r>
              <a:rPr lang="en-US" altLang="zh-CN" dirty="0"/>
              <a:t>entropy</a:t>
            </a:r>
          </a:p>
          <a:p>
            <a:endParaRPr lang="en-US" dirty="0"/>
          </a:p>
          <a:p>
            <a:r>
              <a:rPr lang="zh-CN" altLang="en-US" dirty="0"/>
              <a:t>初始化参数 用</a:t>
            </a:r>
            <a:r>
              <a:rPr lang="en-US" altLang="zh-CN" dirty="0"/>
              <a:t>batch</a:t>
            </a:r>
            <a:r>
              <a:rPr lang="zh-CN" altLang="en-US" dirty="0"/>
              <a:t>算出</a:t>
            </a:r>
            <a:r>
              <a:rPr lang="en-US" altLang="zh-CN" dirty="0"/>
              <a:t>gradient</a:t>
            </a:r>
            <a:r>
              <a:rPr lang="zh-CN" altLang="en-US" dirty="0"/>
              <a:t>，丢到一个</a:t>
            </a:r>
            <a:r>
              <a:rPr lang="en-US" altLang="zh-CN" dirty="0"/>
              <a:t>LSTM</a:t>
            </a:r>
            <a:r>
              <a:rPr lang="zh-CN" altLang="en-US" dirty="0"/>
              <a:t>里面进行运算，</a:t>
            </a:r>
            <a:endParaRPr lang="en-US" altLang="zh-CN" dirty="0"/>
          </a:p>
          <a:p>
            <a:r>
              <a:rPr lang="zh-CN" altLang="en-US" dirty="0"/>
              <a:t>以前参数 是 人设置的，现在 在</a:t>
            </a:r>
            <a:r>
              <a:rPr lang="en-US" altLang="zh-CN" dirty="0"/>
              <a:t>meta</a:t>
            </a:r>
            <a:r>
              <a:rPr lang="zh-CN" altLang="en-US" dirty="0"/>
              <a:t> </a:t>
            </a:r>
            <a:r>
              <a:rPr lang="en-US" altLang="zh-CN" dirty="0"/>
              <a:t>learning</a:t>
            </a:r>
            <a:r>
              <a:rPr lang="zh-CN" altLang="en-US" dirty="0"/>
              <a:t>的架构下学出来</a:t>
            </a:r>
            <a:endParaRPr lang="en-US" altLang="zh-CN" dirty="0"/>
          </a:p>
          <a:p>
            <a:endParaRPr lang="en-US" altLang="zh-CN" dirty="0"/>
          </a:p>
          <a:p>
            <a:r>
              <a:rPr lang="zh-CN" altLang="en-US" dirty="0"/>
              <a:t>用</a:t>
            </a:r>
            <a:r>
              <a:rPr lang="en-US" altLang="zh-CN" dirty="0"/>
              <a:t>testing</a:t>
            </a:r>
            <a:r>
              <a:rPr lang="zh-CN" altLang="en-US" dirty="0"/>
              <a:t> </a:t>
            </a:r>
            <a:r>
              <a:rPr lang="en-US" altLang="zh-CN" dirty="0"/>
              <a:t>data</a:t>
            </a:r>
            <a:r>
              <a:rPr lang="zh-CN" altLang="en-US" dirty="0"/>
              <a:t>去调整整个</a:t>
            </a:r>
            <a:r>
              <a:rPr lang="en-US" altLang="zh-CN" dirty="0"/>
              <a:t>LSTM</a:t>
            </a:r>
            <a:r>
              <a:rPr lang="zh-CN" altLang="en-US" dirty="0"/>
              <a:t>的参数</a:t>
            </a:r>
            <a:endParaRPr lang="en-US" altLang="zh-CN" dirty="0"/>
          </a:p>
          <a:p>
            <a:endParaRPr lang="en-US" altLang="zh-CN" dirty="0"/>
          </a:p>
          <a:p>
            <a:r>
              <a:rPr lang="zh-CN" altLang="en-US" dirty="0"/>
              <a:t>最后初始参数</a:t>
            </a:r>
            <a:r>
              <a:rPr lang="en-US" altLang="zh-CN" dirty="0"/>
              <a:t>sita0</a:t>
            </a:r>
            <a:r>
              <a:rPr lang="zh-CN" altLang="en-US" dirty="0"/>
              <a:t> 也能一起学出来，类似</a:t>
            </a:r>
            <a:r>
              <a:rPr lang="en-US" altLang="zh-CN" dirty="0"/>
              <a:t>MAML</a:t>
            </a:r>
          </a:p>
          <a:p>
            <a:endParaRPr lang="en-US" dirty="0"/>
          </a:p>
          <a:p>
            <a:r>
              <a:rPr lang="en-US" altLang="zh-CN" dirty="0"/>
              <a:t>Forget</a:t>
            </a:r>
            <a:r>
              <a:rPr lang="zh-CN" altLang="en-US" dirty="0"/>
              <a:t> </a:t>
            </a:r>
            <a:r>
              <a:rPr lang="en-US" altLang="zh-CN" dirty="0"/>
              <a:t>gate</a:t>
            </a:r>
            <a:r>
              <a:rPr lang="zh-CN" altLang="en-US" dirty="0"/>
              <a:t> 和 </a:t>
            </a:r>
            <a:r>
              <a:rPr lang="en-US" altLang="zh-CN" dirty="0"/>
              <a:t>input</a:t>
            </a:r>
            <a:r>
              <a:rPr lang="zh-CN" altLang="en-US" dirty="0"/>
              <a:t> </a:t>
            </a:r>
            <a:r>
              <a:rPr lang="en-US" altLang="zh-CN" dirty="0"/>
              <a:t>get</a:t>
            </a:r>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47</a:t>
            </a:fld>
            <a:endParaRPr kumimoji="1" lang="zh-CN" altLang="en-US"/>
          </a:p>
        </p:txBody>
      </p:sp>
    </p:spTree>
    <p:extLst>
      <p:ext uri="{BB962C8B-B14F-4D97-AF65-F5344CB8AC3E}">
        <p14:creationId xmlns:p14="http://schemas.microsoft.com/office/powerpoint/2010/main" val="47225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train</a:t>
            </a:r>
            <a:r>
              <a:rPr lang="zh-CN" altLang="en-US" dirty="0"/>
              <a:t> </a:t>
            </a:r>
            <a:r>
              <a:rPr lang="en-US" altLang="zh-CN" dirty="0"/>
              <a:t>20</a:t>
            </a:r>
            <a:r>
              <a:rPr lang="zh-CN" altLang="en-US" dirty="0"/>
              <a:t> 个和 </a:t>
            </a:r>
            <a:r>
              <a:rPr lang="en-US" altLang="zh-CN" dirty="0"/>
              <a:t>test</a:t>
            </a:r>
            <a:r>
              <a:rPr lang="zh-CN" altLang="en-US" dirty="0"/>
              <a:t> </a:t>
            </a:r>
            <a:r>
              <a:rPr lang="en-US" altLang="zh-CN" dirty="0"/>
              <a:t>40</a:t>
            </a:r>
            <a:r>
              <a:rPr lang="zh-CN" altLang="en-US" dirty="0"/>
              <a:t>个 的</a:t>
            </a:r>
            <a:endParaRPr lang="en-US" altLang="zh-CN" dirty="0"/>
          </a:p>
          <a:p>
            <a:endParaRPr lang="en-US" dirty="0"/>
          </a:p>
          <a:p>
            <a:r>
              <a:rPr lang="en-US" dirty="0"/>
              <a:t>Train</a:t>
            </a:r>
            <a:r>
              <a:rPr lang="zh-CN" altLang="en-US" dirty="0"/>
              <a:t> </a:t>
            </a:r>
            <a:r>
              <a:rPr lang="en-US" altLang="zh-CN" dirty="0"/>
              <a:t>1</a:t>
            </a:r>
            <a:r>
              <a:rPr lang="zh-CN" altLang="en-US" dirty="0"/>
              <a:t>层， </a:t>
            </a:r>
            <a:r>
              <a:rPr lang="en-US" altLang="zh-CN" dirty="0"/>
              <a:t>test</a:t>
            </a:r>
            <a:r>
              <a:rPr lang="zh-CN" altLang="en-US" dirty="0"/>
              <a:t> 时候</a:t>
            </a:r>
            <a:r>
              <a:rPr lang="en-US" altLang="zh-CN" dirty="0"/>
              <a:t>2</a:t>
            </a:r>
            <a:r>
              <a:rPr lang="zh-CN" altLang="en-US" dirty="0"/>
              <a:t> 层隐藏层</a:t>
            </a:r>
            <a:endParaRPr lang="en-US" altLang="zh-CN" dirty="0"/>
          </a:p>
          <a:p>
            <a:endParaRPr lang="en-US" dirty="0"/>
          </a:p>
          <a:p>
            <a:r>
              <a:rPr lang="en-US" altLang="zh-CN" dirty="0"/>
              <a:t>Train</a:t>
            </a:r>
            <a:r>
              <a:rPr lang="zh-CN" altLang="en-US" dirty="0"/>
              <a:t> </a:t>
            </a:r>
            <a:r>
              <a:rPr lang="en-US" altLang="zh-CN" dirty="0"/>
              <a:t>sigmoid</a:t>
            </a:r>
            <a:r>
              <a:rPr lang="zh-CN" altLang="en-US" dirty="0"/>
              <a:t>， </a:t>
            </a:r>
            <a:r>
              <a:rPr lang="en-US" altLang="zh-CN" dirty="0"/>
              <a:t>test</a:t>
            </a:r>
            <a:r>
              <a:rPr lang="zh-CN" altLang="en-US" dirty="0"/>
              <a:t> </a:t>
            </a:r>
            <a:r>
              <a:rPr lang="en-US" altLang="zh-CN" dirty="0" err="1"/>
              <a:t>relu</a:t>
            </a:r>
            <a:r>
              <a:rPr lang="zh-CN" altLang="en-US" dirty="0"/>
              <a:t> 做不起来 （激活函数本身差别巨大，</a:t>
            </a:r>
            <a:r>
              <a:rPr lang="en-US" altLang="zh-CN" dirty="0" err="1"/>
              <a:t>relu</a:t>
            </a:r>
            <a:r>
              <a:rPr lang="zh-CN" altLang="en-US" dirty="0"/>
              <a:t>是类似线性的）</a:t>
            </a:r>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48</a:t>
            </a:fld>
            <a:endParaRPr kumimoji="1" lang="zh-CN" altLang="en-US"/>
          </a:p>
        </p:txBody>
      </p:sp>
    </p:spTree>
    <p:extLst>
      <p:ext uri="{BB962C8B-B14F-4D97-AF65-F5344CB8AC3E}">
        <p14:creationId xmlns:p14="http://schemas.microsoft.com/office/powerpoint/2010/main" val="2912376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50</a:t>
            </a:fld>
            <a:endParaRPr kumimoji="1" lang="zh-CN" altLang="en-US"/>
          </a:p>
        </p:txBody>
      </p:sp>
    </p:spTree>
    <p:extLst>
      <p:ext uri="{BB962C8B-B14F-4D97-AF65-F5344CB8AC3E}">
        <p14:creationId xmlns:p14="http://schemas.microsoft.com/office/powerpoint/2010/main" val="33054683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为什么是</a:t>
            </a:r>
            <a:r>
              <a:rPr lang="en-US" altLang="zh-CN" dirty="0"/>
              <a:t>meta</a:t>
            </a:r>
            <a:r>
              <a:rPr lang="zh-CN" altLang="en-US" dirty="0"/>
              <a:t> </a:t>
            </a:r>
            <a:r>
              <a:rPr lang="en-US" altLang="zh-CN" dirty="0"/>
              <a:t>learning</a:t>
            </a:r>
            <a:r>
              <a:rPr lang="zh-CN" altLang="en-US" dirty="0"/>
              <a:t>的一部分</a:t>
            </a:r>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53</a:t>
            </a:fld>
            <a:endParaRPr kumimoji="1" lang="zh-CN" altLang="en-US"/>
          </a:p>
        </p:txBody>
      </p:sp>
    </p:spTree>
    <p:extLst>
      <p:ext uri="{BB962C8B-B14F-4D97-AF65-F5344CB8AC3E}">
        <p14:creationId xmlns:p14="http://schemas.microsoft.com/office/powerpoint/2010/main" val="1762918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用</a:t>
            </a:r>
            <a:r>
              <a:rPr lang="en-US" altLang="zh-CN" dirty="0"/>
              <a:t>CNN</a:t>
            </a:r>
            <a:r>
              <a:rPr lang="zh-CN" altLang="en-US" dirty="0"/>
              <a:t>将所有的手机都映射到同一个空间上</a:t>
            </a:r>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54</a:t>
            </a:fld>
            <a:endParaRPr kumimoji="1" lang="zh-CN" altLang="en-US"/>
          </a:p>
        </p:txBody>
      </p:sp>
    </p:spTree>
    <p:extLst>
      <p:ext uri="{BB962C8B-B14F-4D97-AF65-F5344CB8AC3E}">
        <p14:creationId xmlns:p14="http://schemas.microsoft.com/office/powerpoint/2010/main" val="1362895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如果是一个</a:t>
            </a:r>
            <a:r>
              <a:rPr lang="en-US" altLang="zh-CN" dirty="0"/>
              <a:t>identification</a:t>
            </a:r>
            <a:r>
              <a:rPr lang="zh-CN" altLang="en-US" dirty="0"/>
              <a:t> ，能够分出是哪一个</a:t>
            </a:r>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55</a:t>
            </a:fld>
            <a:endParaRPr kumimoji="1" lang="zh-CN" altLang="en-US"/>
          </a:p>
        </p:txBody>
      </p:sp>
    </p:spTree>
    <p:extLst>
      <p:ext uri="{BB962C8B-B14F-4D97-AF65-F5344CB8AC3E}">
        <p14:creationId xmlns:p14="http://schemas.microsoft.com/office/powerpoint/2010/main" val="2807987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将</a:t>
            </a:r>
            <a:r>
              <a:rPr lang="en-US" altLang="zh-CN" dirty="0"/>
              <a:t>5</a:t>
            </a:r>
            <a:r>
              <a:rPr lang="zh-CN" altLang="en-US" dirty="0"/>
              <a:t>张图片的</a:t>
            </a:r>
            <a:r>
              <a:rPr lang="en-US" altLang="zh-CN" dirty="0" err="1"/>
              <a:t>embeding</a:t>
            </a:r>
            <a:r>
              <a:rPr lang="zh-CN" altLang="en-US" dirty="0"/>
              <a:t>平均起来</a:t>
            </a:r>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56</a:t>
            </a:fld>
            <a:endParaRPr kumimoji="1" lang="zh-CN" altLang="en-US"/>
          </a:p>
        </p:txBody>
      </p:sp>
    </p:spTree>
    <p:extLst>
      <p:ext uri="{BB962C8B-B14F-4D97-AF65-F5344CB8AC3E}">
        <p14:creationId xmlns:p14="http://schemas.microsoft.com/office/powerpoint/2010/main" val="35419347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加了一个双向</a:t>
            </a:r>
            <a:r>
              <a:rPr lang="en-US" altLang="zh-CN" dirty="0"/>
              <a:t>LSTM</a:t>
            </a:r>
            <a:r>
              <a:rPr lang="zh-CN" altLang="en-US" dirty="0"/>
              <a:t>，互相之间也是有关系的</a:t>
            </a:r>
            <a:endParaRPr lang="en-US" altLang="zh-CN" dirty="0"/>
          </a:p>
          <a:p>
            <a:endParaRPr lang="en-US" dirty="0"/>
          </a:p>
          <a:p>
            <a:r>
              <a:rPr lang="zh-CN" altLang="en-US" dirty="0"/>
              <a:t>先有</a:t>
            </a:r>
            <a:r>
              <a:rPr lang="en-US" altLang="zh-CN" dirty="0"/>
              <a:t>matching</a:t>
            </a:r>
            <a:r>
              <a:rPr lang="zh-CN" altLang="en-US" dirty="0"/>
              <a:t> 再有 </a:t>
            </a:r>
            <a:r>
              <a:rPr lang="en-US" altLang="zh-CN" dirty="0" err="1"/>
              <a:t>prototyical</a:t>
            </a:r>
            <a:r>
              <a:rPr lang="zh-CN" altLang="en-US" dirty="0"/>
              <a:t> </a:t>
            </a:r>
            <a:endParaRPr lang="en-US" altLang="zh-CN" dirty="0"/>
          </a:p>
          <a:p>
            <a:endParaRPr lang="en-US" dirty="0"/>
          </a:p>
          <a:p>
            <a:r>
              <a:rPr lang="zh-CN" altLang="en-US" dirty="0"/>
              <a:t>用双向不是很有道理</a:t>
            </a:r>
            <a:endParaRPr lang="en-US" altLang="zh-CN" dirty="0"/>
          </a:p>
          <a:p>
            <a:endParaRPr lang="en-US" dirty="0"/>
          </a:p>
          <a:p>
            <a:r>
              <a:rPr lang="zh-CN" altLang="en-US" dirty="0"/>
              <a:t>对调两个图片的顺序会训练成一个不同的网络</a:t>
            </a:r>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57</a:t>
            </a:fld>
            <a:endParaRPr kumimoji="1" lang="zh-CN" altLang="en-US"/>
          </a:p>
        </p:txBody>
      </p:sp>
    </p:spTree>
    <p:extLst>
      <p:ext uri="{BB962C8B-B14F-4D97-AF65-F5344CB8AC3E}">
        <p14:creationId xmlns:p14="http://schemas.microsoft.com/office/powerpoint/2010/main" val="720721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相似度用另一个</a:t>
            </a:r>
            <a:r>
              <a:rPr lang="en-US" altLang="zh-CN" dirty="0"/>
              <a:t>network</a:t>
            </a:r>
            <a:r>
              <a:rPr lang="zh-CN" altLang="en-US" dirty="0"/>
              <a:t>算出来</a:t>
            </a:r>
            <a:endParaRPr lang="en-US" altLang="zh-CN" dirty="0"/>
          </a:p>
          <a:p>
            <a:endParaRPr lang="en-US" dirty="0"/>
          </a:p>
          <a:p>
            <a:r>
              <a:rPr lang="zh-CN" altLang="en-US" dirty="0"/>
              <a:t>抽取</a:t>
            </a:r>
            <a:r>
              <a:rPr lang="en-US" altLang="zh-CN" dirty="0"/>
              <a:t>embedding</a:t>
            </a:r>
            <a:r>
              <a:rPr lang="zh-CN" altLang="en-US" dirty="0"/>
              <a:t> 和 相似度计算是一起被学出来的</a:t>
            </a:r>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58</a:t>
            </a:fld>
            <a:endParaRPr kumimoji="1" lang="zh-CN" altLang="en-US"/>
          </a:p>
        </p:txBody>
      </p:sp>
    </p:spTree>
    <p:extLst>
      <p:ext uri="{BB962C8B-B14F-4D97-AF65-F5344CB8AC3E}">
        <p14:creationId xmlns:p14="http://schemas.microsoft.com/office/powerpoint/2010/main" val="1300813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原来有一个</a:t>
            </a:r>
            <a:r>
              <a:rPr lang="en-US" altLang="zh-CN" sz="1200" b="0" i="0" kern="1200" dirty="0">
                <a:solidFill>
                  <a:schemeClr val="tx1"/>
                </a:solidFill>
                <a:effectLst/>
                <a:latin typeface="+mn-lt"/>
                <a:ea typeface="+mn-ea"/>
                <a:cs typeface="+mn-cs"/>
              </a:rPr>
              <a:t>SNAIL</a:t>
            </a:r>
            <a:r>
              <a:rPr lang="zh-CN" altLang="en-US" sz="1200" b="0" i="0" kern="1200" dirty="0">
                <a:solidFill>
                  <a:schemeClr val="tx1"/>
                </a:solidFill>
                <a:effectLst/>
                <a:latin typeface="+mn-lt"/>
                <a:ea typeface="+mn-ea"/>
                <a:cs typeface="+mn-cs"/>
              </a:rPr>
              <a:t>的网络，较大，且用了</a:t>
            </a:r>
            <a:r>
              <a:rPr lang="en-US" altLang="zh-CN" sz="1200" b="0" i="0" kern="1200" dirty="0">
                <a:solidFill>
                  <a:schemeClr val="tx1"/>
                </a:solidFill>
                <a:effectLst/>
                <a:latin typeface="+mn-lt"/>
                <a:ea typeface="+mn-ea"/>
                <a:cs typeface="+mn-cs"/>
              </a:rPr>
              <a:t>attention</a:t>
            </a:r>
            <a:r>
              <a:rPr lang="zh-CN" altLang="en-US" sz="1200" b="0" i="0" kern="1200" dirty="0">
                <a:solidFill>
                  <a:schemeClr val="tx1"/>
                </a:solidFill>
                <a:effectLst/>
                <a:latin typeface="+mn-lt"/>
                <a:ea typeface="+mn-ea"/>
                <a:cs typeface="+mn-cs"/>
              </a:rPr>
              <a:t>的机制</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不能暴力，用数学一点的优雅方式，构造了一个</a:t>
            </a:r>
            <a:r>
              <a:rPr lang="en-US" altLang="zh-CN" sz="1200" b="0" i="0" kern="1200" dirty="0">
                <a:solidFill>
                  <a:schemeClr val="tx1"/>
                </a:solidFill>
                <a:effectLst/>
                <a:latin typeface="+mn-lt"/>
                <a:ea typeface="+mn-ea"/>
                <a:cs typeface="+mn-cs"/>
              </a:rPr>
              <a:t>ridge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regression</a:t>
            </a:r>
            <a:r>
              <a:rPr lang="zh-CN" altLang="en-US" sz="1200" b="0" i="0" kern="1200" dirty="0">
                <a:solidFill>
                  <a:schemeClr val="tx1"/>
                </a:solidFill>
                <a:effectLst/>
                <a:latin typeface="+mn-lt"/>
                <a:ea typeface="+mn-ea"/>
                <a:cs typeface="+mn-cs"/>
              </a:rPr>
              <a:t>的闭式解，</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与</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点乘即可</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最大的优势：数学降维</a:t>
            </a:r>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61</a:t>
            </a:fld>
            <a:endParaRPr kumimoji="1" lang="zh-CN" altLang="en-US"/>
          </a:p>
        </p:txBody>
      </p:sp>
    </p:spTree>
    <p:extLst>
      <p:ext uri="{BB962C8B-B14F-4D97-AF65-F5344CB8AC3E}">
        <p14:creationId xmlns:p14="http://schemas.microsoft.com/office/powerpoint/2010/main" val="3668055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不同 红色 框的选项决定了不同的算法</a:t>
            </a:r>
            <a:endParaRPr lang="en-US" altLang="zh-CN" dirty="0"/>
          </a:p>
          <a:p>
            <a:endParaRPr lang="en-US" dirty="0"/>
          </a:p>
          <a:p>
            <a:r>
              <a:rPr lang="zh-CN" altLang="en-US" dirty="0"/>
              <a:t>目前都由人手动选择（</a:t>
            </a:r>
            <a:r>
              <a:rPr lang="en-US" altLang="zh-CN" dirty="0"/>
              <a:t>initialization</a:t>
            </a:r>
            <a:r>
              <a:rPr lang="zh-CN" altLang="en-US" dirty="0"/>
              <a:t>、</a:t>
            </a:r>
            <a:r>
              <a:rPr lang="en-US" altLang="zh-CN" dirty="0"/>
              <a:t>gradient</a:t>
            </a:r>
            <a:r>
              <a:rPr lang="zh-CN" altLang="en-US" dirty="0"/>
              <a:t>计算、乘以学习率作参数更新）</a:t>
            </a:r>
            <a:endParaRPr lang="en-US" altLang="zh-CN" dirty="0"/>
          </a:p>
          <a:p>
            <a:endParaRPr lang="en-US" dirty="0"/>
          </a:p>
          <a:p>
            <a:r>
              <a:rPr lang="zh-CN" altLang="en-US" dirty="0"/>
              <a:t>交由</a:t>
            </a:r>
            <a:r>
              <a:rPr lang="en-US" altLang="zh-CN" dirty="0"/>
              <a:t>meta</a:t>
            </a:r>
            <a:r>
              <a:rPr lang="zh-CN" altLang="en-US" dirty="0"/>
              <a:t> </a:t>
            </a:r>
            <a:r>
              <a:rPr lang="en-US" altLang="zh-CN" dirty="0"/>
              <a:t>learning</a:t>
            </a:r>
            <a:r>
              <a:rPr lang="zh-CN" altLang="en-US" dirty="0"/>
              <a:t>去做</a:t>
            </a:r>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12</a:t>
            </a:fld>
            <a:endParaRPr kumimoji="1" lang="zh-CN" altLang="en-US"/>
          </a:p>
        </p:txBody>
      </p:sp>
    </p:spTree>
    <p:extLst>
      <p:ext uri="{BB962C8B-B14F-4D97-AF65-F5344CB8AC3E}">
        <p14:creationId xmlns:p14="http://schemas.microsoft.com/office/powerpoint/2010/main" val="7462615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training</a:t>
            </a:r>
            <a:r>
              <a:rPr lang="zh-CN" altLang="en-US" dirty="0"/>
              <a:t> </a:t>
            </a:r>
            <a:r>
              <a:rPr lang="en-US" altLang="zh-CN" dirty="0"/>
              <a:t>set</a:t>
            </a:r>
            <a:r>
              <a:rPr lang="zh-CN" altLang="en-US" dirty="0"/>
              <a:t>训练出一个</a:t>
            </a:r>
            <a:r>
              <a:rPr lang="en-US" altLang="zh-CN" dirty="0"/>
              <a:t>feature</a:t>
            </a:r>
            <a:r>
              <a:rPr lang="zh-CN" altLang="en-US" dirty="0"/>
              <a:t> </a:t>
            </a:r>
            <a:r>
              <a:rPr lang="en-US" altLang="zh-CN" dirty="0"/>
              <a:t>extractor</a:t>
            </a:r>
          </a:p>
          <a:p>
            <a:endParaRPr lang="en-US" dirty="0"/>
          </a:p>
          <a:p>
            <a:r>
              <a:rPr lang="zh-CN" altLang="en-US" dirty="0"/>
              <a:t>核心：利用新的</a:t>
            </a:r>
            <a:r>
              <a:rPr lang="en-US" altLang="zh-CN" dirty="0" err="1"/>
              <a:t>noval</a:t>
            </a:r>
            <a:r>
              <a:rPr lang="zh-CN" altLang="en-US" dirty="0"/>
              <a:t> </a:t>
            </a:r>
            <a:r>
              <a:rPr lang="en-US" altLang="zh-CN" dirty="0"/>
              <a:t>data</a:t>
            </a:r>
            <a:r>
              <a:rPr lang="zh-CN" altLang="en-US" dirty="0"/>
              <a:t>和 </a:t>
            </a:r>
            <a:r>
              <a:rPr lang="en-US" altLang="zh-CN" dirty="0"/>
              <a:t>base</a:t>
            </a:r>
            <a:r>
              <a:rPr lang="zh-CN" altLang="en-US" dirty="0"/>
              <a:t> </a:t>
            </a:r>
            <a:r>
              <a:rPr lang="en-US" altLang="zh-CN" dirty="0"/>
              <a:t>weight</a:t>
            </a:r>
            <a:r>
              <a:rPr lang="zh-CN" altLang="en-US" dirty="0"/>
              <a:t> 作为输入，计算其对应的</a:t>
            </a:r>
            <a:r>
              <a:rPr lang="en-US" altLang="zh-CN" dirty="0"/>
              <a:t>weight</a:t>
            </a:r>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62</a:t>
            </a:fld>
            <a:endParaRPr kumimoji="1" lang="zh-CN" altLang="en-US"/>
          </a:p>
        </p:txBody>
      </p:sp>
    </p:spTree>
    <p:extLst>
      <p:ext uri="{BB962C8B-B14F-4D97-AF65-F5344CB8AC3E}">
        <p14:creationId xmlns:p14="http://schemas.microsoft.com/office/powerpoint/2010/main" val="18048173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scaling factor  ，</a:t>
            </a:r>
            <a:r>
              <a:rPr lang="zh-CN" altLang="en-US" sz="1200" b="0" i="0" kern="1200" dirty="0">
                <a:solidFill>
                  <a:schemeClr val="tx1"/>
                </a:solidFill>
                <a:effectLst/>
                <a:latin typeface="+mn-lt"/>
                <a:ea typeface="+mn-ea"/>
                <a:cs typeface="+mn-cs"/>
              </a:rPr>
              <a:t>这样能够更好的使得输出的</a:t>
            </a:r>
            <a:r>
              <a:rPr lang="en-US" sz="1200" b="0" i="0" kern="1200" dirty="0">
                <a:solidFill>
                  <a:schemeClr val="tx1"/>
                </a:solidFill>
                <a:effectLst/>
                <a:latin typeface="+mn-lt"/>
                <a:ea typeface="+mn-ea"/>
                <a:cs typeface="+mn-cs"/>
              </a:rPr>
              <a:t>metric</a:t>
            </a:r>
            <a:r>
              <a:rPr lang="zh-CN" altLang="en-US" sz="1200" b="0" i="0" kern="1200" dirty="0">
                <a:solidFill>
                  <a:schemeClr val="tx1"/>
                </a:solidFill>
                <a:effectLst/>
                <a:latin typeface="+mn-lt"/>
                <a:ea typeface="+mn-ea"/>
                <a:cs typeface="+mn-cs"/>
              </a:rPr>
              <a:t>在合适的范围内</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Task</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conditioning</a:t>
            </a:r>
            <a:r>
              <a:rPr lang="zh-CN" altLang="en-US" sz="1200" b="0" i="0" kern="1200" dirty="0">
                <a:solidFill>
                  <a:schemeClr val="tx1"/>
                </a:solidFill>
                <a:effectLst/>
                <a:latin typeface="+mn-lt"/>
                <a:ea typeface="+mn-ea"/>
                <a:cs typeface="+mn-cs"/>
              </a:rPr>
              <a:t>， 构造一个</a:t>
            </a:r>
            <a:r>
              <a:rPr lang="en-US" altLang="zh-CN" sz="1200" b="0" i="0" kern="1200" dirty="0">
                <a:solidFill>
                  <a:schemeClr val="tx1"/>
                </a:solidFill>
                <a:effectLst/>
                <a:latin typeface="+mn-lt"/>
                <a:ea typeface="+mn-ea"/>
                <a:cs typeface="+mn-cs"/>
              </a:rPr>
              <a:t>TEN</a:t>
            </a:r>
            <a:r>
              <a:rPr lang="zh-CN" altLang="en-US" sz="1200" b="0" i="0" kern="1200" dirty="0">
                <a:solidFill>
                  <a:schemeClr val="tx1"/>
                </a:solidFill>
                <a:effectLst/>
                <a:latin typeface="+mn-lt"/>
                <a:ea typeface="+mn-ea"/>
                <a:cs typeface="+mn-cs"/>
              </a:rPr>
              <a:t>网络，输入样本的到</a:t>
            </a:r>
            <a:r>
              <a:rPr lang="en-US" altLang="zh-CN" sz="1200" b="0" i="0" kern="1200" dirty="0">
                <a:solidFill>
                  <a:schemeClr val="tx1"/>
                </a:solidFill>
                <a:effectLst/>
                <a:latin typeface="+mn-lt"/>
                <a:ea typeface="+mn-ea"/>
                <a:cs typeface="+mn-cs"/>
              </a:rPr>
              <a:t>task</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representation</a:t>
            </a:r>
            <a:r>
              <a:rPr lang="zh-CN" altLang="en-US" sz="1200" b="0" i="0" kern="1200" dirty="0">
                <a:solidFill>
                  <a:schemeClr val="tx1"/>
                </a:solidFill>
                <a:effectLst/>
                <a:latin typeface="+mn-lt"/>
                <a:ea typeface="+mn-ea"/>
                <a:cs typeface="+mn-cs"/>
              </a:rPr>
              <a:t>之后，经由这个网络输出的每一个</a:t>
            </a:r>
            <a:r>
              <a:rPr lang="en-US" altLang="zh-CN" sz="1200" b="0" i="0" kern="1200" dirty="0">
                <a:solidFill>
                  <a:schemeClr val="tx1"/>
                </a:solidFill>
                <a:effectLst/>
                <a:latin typeface="+mn-lt"/>
                <a:ea typeface="+mn-ea"/>
                <a:cs typeface="+mn-cs"/>
              </a:rPr>
              <a:t>task</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feature</a:t>
            </a:r>
            <a:r>
              <a:rPr lang="zh-CN" altLang="en-US" sz="1200" b="0" i="0" kern="1200" dirty="0">
                <a:solidFill>
                  <a:schemeClr val="tx1"/>
                </a:solidFill>
                <a:effectLst/>
                <a:latin typeface="+mn-lt"/>
                <a:ea typeface="+mn-ea"/>
                <a:cs typeface="+mn-cs"/>
              </a:rPr>
              <a:t>变得不一样</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b="1" dirty="0"/>
              <a:t>Auxiliary task co-training</a:t>
            </a:r>
            <a:r>
              <a:rPr lang="zh-CN" altLang="en-US" b="1" dirty="0"/>
              <a:t>，也先用所有数据训练一个</a:t>
            </a:r>
            <a:r>
              <a:rPr lang="en-US" altLang="zh-CN" b="1" dirty="0"/>
              <a:t>extractor</a:t>
            </a:r>
            <a:r>
              <a:rPr lang="zh-CN" altLang="en-US" b="1" dirty="0"/>
              <a:t>，作为辅助人任务</a:t>
            </a:r>
            <a:endParaRPr lang="en-US" altLang="zh-CN" b="1" dirty="0"/>
          </a:p>
          <a:p>
            <a:endParaRPr lang="en-US" altLang="zh-CN" sz="1200" b="1"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细节取得显著效果，</a:t>
            </a:r>
            <a:r>
              <a:rPr lang="en-US" altLang="zh-CN" sz="1200" b="1" i="0" kern="1200" dirty="0">
                <a:solidFill>
                  <a:schemeClr val="tx1"/>
                </a:solidFill>
                <a:effectLst/>
                <a:latin typeface="+mn-lt"/>
                <a:ea typeface="+mn-ea"/>
                <a:cs typeface="+mn-cs"/>
              </a:rPr>
              <a:t>14%</a:t>
            </a:r>
            <a:r>
              <a:rPr lang="zh-CN" altLang="en-US" sz="1200" b="1" i="0" kern="1200" dirty="0">
                <a:solidFill>
                  <a:schemeClr val="tx1"/>
                </a:solidFill>
                <a:effectLst/>
                <a:latin typeface="+mn-lt"/>
                <a:ea typeface="+mn-ea"/>
                <a:cs typeface="+mn-cs"/>
              </a:rPr>
              <a:t>于</a:t>
            </a:r>
            <a:r>
              <a:rPr lang="en-US" altLang="zh-CN" sz="1200" b="1" i="0" kern="1200" dirty="0">
                <a:solidFill>
                  <a:schemeClr val="tx1"/>
                </a:solidFill>
                <a:effectLst/>
                <a:latin typeface="+mn-lt"/>
                <a:ea typeface="+mn-ea"/>
                <a:cs typeface="+mn-cs"/>
              </a:rPr>
              <a:t>5w5s</a:t>
            </a:r>
            <a:r>
              <a:rPr lang="zh-CN" altLang="en-US" sz="1200" b="1"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mini</a:t>
            </a:r>
            <a:r>
              <a:rPr lang="zh-CN" altLang="en-US" sz="1200" b="1" i="0" kern="1200" dirty="0">
                <a:solidFill>
                  <a:schemeClr val="tx1"/>
                </a:solidFill>
                <a:effectLst/>
                <a:latin typeface="+mn-lt"/>
                <a:ea typeface="+mn-ea"/>
                <a:cs typeface="+mn-cs"/>
              </a:rPr>
              <a:t> </a:t>
            </a:r>
            <a:r>
              <a:rPr lang="en-US" altLang="zh-CN" sz="1200" b="1" i="0" kern="1200" dirty="0" err="1">
                <a:solidFill>
                  <a:schemeClr val="tx1"/>
                </a:solidFill>
                <a:effectLst/>
                <a:latin typeface="+mn-lt"/>
                <a:ea typeface="+mn-ea"/>
                <a:cs typeface="+mn-cs"/>
              </a:rPr>
              <a:t>imageNet</a:t>
            </a:r>
            <a:r>
              <a:rPr lang="zh-CN" altLang="en-US" sz="1200" b="1" i="0" kern="1200" dirty="0">
                <a:solidFill>
                  <a:schemeClr val="tx1"/>
                </a:solidFill>
                <a:effectLst/>
                <a:latin typeface="+mn-lt"/>
                <a:ea typeface="+mn-ea"/>
                <a:cs typeface="+mn-cs"/>
              </a:rPr>
              <a:t>分类上，特别是第二个</a:t>
            </a:r>
            <a:r>
              <a:rPr lang="en-US" altLang="zh-CN" sz="1200" b="1" i="0" kern="1200" dirty="0">
                <a:solidFill>
                  <a:schemeClr val="tx1"/>
                </a:solidFill>
                <a:effectLst/>
                <a:latin typeface="+mn-lt"/>
                <a:ea typeface="+mn-ea"/>
                <a:cs typeface="+mn-cs"/>
              </a:rPr>
              <a:t>Task</a:t>
            </a:r>
            <a:r>
              <a:rPr lang="zh-CN" altLang="en-US" sz="1200" b="1"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conditioning</a:t>
            </a:r>
            <a:r>
              <a:rPr lang="zh-CN" altLang="en-US" sz="1200" b="1" i="0" kern="1200" dirty="0">
                <a:solidFill>
                  <a:schemeClr val="tx1"/>
                </a:solidFill>
                <a:effectLst/>
                <a:latin typeface="+mn-lt"/>
                <a:ea typeface="+mn-ea"/>
                <a:cs typeface="+mn-cs"/>
              </a:rPr>
              <a:t>，这说明我们应该训练更加</a:t>
            </a:r>
            <a:r>
              <a:rPr lang="en-US" altLang="zh-CN" sz="1200" b="1" i="0" kern="1200" dirty="0">
                <a:solidFill>
                  <a:schemeClr val="tx1"/>
                </a:solidFill>
                <a:effectLst/>
                <a:latin typeface="+mn-lt"/>
                <a:ea typeface="+mn-ea"/>
                <a:cs typeface="+mn-cs"/>
              </a:rPr>
              <a:t>meta</a:t>
            </a:r>
            <a:r>
              <a:rPr lang="zh-CN" altLang="en-US" sz="1200" b="1"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task</a:t>
            </a:r>
            <a:r>
              <a:rPr lang="zh-CN" altLang="en-US" sz="1200" b="1" i="0" kern="1200" dirty="0">
                <a:solidFill>
                  <a:schemeClr val="tx1"/>
                </a:solidFill>
                <a:effectLst/>
                <a:latin typeface="+mn-lt"/>
                <a:ea typeface="+mn-ea"/>
                <a:cs typeface="+mn-cs"/>
              </a:rPr>
              <a:t>自适应能力更强的网络</a:t>
            </a:r>
            <a:endParaRPr lang="en-US" altLang="zh-CN"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63</a:t>
            </a:fld>
            <a:endParaRPr kumimoji="1" lang="zh-CN" altLang="en-US"/>
          </a:p>
        </p:txBody>
      </p:sp>
    </p:spTree>
    <p:extLst>
      <p:ext uri="{BB962C8B-B14F-4D97-AF65-F5344CB8AC3E}">
        <p14:creationId xmlns:p14="http://schemas.microsoft.com/office/powerpoint/2010/main" val="3021111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核心 是学习了一个</a:t>
            </a:r>
            <a:r>
              <a:rPr lang="en-US" sz="1200" b="0" i="0" kern="1200" dirty="0">
                <a:solidFill>
                  <a:schemeClr val="tx1"/>
                </a:solidFill>
                <a:effectLst/>
                <a:latin typeface="+mn-lt"/>
                <a:ea typeface="+mn-ea"/>
                <a:cs typeface="+mn-cs"/>
              </a:rPr>
              <a:t>stochastic model parameter generator</a:t>
            </a:r>
            <a:r>
              <a:rPr lang="zh-CN" altLang="en-US" sz="1200" b="0" i="0" kern="1200" dirty="0">
                <a:solidFill>
                  <a:schemeClr val="tx1"/>
                </a:solidFill>
                <a:effectLst/>
                <a:latin typeface="+mn-lt"/>
                <a:ea typeface="+mn-ea"/>
                <a:cs typeface="+mn-cs"/>
              </a:rPr>
              <a:t>，解决</a:t>
            </a:r>
            <a:r>
              <a:rPr lang="en-US" altLang="zh-CN" sz="1200" b="0" i="0" kern="1200" dirty="0">
                <a:solidFill>
                  <a:schemeClr val="tx1"/>
                </a:solidFill>
                <a:effectLst/>
                <a:latin typeface="+mn-lt"/>
                <a:ea typeface="+mn-ea"/>
                <a:cs typeface="+mn-cs"/>
              </a:rPr>
              <a:t>MAML</a:t>
            </a:r>
            <a:r>
              <a:rPr lang="zh-CN" altLang="en-US" sz="1200" b="0" i="0" kern="1200" dirty="0">
                <a:solidFill>
                  <a:schemeClr val="tx1"/>
                </a:solidFill>
                <a:effectLst/>
                <a:latin typeface="+mn-lt"/>
                <a:ea typeface="+mn-ea"/>
                <a:cs typeface="+mn-cs"/>
              </a:rPr>
              <a:t>不能处理高维数据</a:t>
            </a:r>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64</a:t>
            </a:fld>
            <a:endParaRPr kumimoji="1" lang="zh-CN" altLang="en-US"/>
          </a:p>
        </p:txBody>
      </p:sp>
    </p:spTree>
    <p:extLst>
      <p:ext uri="{BB962C8B-B14F-4D97-AF65-F5344CB8AC3E}">
        <p14:creationId xmlns:p14="http://schemas.microsoft.com/office/powerpoint/2010/main" val="3822215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一张图片想象出多张图片，训练出一个</a:t>
            </a:r>
            <a:r>
              <a:rPr lang="en-US" altLang="zh-CN" dirty="0"/>
              <a:t>generator</a:t>
            </a:r>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65</a:t>
            </a:fld>
            <a:endParaRPr kumimoji="1" lang="zh-CN" altLang="en-US"/>
          </a:p>
        </p:txBody>
      </p:sp>
    </p:spTree>
    <p:extLst>
      <p:ext uri="{BB962C8B-B14F-4D97-AF65-F5344CB8AC3E}">
        <p14:creationId xmlns:p14="http://schemas.microsoft.com/office/powerpoint/2010/main" val="1704574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18</a:t>
            </a:r>
            <a:r>
              <a:rPr lang="zh-CN" altLang="en-US" dirty="0"/>
              <a:t>年</a:t>
            </a:r>
            <a:r>
              <a:rPr lang="en-US" altLang="zh-CN" dirty="0"/>
              <a:t>1</a:t>
            </a:r>
            <a:r>
              <a:rPr lang="zh-CN" altLang="en-US" dirty="0"/>
              <a:t>年</a:t>
            </a:r>
            <a:r>
              <a:rPr lang="en-US" altLang="zh-CN" dirty="0"/>
              <a:t>50%-》60%</a:t>
            </a:r>
          </a:p>
          <a:p>
            <a:endParaRPr lang="en-US" dirty="0"/>
          </a:p>
          <a:p>
            <a:r>
              <a:rPr lang="zh-CN" altLang="en-US" sz="1200" b="0" i="0" kern="1200" dirty="0">
                <a:solidFill>
                  <a:schemeClr val="tx1"/>
                </a:solidFill>
                <a:effectLst/>
                <a:latin typeface="+mn-lt"/>
                <a:ea typeface="+mn-ea"/>
                <a:cs typeface="+mn-cs"/>
              </a:rPr>
              <a:t>还有提升空间，要更充分的利用</a:t>
            </a:r>
            <a:r>
              <a:rPr lang="en-US" altLang="zh-CN" sz="1200" b="0" i="0" kern="1200" dirty="0">
                <a:solidFill>
                  <a:schemeClr val="tx1"/>
                </a:solidFill>
                <a:effectLst/>
                <a:latin typeface="+mn-lt"/>
                <a:ea typeface="+mn-ea"/>
                <a:cs typeface="+mn-cs"/>
              </a:rPr>
              <a:t>meta</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data</a:t>
            </a:r>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66</a:t>
            </a:fld>
            <a:endParaRPr kumimoji="1" lang="zh-CN" altLang="en-US"/>
          </a:p>
        </p:txBody>
      </p:sp>
    </p:spTree>
    <p:extLst>
      <p:ext uri="{BB962C8B-B14F-4D97-AF65-F5344CB8AC3E}">
        <p14:creationId xmlns:p14="http://schemas.microsoft.com/office/powerpoint/2010/main" val="2274995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也感谢 </a:t>
            </a:r>
            <a:endParaRPr lang="en-US" altLang="zh-CN" dirty="0"/>
          </a:p>
          <a:p>
            <a:endParaRPr lang="en-US" altLang="zh-CN" dirty="0"/>
          </a:p>
          <a:p>
            <a:r>
              <a:rPr lang="zh-CN" altLang="en-US" dirty="0"/>
              <a:t>蓝姐：一起看论文</a:t>
            </a:r>
            <a:endParaRPr lang="en-US" altLang="zh-CN" dirty="0"/>
          </a:p>
          <a:p>
            <a:endParaRPr lang="en-US" altLang="zh-CN" dirty="0"/>
          </a:p>
          <a:p>
            <a:r>
              <a:rPr lang="zh-CN" altLang="en-US" dirty="0"/>
              <a:t>陈博士：请教展示的细节</a:t>
            </a:r>
            <a:endParaRPr lang="en-US" altLang="zh-CN" dirty="0"/>
          </a:p>
          <a:p>
            <a:endParaRPr lang="en-US" altLang="zh-CN" dirty="0"/>
          </a:p>
          <a:p>
            <a:r>
              <a:rPr lang="zh-CN" altLang="en-US" dirty="0"/>
              <a:t>清宇：服务器相关</a:t>
            </a:r>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72</a:t>
            </a:fld>
            <a:endParaRPr kumimoji="1" lang="zh-CN" altLang="en-US"/>
          </a:p>
        </p:txBody>
      </p:sp>
    </p:spTree>
    <p:extLst>
      <p:ext uri="{BB962C8B-B14F-4D97-AF65-F5344CB8AC3E}">
        <p14:creationId xmlns:p14="http://schemas.microsoft.com/office/powerpoint/2010/main" val="173568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18</a:t>
            </a:fld>
            <a:endParaRPr kumimoji="1" lang="zh-CN" altLang="en-US"/>
          </a:p>
        </p:txBody>
      </p:sp>
    </p:spTree>
    <p:extLst>
      <p:ext uri="{BB962C8B-B14F-4D97-AF65-F5344CB8AC3E}">
        <p14:creationId xmlns:p14="http://schemas.microsoft.com/office/powerpoint/2010/main" val="58331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Pieter </a:t>
            </a:r>
            <a:r>
              <a:rPr lang="en-US" altLang="zh-TW" dirty="0" err="1"/>
              <a:t>Abbeel</a:t>
            </a:r>
            <a:r>
              <a:rPr lang="zh-CN" altLang="en-US" dirty="0"/>
              <a:t>： 吴恩达的学生 </a:t>
            </a:r>
            <a:r>
              <a:rPr lang="en-US" altLang="zh-CN" dirty="0"/>
              <a:t>1</a:t>
            </a:r>
            <a:r>
              <a:rPr lang="zh-CN" altLang="en-US" dirty="0"/>
              <a:t>门课</a:t>
            </a:r>
            <a:r>
              <a:rPr lang="en-US" altLang="zh-CN" dirty="0"/>
              <a:t>CS188</a:t>
            </a:r>
            <a:r>
              <a:rPr lang="zh-CN" altLang="en-US" dirty="0"/>
              <a:t> </a:t>
            </a:r>
            <a:r>
              <a:rPr lang="en-US" altLang="zh-CN" dirty="0"/>
              <a:t>AI</a:t>
            </a:r>
            <a:r>
              <a:rPr lang="zh-CN" altLang="en-US" dirty="0"/>
              <a:t>入门课，人工智能实验室联合主任</a:t>
            </a:r>
            <a:endParaRPr lang="en-US" altLang="zh-CN" dirty="0"/>
          </a:p>
          <a:p>
            <a:endParaRPr lang="en-US" altLang="zh-CN" dirty="0"/>
          </a:p>
          <a:p>
            <a:r>
              <a:rPr lang="en-US" altLang="zh-CN" dirty="0"/>
              <a:t>AIMA</a:t>
            </a:r>
            <a:r>
              <a:rPr lang="zh-CN" altLang="en-US" dirty="0"/>
              <a:t>那本书中</a:t>
            </a:r>
            <a:r>
              <a:rPr lang="en-US" altLang="zh-CN" dirty="0"/>
              <a:t>RL</a:t>
            </a:r>
            <a:r>
              <a:rPr lang="zh-CN" altLang="en-US" dirty="0"/>
              <a:t>大篇幅讲解，</a:t>
            </a:r>
            <a:r>
              <a:rPr lang="en-US" altLang="zh-CN" dirty="0"/>
              <a:t>UR</a:t>
            </a:r>
            <a:r>
              <a:rPr lang="zh-CN" altLang="en-US" dirty="0"/>
              <a:t>的</a:t>
            </a:r>
            <a:r>
              <a:rPr lang="en-US" altLang="zh-CN" dirty="0"/>
              <a:t>AI</a:t>
            </a:r>
            <a:r>
              <a:rPr lang="zh-CN" altLang="en-US" dirty="0"/>
              <a:t>中只有小部分</a:t>
            </a:r>
            <a:endParaRPr lang="en-US" altLang="zh-CN" dirty="0"/>
          </a:p>
          <a:p>
            <a:endParaRPr lang="en-US" altLang="zh-CN" dirty="0"/>
          </a:p>
          <a:p>
            <a:r>
              <a:rPr lang="en-US" altLang="zh-TW" dirty="0"/>
              <a:t>Chelsea Finn</a:t>
            </a:r>
            <a:r>
              <a:rPr lang="zh-CN" altLang="en-US" dirty="0"/>
              <a:t>：</a:t>
            </a:r>
            <a:r>
              <a:rPr lang="en-US" altLang="zh-CN" dirty="0"/>
              <a:t>MIT</a:t>
            </a:r>
            <a:r>
              <a:rPr lang="zh-CN" altLang="en-US" dirty="0"/>
              <a:t> </a:t>
            </a:r>
            <a:r>
              <a:rPr lang="en-US" altLang="zh-CN" dirty="0"/>
              <a:t>4</a:t>
            </a:r>
            <a:r>
              <a:rPr lang="zh-CN" altLang="en-US" dirty="0"/>
              <a:t>年 </a:t>
            </a:r>
            <a:r>
              <a:rPr lang="en-US" altLang="zh-CN" dirty="0"/>
              <a:t>BS</a:t>
            </a:r>
            <a:r>
              <a:rPr lang="zh-CN" altLang="en-US" dirty="0"/>
              <a:t>；</a:t>
            </a:r>
            <a:r>
              <a:rPr lang="en-US" altLang="zh-CN" dirty="0"/>
              <a:t>Berkeley</a:t>
            </a:r>
            <a:r>
              <a:rPr lang="zh-CN" altLang="en-US" dirty="0"/>
              <a:t> </a:t>
            </a:r>
            <a:r>
              <a:rPr lang="en-US" altLang="zh-CN" dirty="0"/>
              <a:t>4</a:t>
            </a:r>
            <a:r>
              <a:rPr lang="zh-CN" altLang="en-US" dirty="0"/>
              <a:t>年</a:t>
            </a:r>
            <a:r>
              <a:rPr lang="en-US" altLang="zh-CN" dirty="0" err="1"/>
              <a:t>phd</a:t>
            </a:r>
            <a:r>
              <a:rPr lang="zh-CN" altLang="en-US" dirty="0"/>
              <a:t>，</a:t>
            </a:r>
            <a:r>
              <a:rPr lang="en-US" altLang="zh-CN" dirty="0"/>
              <a:t>18</a:t>
            </a:r>
            <a:r>
              <a:rPr lang="zh-CN" altLang="en-US" dirty="0"/>
              <a:t>年毕业；</a:t>
            </a:r>
            <a:r>
              <a:rPr lang="en-US" altLang="zh-CN" dirty="0"/>
              <a:t>15</a:t>
            </a:r>
            <a:r>
              <a:rPr lang="zh-CN" altLang="en-US" dirty="0"/>
              <a:t>年 </a:t>
            </a:r>
            <a:r>
              <a:rPr lang="en-US" altLang="zh-CN" dirty="0"/>
              <a:t>CS188</a:t>
            </a:r>
            <a:r>
              <a:rPr lang="zh-CN" altLang="en-US" dirty="0"/>
              <a:t>的</a:t>
            </a:r>
            <a:r>
              <a:rPr lang="en-US" altLang="zh-CN" dirty="0"/>
              <a:t>TA</a:t>
            </a:r>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19</a:t>
            </a:fld>
            <a:endParaRPr kumimoji="1" lang="zh-CN" altLang="en-US"/>
          </a:p>
        </p:txBody>
      </p:sp>
    </p:spTree>
    <p:extLst>
      <p:ext uri="{BB962C8B-B14F-4D97-AF65-F5344CB8AC3E}">
        <p14:creationId xmlns:p14="http://schemas.microsoft.com/office/powerpoint/2010/main" val="2365118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MAML</a:t>
            </a:r>
            <a:r>
              <a:rPr lang="zh-CN" altLang="en-US" dirty="0"/>
              <a:t>：找</a:t>
            </a:r>
            <a:r>
              <a:rPr lang="en-US" altLang="zh-CN" dirty="0" err="1"/>
              <a:t>init</a:t>
            </a:r>
            <a:r>
              <a:rPr lang="zh-CN" altLang="en-US" dirty="0"/>
              <a:t>去让在各个</a:t>
            </a:r>
            <a:r>
              <a:rPr lang="en-US" altLang="zh-CN" dirty="0"/>
              <a:t>base</a:t>
            </a:r>
            <a:r>
              <a:rPr lang="zh-CN" altLang="en-US" dirty="0"/>
              <a:t> </a:t>
            </a:r>
            <a:r>
              <a:rPr lang="en-US" altLang="zh-CN" dirty="0"/>
              <a:t>learner</a:t>
            </a:r>
            <a:r>
              <a:rPr lang="zh-CN" altLang="en-US" dirty="0"/>
              <a:t>上</a:t>
            </a:r>
            <a:r>
              <a:rPr lang="en-US" altLang="zh-CN" dirty="0"/>
              <a:t>loss</a:t>
            </a:r>
            <a:r>
              <a:rPr lang="zh-CN" altLang="en-US" dirty="0"/>
              <a:t>最小</a:t>
            </a:r>
            <a:endParaRPr lang="en-US" altLang="zh-CN" dirty="0"/>
          </a:p>
          <a:p>
            <a:endParaRPr lang="en-US" dirty="0"/>
          </a:p>
          <a:p>
            <a:r>
              <a:rPr lang="zh-CN" altLang="en-US" dirty="0"/>
              <a:t>而</a:t>
            </a:r>
            <a:r>
              <a:rPr lang="en-US" altLang="zh-CN" dirty="0"/>
              <a:t>pre</a:t>
            </a:r>
            <a:r>
              <a:rPr lang="zh-CN" altLang="en-US" dirty="0"/>
              <a:t> </a:t>
            </a:r>
            <a:r>
              <a:rPr lang="en-US" altLang="zh-CN" dirty="0"/>
              <a:t>train</a:t>
            </a:r>
            <a:r>
              <a:rPr lang="zh-CN" altLang="en-US" dirty="0"/>
              <a:t> 当前最小</a:t>
            </a:r>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25</a:t>
            </a:fld>
            <a:endParaRPr kumimoji="1" lang="zh-CN" altLang="en-US"/>
          </a:p>
        </p:txBody>
      </p:sp>
    </p:spTree>
    <p:extLst>
      <p:ext uri="{BB962C8B-B14F-4D97-AF65-F5344CB8AC3E}">
        <p14:creationId xmlns:p14="http://schemas.microsoft.com/office/powerpoint/2010/main" val="3449115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26</a:t>
            </a:fld>
            <a:endParaRPr kumimoji="1" lang="zh-CN" altLang="en-US"/>
          </a:p>
        </p:txBody>
      </p:sp>
    </p:spTree>
    <p:extLst>
      <p:ext uri="{BB962C8B-B14F-4D97-AF65-F5344CB8AC3E}">
        <p14:creationId xmlns:p14="http://schemas.microsoft.com/office/powerpoint/2010/main" val="3701092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每来一个</a:t>
            </a:r>
            <a:r>
              <a:rPr lang="en-US" altLang="zh-CN" dirty="0"/>
              <a:t>task</a:t>
            </a:r>
            <a:r>
              <a:rPr lang="zh-CN" altLang="en-US" dirty="0"/>
              <a:t>用</a:t>
            </a:r>
            <a:r>
              <a:rPr lang="en-US" altLang="zh-CN" dirty="0"/>
              <a:t>train</a:t>
            </a:r>
            <a:r>
              <a:rPr lang="zh-CN" altLang="en-US" dirty="0"/>
              <a:t> </a:t>
            </a:r>
            <a:r>
              <a:rPr lang="en-US" altLang="zh-CN" dirty="0"/>
              <a:t>set</a:t>
            </a:r>
            <a:r>
              <a:rPr lang="zh-CN" altLang="en-US" dirty="0"/>
              <a:t>算</a:t>
            </a:r>
            <a:r>
              <a:rPr lang="en-US" altLang="zh-CN" dirty="0"/>
              <a:t>gradient</a:t>
            </a:r>
            <a:r>
              <a:rPr lang="zh-CN" altLang="en-US" dirty="0"/>
              <a:t> 只求一次倒数然后用 </a:t>
            </a:r>
            <a:r>
              <a:rPr lang="en-US" altLang="zh-CN" dirty="0" err="1"/>
              <a:t>lr</a:t>
            </a:r>
            <a:r>
              <a:rPr lang="zh-CN" altLang="en-US" dirty="0"/>
              <a:t> 更新一次</a:t>
            </a:r>
            <a:endParaRPr lang="en-US" altLang="zh-CN" dirty="0"/>
          </a:p>
          <a:p>
            <a:endParaRPr lang="en-US" dirty="0"/>
          </a:p>
          <a:p>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30</a:t>
            </a:fld>
            <a:endParaRPr kumimoji="1" lang="zh-CN" altLang="en-US"/>
          </a:p>
        </p:txBody>
      </p:sp>
    </p:spTree>
    <p:extLst>
      <p:ext uri="{BB962C8B-B14F-4D97-AF65-F5344CB8AC3E}">
        <p14:creationId xmlns:p14="http://schemas.microsoft.com/office/powerpoint/2010/main" val="3608960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FE26E3-5647-FD46-8E3A-D02AE658B851}" type="slidenum">
              <a:rPr kumimoji="1" lang="zh-CN" altLang="en-US" smtClean="0"/>
              <a:t>31</a:t>
            </a:fld>
            <a:endParaRPr kumimoji="1" lang="zh-CN" altLang="en-US"/>
          </a:p>
        </p:txBody>
      </p:sp>
    </p:spTree>
    <p:extLst>
      <p:ext uri="{BB962C8B-B14F-4D97-AF65-F5344CB8AC3E}">
        <p14:creationId xmlns:p14="http://schemas.microsoft.com/office/powerpoint/2010/main" val="3264806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7" name="组合 6"/>
          <p:cNvGrpSpPr/>
          <p:nvPr userDrawn="1"/>
        </p:nvGrpSpPr>
        <p:grpSpPr>
          <a:xfrm>
            <a:off x="2924432" y="2119184"/>
            <a:ext cx="3550509" cy="3039762"/>
            <a:chOff x="2924432" y="2119184"/>
            <a:chExt cx="3550509" cy="3039762"/>
          </a:xfrm>
        </p:grpSpPr>
        <p:grpSp>
          <p:nvGrpSpPr>
            <p:cNvPr id="8" name="组合 7"/>
            <p:cNvGrpSpPr/>
            <p:nvPr/>
          </p:nvGrpSpPr>
          <p:grpSpPr>
            <a:xfrm>
              <a:off x="3149483" y="3866799"/>
              <a:ext cx="3317063" cy="1145063"/>
              <a:chOff x="3149483" y="3866799"/>
              <a:chExt cx="3317063" cy="1145063"/>
            </a:xfrm>
          </p:grpSpPr>
          <p:sp>
            <p:nvSpPr>
              <p:cNvPr id="12" name="平行四边形 11"/>
              <p:cNvSpPr/>
              <p:nvPr/>
            </p:nvSpPr>
            <p:spPr>
              <a:xfrm rot="5400000" flipH="1">
                <a:off x="5525019" y="3927033"/>
                <a:ext cx="1001762" cy="881293"/>
              </a:xfrm>
              <a:prstGeom prst="parallelogram">
                <a:avLst>
                  <a:gd name="adj" fmla="val 31206"/>
                </a:avLst>
              </a:prstGeom>
              <a:solidFill>
                <a:srgbClr val="5B8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平行四边形 12"/>
              <p:cNvSpPr/>
              <p:nvPr/>
            </p:nvSpPr>
            <p:spPr>
              <a:xfrm rot="7663103" flipH="1">
                <a:off x="3112610" y="3969578"/>
                <a:ext cx="1079157" cy="1005411"/>
              </a:xfrm>
              <a:prstGeom prst="parallelogram">
                <a:avLst>
                  <a:gd name="adj" fmla="val 38684"/>
                </a:avLst>
              </a:prstGeom>
              <a:solidFill>
                <a:srgbClr val="5B8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2924432" y="2119184"/>
              <a:ext cx="3550509" cy="3039762"/>
              <a:chOff x="2924432" y="2119184"/>
              <a:chExt cx="3550509" cy="3039762"/>
            </a:xfrm>
          </p:grpSpPr>
          <p:sp>
            <p:nvSpPr>
              <p:cNvPr id="10" name="椭圆 9"/>
              <p:cNvSpPr/>
              <p:nvPr/>
            </p:nvSpPr>
            <p:spPr>
              <a:xfrm>
                <a:off x="3179806" y="2119184"/>
                <a:ext cx="3039762" cy="3039762"/>
              </a:xfrm>
              <a:prstGeom prst="ellipse">
                <a:avLst/>
              </a:prstGeom>
              <a:solidFill>
                <a:srgbClr val="10B349"/>
              </a:solidFill>
              <a:ln>
                <a:noFill/>
              </a:ln>
              <a:effectLst>
                <a:outerShdw blurRad="190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924432" y="3737918"/>
                <a:ext cx="3550509" cy="856735"/>
              </a:xfrm>
              <a:prstGeom prst="rect">
                <a:avLst/>
              </a:prstGeom>
              <a:solidFill>
                <a:srgbClr val="93D050"/>
              </a:solidFill>
              <a:ln>
                <a:noFill/>
              </a:ln>
              <a:effectLst>
                <a:outerShdw blurRad="63500" dist="25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3688027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x-none"/>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x-none"/>
              <a:t>单击此处编辑母版文本样式</a:t>
            </a:r>
          </a:p>
          <a:p>
            <a:pPr lvl="1"/>
            <a:r>
              <a:rPr lang="zh-CN" altLang="x-none"/>
              <a:t>二级</a:t>
            </a:r>
          </a:p>
          <a:p>
            <a:pPr lvl="2"/>
            <a:r>
              <a:rPr lang="zh-CN" altLang="x-none"/>
              <a:t>三级</a:t>
            </a:r>
          </a:p>
          <a:p>
            <a:pPr lvl="3"/>
            <a:r>
              <a:rPr lang="zh-CN" altLang="x-none"/>
              <a:t>四级</a:t>
            </a:r>
          </a:p>
          <a:p>
            <a:pPr lvl="4"/>
            <a:r>
              <a:rPr lang="zh-CN" altLang="x-none"/>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x-none"/>
              <a:t>单击此处编辑母版文本样式</a:t>
            </a:r>
          </a:p>
        </p:txBody>
      </p:sp>
      <p:sp>
        <p:nvSpPr>
          <p:cNvPr id="5" name="Date Placeholder 4"/>
          <p:cNvSpPr>
            <a:spLocks noGrp="1"/>
          </p:cNvSpPr>
          <p:nvPr>
            <p:ph type="dt" sz="half" idx="10"/>
          </p:nvPr>
        </p:nvSpPr>
        <p:spPr/>
        <p:txBody>
          <a:bodyPr/>
          <a:lstStyle/>
          <a:p>
            <a:fld id="{FA2F5F57-D093-4DAE-BD96-8F9DB750D69B}" type="datetimeFigureOut">
              <a:rPr lang="zh-CN" altLang="en-US" smtClean="0"/>
              <a:t>2019/7/13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A692AF4-1282-45B3-92EA-7114EA10F338}" type="slidenum">
              <a:rPr lang="zh-CN" altLang="en-US" smtClean="0"/>
              <a:t>‹#›</a:t>
            </a:fld>
            <a:endParaRPr lang="zh-CN" altLang="en-US"/>
          </a:p>
        </p:txBody>
      </p:sp>
    </p:spTree>
    <p:extLst>
      <p:ext uri="{BB962C8B-B14F-4D97-AF65-F5344CB8AC3E}">
        <p14:creationId xmlns:p14="http://schemas.microsoft.com/office/powerpoint/2010/main" val="1732989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x-none"/>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x-none"/>
              <a:t>将图片拖动到占位符，或单击添加图标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x-none"/>
              <a:t>单击此处编辑母版文本样式</a:t>
            </a:r>
          </a:p>
        </p:txBody>
      </p:sp>
      <p:sp>
        <p:nvSpPr>
          <p:cNvPr id="5" name="Date Placeholder 4"/>
          <p:cNvSpPr>
            <a:spLocks noGrp="1"/>
          </p:cNvSpPr>
          <p:nvPr>
            <p:ph type="dt" sz="half" idx="10"/>
          </p:nvPr>
        </p:nvSpPr>
        <p:spPr/>
        <p:txBody>
          <a:bodyPr/>
          <a:lstStyle/>
          <a:p>
            <a:fld id="{FA2F5F57-D093-4DAE-BD96-8F9DB750D69B}" type="datetimeFigureOut">
              <a:rPr lang="zh-CN" altLang="en-US" smtClean="0"/>
              <a:t>2019/7/13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A692AF4-1282-45B3-92EA-7114EA10F338}" type="slidenum">
              <a:rPr lang="zh-CN" altLang="en-US" smtClean="0"/>
              <a:t>‹#›</a:t>
            </a:fld>
            <a:endParaRPr lang="zh-CN" altLang="en-US"/>
          </a:p>
        </p:txBody>
      </p:sp>
    </p:spTree>
    <p:extLst>
      <p:ext uri="{BB962C8B-B14F-4D97-AF65-F5344CB8AC3E}">
        <p14:creationId xmlns:p14="http://schemas.microsoft.com/office/powerpoint/2010/main" val="478749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x-none"/>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x-none"/>
              <a:t>单击此处编辑母版文本样式</a:t>
            </a:r>
          </a:p>
          <a:p>
            <a:pPr lvl="1"/>
            <a:r>
              <a:rPr lang="zh-CN" altLang="x-none"/>
              <a:t>二级</a:t>
            </a:r>
          </a:p>
          <a:p>
            <a:pPr lvl="2"/>
            <a:r>
              <a:rPr lang="zh-CN" altLang="x-none"/>
              <a:t>三级</a:t>
            </a:r>
          </a:p>
          <a:p>
            <a:pPr lvl="3"/>
            <a:r>
              <a:rPr lang="zh-CN" altLang="x-none"/>
              <a:t>四级</a:t>
            </a:r>
          </a:p>
          <a:p>
            <a:pPr lvl="4"/>
            <a:r>
              <a:rPr lang="zh-CN" altLang="x-none"/>
              <a:t>五级</a:t>
            </a:r>
            <a:endParaRPr lang="en-US" dirty="0"/>
          </a:p>
        </p:txBody>
      </p:sp>
      <p:sp>
        <p:nvSpPr>
          <p:cNvPr id="4" name="Date Placeholder 3"/>
          <p:cNvSpPr>
            <a:spLocks noGrp="1"/>
          </p:cNvSpPr>
          <p:nvPr>
            <p:ph type="dt" sz="half" idx="10"/>
          </p:nvPr>
        </p:nvSpPr>
        <p:spPr/>
        <p:txBody>
          <a:bodyPr/>
          <a:lstStyle/>
          <a:p>
            <a:fld id="{FA2F5F57-D093-4DAE-BD96-8F9DB750D69B}" type="datetimeFigureOut">
              <a:rPr lang="zh-CN" altLang="en-US" smtClean="0"/>
              <a:t>2019/7/13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A692AF4-1282-45B3-92EA-7114EA10F338}" type="slidenum">
              <a:rPr lang="zh-CN" altLang="en-US" smtClean="0"/>
              <a:t>‹#›</a:t>
            </a:fld>
            <a:endParaRPr lang="zh-CN" altLang="en-US"/>
          </a:p>
        </p:txBody>
      </p:sp>
    </p:spTree>
    <p:extLst>
      <p:ext uri="{BB962C8B-B14F-4D97-AF65-F5344CB8AC3E}">
        <p14:creationId xmlns:p14="http://schemas.microsoft.com/office/powerpoint/2010/main" val="4203459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x-none"/>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x-none"/>
              <a:t>单击此处编辑母版文本样式</a:t>
            </a:r>
          </a:p>
          <a:p>
            <a:pPr lvl="1"/>
            <a:r>
              <a:rPr lang="zh-CN" altLang="x-none"/>
              <a:t>二级</a:t>
            </a:r>
          </a:p>
          <a:p>
            <a:pPr lvl="2"/>
            <a:r>
              <a:rPr lang="zh-CN" altLang="x-none"/>
              <a:t>三级</a:t>
            </a:r>
          </a:p>
          <a:p>
            <a:pPr lvl="3"/>
            <a:r>
              <a:rPr lang="zh-CN" altLang="x-none"/>
              <a:t>四级</a:t>
            </a:r>
          </a:p>
          <a:p>
            <a:pPr lvl="4"/>
            <a:r>
              <a:rPr lang="zh-CN" altLang="x-none"/>
              <a:t>五级</a:t>
            </a:r>
            <a:endParaRPr lang="en-US" dirty="0"/>
          </a:p>
        </p:txBody>
      </p:sp>
      <p:sp>
        <p:nvSpPr>
          <p:cNvPr id="4" name="Date Placeholder 3"/>
          <p:cNvSpPr>
            <a:spLocks noGrp="1"/>
          </p:cNvSpPr>
          <p:nvPr>
            <p:ph type="dt" sz="half" idx="10"/>
          </p:nvPr>
        </p:nvSpPr>
        <p:spPr/>
        <p:txBody>
          <a:bodyPr/>
          <a:lstStyle/>
          <a:p>
            <a:fld id="{FA2F5F57-D093-4DAE-BD96-8F9DB750D69B}" type="datetimeFigureOut">
              <a:rPr lang="zh-CN" altLang="en-US" smtClean="0"/>
              <a:t>2019/7/13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A692AF4-1282-45B3-92EA-7114EA10F338}" type="slidenum">
              <a:rPr lang="zh-CN" altLang="en-US" smtClean="0"/>
              <a:t>‹#›</a:t>
            </a:fld>
            <a:endParaRPr lang="zh-CN" altLang="en-US"/>
          </a:p>
        </p:txBody>
      </p:sp>
    </p:spTree>
    <p:extLst>
      <p:ext uri="{BB962C8B-B14F-4D97-AF65-F5344CB8AC3E}">
        <p14:creationId xmlns:p14="http://schemas.microsoft.com/office/powerpoint/2010/main" val="3238292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0B0348F-A996-48CA-A6C9-1AD90B674340}" type="datetimeFigureOut">
              <a:rPr lang="zh-CN" altLang="en-US" smtClean="0"/>
              <a:t>2019/7/13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544709C-8A46-47FC-8077-CF7DE1382511}" type="slidenum">
              <a:rPr lang="zh-CN" altLang="en-US" smtClean="0"/>
              <a:t>‹#›</a:t>
            </a:fld>
            <a:endParaRPr lang="zh-CN" altLang="en-US"/>
          </a:p>
        </p:txBody>
      </p:sp>
    </p:spTree>
    <p:extLst>
      <p:ext uri="{BB962C8B-B14F-4D97-AF65-F5344CB8AC3E}">
        <p14:creationId xmlns:p14="http://schemas.microsoft.com/office/powerpoint/2010/main" val="134518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8" name="矩形 7"/>
          <p:cNvSpPr/>
          <p:nvPr userDrawn="1"/>
        </p:nvSpPr>
        <p:spPr>
          <a:xfrm>
            <a:off x="0" y="708454"/>
            <a:ext cx="238897" cy="749643"/>
          </a:xfrm>
          <a:prstGeom prst="rect">
            <a:avLst/>
          </a:prstGeom>
          <a:solidFill>
            <a:srgbClr val="10B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98606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等腰三角形 6"/>
          <p:cNvSpPr/>
          <p:nvPr userDrawn="1"/>
        </p:nvSpPr>
        <p:spPr>
          <a:xfrm flipV="1">
            <a:off x="3070824" y="-6178"/>
            <a:ext cx="3002352" cy="897924"/>
          </a:xfrm>
          <a:prstGeom prst="triangle">
            <a:avLst/>
          </a:prstGeom>
          <a:solidFill>
            <a:srgbClr val="12B7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07478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7" name="流程图: 手动输入 6"/>
          <p:cNvSpPr/>
          <p:nvPr userDrawn="1"/>
        </p:nvSpPr>
        <p:spPr>
          <a:xfrm rot="5400000">
            <a:off x="-928816" y="928816"/>
            <a:ext cx="6858000" cy="5000367"/>
          </a:xfrm>
          <a:prstGeom prst="flowChartManualInput">
            <a:avLst/>
          </a:prstGeom>
          <a:solidFill>
            <a:srgbClr val="10B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userDrawn="1"/>
        </p:nvGrpSpPr>
        <p:grpSpPr>
          <a:xfrm>
            <a:off x="625664" y="704515"/>
            <a:ext cx="6648346" cy="4036363"/>
            <a:chOff x="625664" y="704515"/>
            <a:chExt cx="6648346" cy="4036363"/>
          </a:xfrm>
        </p:grpSpPr>
        <p:sp>
          <p:nvSpPr>
            <p:cNvPr id="9" name="椭圆 8"/>
            <p:cNvSpPr/>
            <p:nvPr/>
          </p:nvSpPr>
          <p:spPr>
            <a:xfrm>
              <a:off x="6334896" y="1753005"/>
              <a:ext cx="510746" cy="5107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417275" y="3351144"/>
              <a:ext cx="856735" cy="8567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25664" y="2234820"/>
              <a:ext cx="724930" cy="7249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350475" y="704515"/>
              <a:ext cx="296562" cy="2965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523113" y="3842950"/>
              <a:ext cx="897928" cy="897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userDrawn="1"/>
        </p:nvGrpSpPr>
        <p:grpSpPr>
          <a:xfrm>
            <a:off x="3542278" y="2413687"/>
            <a:ext cx="1886456" cy="1881331"/>
            <a:chOff x="3542278" y="2413687"/>
            <a:chExt cx="1886456" cy="1881331"/>
          </a:xfrm>
        </p:grpSpPr>
        <p:sp>
          <p:nvSpPr>
            <p:cNvPr id="15" name="椭圆 14"/>
            <p:cNvSpPr/>
            <p:nvPr/>
          </p:nvSpPr>
          <p:spPr>
            <a:xfrm>
              <a:off x="3550507" y="2413687"/>
              <a:ext cx="1878227" cy="1878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饼形 15"/>
            <p:cNvSpPr/>
            <p:nvPr/>
          </p:nvSpPr>
          <p:spPr>
            <a:xfrm rot="4943627">
              <a:off x="3542278" y="2414877"/>
              <a:ext cx="1880141" cy="1880141"/>
            </a:xfrm>
            <a:prstGeom prst="pie">
              <a:avLst>
                <a:gd name="adj1" fmla="val 21544367"/>
                <a:gd name="adj2" fmla="val 10771244"/>
              </a:avLst>
            </a:prstGeom>
            <a:solidFill>
              <a:srgbClr val="94CF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46905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8" name="矩形 7"/>
          <p:cNvSpPr/>
          <p:nvPr userDrawn="1"/>
        </p:nvSpPr>
        <p:spPr>
          <a:xfrm>
            <a:off x="0" y="708454"/>
            <a:ext cx="238897" cy="749643"/>
          </a:xfrm>
          <a:prstGeom prst="rect">
            <a:avLst/>
          </a:prstGeom>
          <a:solidFill>
            <a:srgbClr val="10B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840263" y="2619632"/>
            <a:ext cx="3970639" cy="4530815"/>
            <a:chOff x="1112112" y="2331307"/>
            <a:chExt cx="3970639" cy="4530815"/>
          </a:xfrm>
        </p:grpSpPr>
        <p:pic>
          <p:nvPicPr>
            <p:cNvPr id="10" name="图片 9"/>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6200000">
              <a:off x="832024" y="2611395"/>
              <a:ext cx="4530815" cy="3970639"/>
            </a:xfrm>
            <a:prstGeom prst="rect">
              <a:avLst/>
            </a:prstGeom>
          </p:spPr>
        </p:pic>
        <p:sp>
          <p:nvSpPr>
            <p:cNvPr id="11" name="矩形 10"/>
            <p:cNvSpPr/>
            <p:nvPr/>
          </p:nvSpPr>
          <p:spPr>
            <a:xfrm>
              <a:off x="1573427" y="3558746"/>
              <a:ext cx="3146854" cy="32992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22586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FA2F5F57-D093-4DAE-BD96-8F9DB750D69B}" type="datetimeFigureOut">
              <a:rPr lang="zh-CN" altLang="en-US" smtClean="0"/>
              <a:t>2019/7/13</a:t>
            </a:fld>
            <a:endParaRPr lang="zh-CN" altLang="en-US"/>
          </a:p>
        </p:txBody>
      </p:sp>
      <p:sp>
        <p:nvSpPr>
          <p:cNvPr id="10" name="流程图: 手动输入 9"/>
          <p:cNvSpPr/>
          <p:nvPr userDrawn="1"/>
        </p:nvSpPr>
        <p:spPr>
          <a:xfrm rot="5400000">
            <a:off x="-928816" y="928816"/>
            <a:ext cx="6858000" cy="5000367"/>
          </a:xfrm>
          <a:prstGeom prst="flowChartManualInput">
            <a:avLst/>
          </a:prstGeom>
          <a:solidFill>
            <a:srgbClr val="6EC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9204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FA2F5F57-D093-4DAE-BD96-8F9DB750D69B}" type="datetimeFigureOut">
              <a:rPr lang="zh-CN" altLang="en-US" smtClean="0"/>
              <a:t>2019/7/13</a:t>
            </a:fld>
            <a:endParaRPr lang="zh-CN" altLang="en-US"/>
          </a:p>
        </p:txBody>
      </p:sp>
      <p:sp>
        <p:nvSpPr>
          <p:cNvPr id="10" name="流程图: 手动输入 9"/>
          <p:cNvSpPr/>
          <p:nvPr userDrawn="1"/>
        </p:nvSpPr>
        <p:spPr>
          <a:xfrm rot="5400000">
            <a:off x="-928816" y="928816"/>
            <a:ext cx="6858000" cy="5000367"/>
          </a:xfrm>
          <a:prstGeom prst="flowChartManualInput">
            <a:avLst/>
          </a:prstGeom>
          <a:solidFill>
            <a:srgbClr val="6EC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图表 3"/>
          <p:cNvGraphicFramePr/>
          <p:nvPr userDrawn="1">
            <p:extLst>
              <p:ext uri="{D42A27DB-BD31-4B8C-83A1-F6EECF244321}">
                <p14:modId xmlns:p14="http://schemas.microsoft.com/office/powerpoint/2010/main" val="2097220443"/>
              </p:ext>
            </p:extLst>
          </p:nvPr>
        </p:nvGraphicFramePr>
        <p:xfrm>
          <a:off x="2755557" y="2286688"/>
          <a:ext cx="3539181" cy="235945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92759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8" name="任意多边形 7"/>
          <p:cNvSpPr/>
          <p:nvPr userDrawn="1"/>
        </p:nvSpPr>
        <p:spPr>
          <a:xfrm>
            <a:off x="-10274" y="1780401"/>
            <a:ext cx="1662732" cy="3297196"/>
          </a:xfrm>
          <a:custGeom>
            <a:avLst/>
            <a:gdLst>
              <a:gd name="connsiteX0" fmla="*/ 10274 w 1662732"/>
              <a:gd name="connsiteY0" fmla="*/ 0 h 3297196"/>
              <a:gd name="connsiteX1" fmla="*/ 1662732 w 1662732"/>
              <a:gd name="connsiteY1" fmla="*/ 1648598 h 3297196"/>
              <a:gd name="connsiteX2" fmla="*/ 10274 w 1662732"/>
              <a:gd name="connsiteY2" fmla="*/ 3297196 h 3297196"/>
              <a:gd name="connsiteX3" fmla="*/ 0 w 1662732"/>
              <a:gd name="connsiteY3" fmla="*/ 3296679 h 3297196"/>
              <a:gd name="connsiteX4" fmla="*/ 0 w 1662732"/>
              <a:gd name="connsiteY4" fmla="*/ 518 h 3297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732" h="3297196">
                <a:moveTo>
                  <a:pt x="10274" y="0"/>
                </a:moveTo>
                <a:cubicBezTo>
                  <a:pt x="922901" y="0"/>
                  <a:pt x="1662732" y="738102"/>
                  <a:pt x="1662732" y="1648598"/>
                </a:cubicBezTo>
                <a:cubicBezTo>
                  <a:pt x="1662732" y="2559094"/>
                  <a:pt x="922901" y="3297196"/>
                  <a:pt x="10274" y="3297196"/>
                </a:cubicBezTo>
                <a:lnTo>
                  <a:pt x="0" y="3296679"/>
                </a:lnTo>
                <a:lnTo>
                  <a:pt x="0" y="518"/>
                </a:lnTo>
                <a:close/>
              </a:path>
            </a:pathLst>
          </a:custGeom>
          <a:solidFill>
            <a:srgbClr val="94CF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813229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2F5F57-D093-4DAE-BD96-8F9DB750D69B}" type="datetimeFigureOut">
              <a:rPr lang="zh-CN" altLang="en-US" smtClean="0"/>
              <a:t>2019/7/13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A692AF4-1282-45B3-92EA-7114EA10F338}" type="slidenum">
              <a:rPr lang="zh-CN" altLang="en-US" smtClean="0"/>
              <a:t>‹#›</a:t>
            </a:fld>
            <a:endParaRPr lang="zh-CN" altLang="en-US"/>
          </a:p>
        </p:txBody>
      </p:sp>
      <p:graphicFrame>
        <p:nvGraphicFramePr>
          <p:cNvPr id="5" name="图表 4"/>
          <p:cNvGraphicFramePr/>
          <p:nvPr userDrawn="1">
            <p:extLst>
              <p:ext uri="{D42A27DB-BD31-4B8C-83A1-F6EECF244321}">
                <p14:modId xmlns:p14="http://schemas.microsoft.com/office/powerpoint/2010/main" val="3513177929"/>
              </p:ext>
            </p:extLst>
          </p:nvPr>
        </p:nvGraphicFramePr>
        <p:xfrm>
          <a:off x="0" y="4596714"/>
          <a:ext cx="9259330" cy="21212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70352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2F5F57-D093-4DAE-BD96-8F9DB750D69B}" type="datetimeFigureOut">
              <a:rPr lang="zh-CN" altLang="en-US" smtClean="0"/>
              <a:t>2019/7/13</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692AF4-1282-45B3-92EA-7114EA10F338}" type="slidenum">
              <a:rPr lang="zh-CN" altLang="en-US" smtClean="0"/>
              <a:t>‹#›</a:t>
            </a:fld>
            <a:endParaRPr lang="zh-CN" altLang="en-US"/>
          </a:p>
        </p:txBody>
      </p:sp>
    </p:spTree>
    <p:extLst>
      <p:ext uri="{BB962C8B-B14F-4D97-AF65-F5344CB8AC3E}">
        <p14:creationId xmlns:p14="http://schemas.microsoft.com/office/powerpoint/2010/main" val="489888870"/>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73" r:id="rId7"/>
    <p:sldLayoutId id="2147483666" r:id="rId8"/>
    <p:sldLayoutId id="2147483667" r:id="rId9"/>
    <p:sldLayoutId id="2147483668" r:id="rId10"/>
    <p:sldLayoutId id="2147483669" r:id="rId11"/>
    <p:sldLayoutId id="2147483670" r:id="rId12"/>
    <p:sldLayoutId id="2147483671"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37.png"/><Relationship Id="rId18" Type="http://schemas.openxmlformats.org/officeDocument/2006/relationships/image" Target="../media/image25.jpeg"/><Relationship Id="rId3" Type="http://schemas.openxmlformats.org/officeDocument/2006/relationships/image" Target="../media/image33.png"/><Relationship Id="rId7" Type="http://schemas.openxmlformats.org/officeDocument/2006/relationships/image" Target="../media/image7.jpeg"/><Relationship Id="rId12" Type="http://schemas.openxmlformats.org/officeDocument/2006/relationships/image" Target="../media/image36.png"/><Relationship Id="rId17" Type="http://schemas.openxmlformats.org/officeDocument/2006/relationships/image" Target="../media/image24.jpeg"/><Relationship Id="rId2" Type="http://schemas.openxmlformats.org/officeDocument/2006/relationships/image" Target="../media/image32.png"/><Relationship Id="rId16"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330.png"/><Relationship Id="rId5" Type="http://schemas.openxmlformats.org/officeDocument/2006/relationships/image" Target="../media/image6.jpeg"/><Relationship Id="rId15" Type="http://schemas.openxmlformats.org/officeDocument/2006/relationships/image" Target="../media/image22.jpeg"/><Relationship Id="rId10" Type="http://schemas.openxmlformats.org/officeDocument/2006/relationships/image" Target="../media/image35.png"/><Relationship Id="rId4" Type="http://schemas.openxmlformats.org/officeDocument/2006/relationships/image" Target="../media/image4.jpeg"/><Relationship Id="rId9" Type="http://schemas.openxmlformats.org/officeDocument/2006/relationships/image" Target="../media/image34.png"/><Relationship Id="rId14"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31.jpeg"/><Relationship Id="rId3" Type="http://schemas.openxmlformats.org/officeDocument/2006/relationships/image" Target="../media/image6.jpeg"/><Relationship Id="rId7" Type="http://schemas.openxmlformats.org/officeDocument/2006/relationships/image" Target="../media/image27.jpeg"/><Relationship Id="rId12" Type="http://schemas.openxmlformats.org/officeDocument/2006/relationships/image" Target="../media/image30.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26.jpeg"/><Relationship Id="rId11" Type="http://schemas.openxmlformats.org/officeDocument/2006/relationships/image" Target="../media/image29.jpeg"/><Relationship Id="rId5" Type="http://schemas.openxmlformats.org/officeDocument/2006/relationships/image" Target="../media/image7.jpeg"/><Relationship Id="rId10" Type="http://schemas.openxmlformats.org/officeDocument/2006/relationships/image" Target="../media/image28.jpeg"/><Relationship Id="rId4" Type="http://schemas.openxmlformats.org/officeDocument/2006/relationships/image" Target="../media/image5.jpeg"/><Relationship Id="rId9" Type="http://schemas.openxmlformats.org/officeDocument/2006/relationships/image" Target="../media/image25.jpeg"/></Relationships>
</file>

<file path=ppt/slides/_rels/slide1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31.jpeg"/><Relationship Id="rId10" Type="http://schemas.openxmlformats.org/officeDocument/2006/relationships/image" Target="../media/image30.jpeg"/><Relationship Id="rId4" Type="http://schemas.openxmlformats.org/officeDocument/2006/relationships/image" Target="../media/image49.png"/><Relationship Id="rId9" Type="http://schemas.openxmlformats.org/officeDocument/2006/relationships/image" Target="../media/image29.jpeg"/></Relationships>
</file>

<file path=ppt/slides/_rels/slide1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hyperlink" Target="https://github.com/brendenlake/omniglo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6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4.png"/><Relationship Id="rId5" Type="http://schemas.openxmlformats.org/officeDocument/2006/relationships/image" Target="../media/image27.png"/><Relationship Id="rId15" Type="http://schemas.openxmlformats.org/officeDocument/2006/relationships/image" Target="../media/image54.png"/><Relationship Id="rId10" Type="http://schemas.openxmlformats.org/officeDocument/2006/relationships/image" Target="../media/image63.png"/><Relationship Id="rId4" Type="http://schemas.openxmlformats.org/officeDocument/2006/relationships/image" Target="../media/image60.png"/><Relationship Id="rId9"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0.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84.png"/><Relationship Id="rId7"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2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0.png"/><Relationship Id="rId7" Type="http://schemas.openxmlformats.org/officeDocument/2006/relationships/image" Target="../media/image101.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751.png"/><Relationship Id="rId13" Type="http://schemas.openxmlformats.org/officeDocument/2006/relationships/image" Target="../media/image770.png"/><Relationship Id="rId3" Type="http://schemas.openxmlformats.org/officeDocument/2006/relationships/image" Target="../media/image103.png"/><Relationship Id="rId7" Type="http://schemas.openxmlformats.org/officeDocument/2006/relationships/image" Target="../media/image710.png"/><Relationship Id="rId12" Type="http://schemas.openxmlformats.org/officeDocument/2006/relationships/image" Target="../media/image760.png"/><Relationship Id="rId2" Type="http://schemas.openxmlformats.org/officeDocument/2006/relationships/notesSlide" Target="../notesSlides/notesSlide8.xml"/><Relationship Id="rId1" Type="http://schemas.openxmlformats.org/officeDocument/2006/relationships/slideLayout" Target="../slideLayouts/slideLayout2.xml"/><Relationship Id="rId11" Type="http://schemas.openxmlformats.org/officeDocument/2006/relationships/image" Target="../media/image750.png"/><Relationship Id="rId5" Type="http://schemas.openxmlformats.org/officeDocument/2006/relationships/image" Target="../media/image105.png"/><Relationship Id="rId4" Type="http://schemas.openxmlformats.org/officeDocument/2006/relationships/image" Target="../media/image104.png"/><Relationship Id="rId9" Type="http://schemas.openxmlformats.org/officeDocument/2006/relationships/image" Target="../media/image761.png"/></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2.png"/><Relationship Id="rId7" Type="http://schemas.openxmlformats.org/officeDocument/2006/relationships/image" Target="../media/image58.png"/><Relationship Id="rId12"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8.png"/><Relationship Id="rId5" Type="http://schemas.openxmlformats.org/officeDocument/2006/relationships/image" Target="../media/image55.png"/><Relationship Id="rId10" Type="http://schemas.openxmlformats.org/officeDocument/2006/relationships/image" Target="../media/image67.png"/><Relationship Id="rId4" Type="http://schemas.openxmlformats.org/officeDocument/2006/relationships/image" Target="../media/image53.png"/><Relationship Id="rId9"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abs/1808.08437" TargetMode="External"/><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3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22.png"/><Relationship Id="rId7" Type="http://schemas.openxmlformats.org/officeDocument/2006/relationships/image" Target="../media/image12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3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78.png"/><Relationship Id="rId7" Type="http://schemas.openxmlformats.org/officeDocument/2006/relationships/image" Target="../media/image1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5" Type="http://schemas.openxmlformats.org/officeDocument/2006/relationships/image" Target="NULL"/><Relationship Id="rId4" Type="http://schemas.openxmlformats.org/officeDocument/2006/relationships/image" Target="../media/image80.png"/><Relationship Id="rId9" Type="http://schemas.openxmlformats.org/officeDocument/2006/relationships/image" Target="../media/image106.png"/></Relationships>
</file>

<file path=ppt/slides/_rels/slide41.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openreview.net/pdf?id=rJY0-Kcl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arxiv.org/abs/1606.04474"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8.png"/><Relationship Id="rId7" Type="http://schemas.openxmlformats.org/officeDocument/2006/relationships/image" Target="../media/image71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5" Type="http://schemas.openxmlformats.org/officeDocument/2006/relationships/image" Target="../media/image570.png"/><Relationship Id="rId10" Type="http://schemas.openxmlformats.org/officeDocument/2006/relationships/image" Target="../media/image1010.png"/><Relationship Id="rId4" Type="http://schemas.openxmlformats.org/officeDocument/2006/relationships/image" Target="../media/image4.png"/><Relationship Id="rId9" Type="http://schemas.openxmlformats.org/officeDocument/2006/relationships/image" Target="../media/image910.png"/></Relationships>
</file>

<file path=ppt/slides/_rels/slide4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331.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320.png"/><Relationship Id="rId2" Type="http://schemas.openxmlformats.org/officeDocument/2006/relationships/notesSlide" Target="../notesSlides/notesSlide20.xml"/><Relationship Id="rId16"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5" Type="http://schemas.openxmlformats.org/officeDocument/2006/relationships/image" Target="../media/image350.png"/><Relationship Id="rId10" Type="http://schemas.openxmlformats.org/officeDocument/2006/relationships/image" Target="../media/image107.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340.png"/></Relationships>
</file>

<file path=ppt/slides/_rels/slide4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arxiv.org/abs/1606.04474" TargetMode="External"/><Relationship Id="rId4" Type="http://schemas.openxmlformats.org/officeDocument/2006/relationships/image" Target="../media/image109.png"/></Relationships>
</file>

<file path=ppt/slides/_rels/slide4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53.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15.png"/><Relationship Id="rId7" Type="http://schemas.openxmlformats.org/officeDocument/2006/relationships/hyperlink" Target="https://www.cs.cmu.edu/~rsalakhu/papers/oneshot1.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1.png"/><Relationship Id="rId4" Type="http://schemas.openxmlformats.org/officeDocument/2006/relationships/image" Target="../media/image120.png"/></Relationships>
</file>

<file path=ppt/slides/_rels/slide5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12.png"/><Relationship Id="rId4" Type="http://schemas.openxmlformats.org/officeDocument/2006/relationships/image" Target="../media/image115.png"/></Relationships>
</file>

<file path=ppt/slides/_rels/slide5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56.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69.png"/><Relationship Id="rId3" Type="http://schemas.openxmlformats.org/officeDocument/2006/relationships/image" Target="../media/image142.png"/><Relationship Id="rId7" Type="http://schemas.openxmlformats.org/officeDocument/2006/relationships/image" Target="../media/image151.png"/><Relationship Id="rId12" Type="http://schemas.openxmlformats.org/officeDocument/2006/relationships/image" Target="../media/image16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67.png"/><Relationship Id="rId5" Type="http://schemas.openxmlformats.org/officeDocument/2006/relationships/image" Target="../media/image136.png"/><Relationship Id="rId15" Type="http://schemas.openxmlformats.org/officeDocument/2006/relationships/image" Target="../media/image171.png"/><Relationship Id="rId10" Type="http://schemas.openxmlformats.org/officeDocument/2006/relationships/image" Target="../media/image138.png"/><Relationship Id="rId4" Type="http://schemas.openxmlformats.org/officeDocument/2006/relationships/hyperlink" Target="https://arxiv.org/abs/1703.05175" TargetMode="External"/><Relationship Id="rId9" Type="http://schemas.openxmlformats.org/officeDocument/2006/relationships/image" Target="../media/image141.png"/><Relationship Id="rId14" Type="http://schemas.openxmlformats.org/officeDocument/2006/relationships/image" Target="../media/image170.png"/></Relationships>
</file>

<file path=ppt/slides/_rels/slide57.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70.png"/><Relationship Id="rId3" Type="http://schemas.openxmlformats.org/officeDocument/2006/relationships/hyperlink" Target="https://arxiv.org/abs/1606.04080" TargetMode="External"/><Relationship Id="rId7" Type="http://schemas.openxmlformats.org/officeDocument/2006/relationships/image" Target="../media/image140.png"/><Relationship Id="rId12" Type="http://schemas.openxmlformats.org/officeDocument/2006/relationships/image" Target="../media/image16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68.png"/><Relationship Id="rId5" Type="http://schemas.openxmlformats.org/officeDocument/2006/relationships/image" Target="../media/image137.png"/><Relationship Id="rId10" Type="http://schemas.openxmlformats.org/officeDocument/2006/relationships/image" Target="../media/image167.png"/><Relationship Id="rId4" Type="http://schemas.openxmlformats.org/officeDocument/2006/relationships/image" Target="../media/image136.png"/><Relationship Id="rId9" Type="http://schemas.openxmlformats.org/officeDocument/2006/relationships/image" Target="../media/image138.png"/><Relationship Id="rId14" Type="http://schemas.openxmlformats.org/officeDocument/2006/relationships/image" Target="../media/image171.png"/></Relationships>
</file>

<file path=ppt/slides/_rels/slide5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arxiv.org/abs/1711.06025"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jpeg"/><Relationship Id="rId7" Type="http://schemas.openxmlformats.org/officeDocument/2006/relationships/image" Target="../media/image8.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7.jpeg"/><Relationship Id="rId10" Type="http://schemas.openxmlformats.org/officeDocument/2006/relationships/image" Target="../media/image11.png"/><Relationship Id="rId4" Type="http://schemas.openxmlformats.org/officeDocument/2006/relationships/image" Target="../media/image6.jpeg"/><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54.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6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arxiv.org/abs/1801.05401"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61.tiff"/><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10" Type="http://schemas.openxmlformats.org/officeDocument/2006/relationships/image" Target="../media/image15.png"/><Relationship Id="rId4" Type="http://schemas.openxmlformats.org/officeDocument/2006/relationships/image" Target="../media/image11.jpeg"/><Relationship Id="rId9" Type="http://schemas.openxmlformats.org/officeDocument/2006/relationships/image" Target="../media/image16.png"/></Relationships>
</file>

<file path=ppt/slides/_rels/slide70.xml.rels><?xml version="1.0" encoding="UTF-8" standalone="yes"?>
<Relationships xmlns="http://schemas.openxmlformats.org/package/2006/relationships"><Relationship Id="rId8" Type="http://schemas.openxmlformats.org/officeDocument/2006/relationships/hyperlink" Target="https://arxiv.org/abs/1606.04080" TargetMode="External"/><Relationship Id="rId3" Type="http://schemas.openxmlformats.org/officeDocument/2006/relationships/hyperlink" Target="https://arxiv.org/pdf/1810.02334.pdf" TargetMode="External"/><Relationship Id="rId7" Type="http://schemas.openxmlformats.org/officeDocument/2006/relationships/hyperlink" Target="https://arxiv.org/abs/1703.05175" TargetMode="External"/><Relationship Id="rId2" Type="http://schemas.openxmlformats.org/officeDocument/2006/relationships/hyperlink" Target="https://openreview.net/pdf?id=HkNDsiC9KQ" TargetMode="External"/><Relationship Id="rId1" Type="http://schemas.openxmlformats.org/officeDocument/2006/relationships/slideLayout" Target="../slideLayouts/slideLayout2.xml"/><Relationship Id="rId6" Type="http://schemas.openxmlformats.org/officeDocument/2006/relationships/hyperlink" Target="https://www.cs.cmu.edu/~rsalakhu/papers/oneshot1.pdf" TargetMode="External"/><Relationship Id="rId5" Type="http://schemas.openxmlformats.org/officeDocument/2006/relationships/hyperlink" Target="https://openreview.net/pdf?id=rJY0-Kcll" TargetMode="External"/><Relationship Id="rId4" Type="http://schemas.openxmlformats.org/officeDocument/2006/relationships/hyperlink" Target="https://arxiv.org/abs/1606.04474" TargetMode="External"/><Relationship Id="rId9" Type="http://schemas.openxmlformats.org/officeDocument/2006/relationships/hyperlink" Target="https://arxiv.org/abs/1711.06025"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openai.com/blog/reptile/" TargetMode="External"/><Relationship Id="rId7" Type="http://schemas.openxmlformats.org/officeDocument/2006/relationships/hyperlink" Target="https://zhuanlan.zhihu.com/p/46059552" TargetMode="External"/><Relationship Id="rId2" Type="http://schemas.openxmlformats.org/officeDocument/2006/relationships/hyperlink" Target="http://codewithzhangyi.com/2018/07/26/AutoML/" TargetMode="External"/><Relationship Id="rId1" Type="http://schemas.openxmlformats.org/officeDocument/2006/relationships/slideLayout" Target="../slideLayouts/slideLayout2.xml"/><Relationship Id="rId6" Type="http://schemas.openxmlformats.org/officeDocument/2006/relationships/hyperlink" Target="https://zhuanlan.zhihu.com/p/28639662" TargetMode="External"/><Relationship Id="rId5" Type="http://schemas.openxmlformats.org/officeDocument/2006/relationships/hyperlink" Target="https://zhuanlan.zhihu.com/p/40600485" TargetMode="External"/><Relationship Id="rId4" Type="http://schemas.openxmlformats.org/officeDocument/2006/relationships/hyperlink" Target="https://zhuanlan.zhihu.com/p/46339823"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cloud.tencent.com/developer/article/1421248" TargetMode="External"/><Relationship Id="rId7" Type="http://schemas.openxmlformats.org/officeDocument/2006/relationships/hyperlink" Target="http://speech.ee.ntu.edu.tw/~tlkagk/courses_ML19.html"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www.youtube.com/watch?v=wT45v8sIMDM&amp;t=28s" TargetMode="External"/><Relationship Id="rId5" Type="http://schemas.openxmlformats.org/officeDocument/2006/relationships/hyperlink" Target="https://zhuanlan.zhihu.com/p/37675368" TargetMode="External"/><Relationship Id="rId4" Type="http://schemas.openxmlformats.org/officeDocument/2006/relationships/hyperlink" Target="https://baijiahao.baidu.com/s?id=1629626559555746572&amp;wfr=spider&amp;for=pc"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openreview.net/pdf?id=HkNDsiC9KQ" TargetMode="External"/><Relationship Id="rId7" Type="http://schemas.openxmlformats.org/officeDocument/2006/relationships/hyperlink" Target="https://arxiv.org/pdf/1810.02334.pd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tile tx="-717550" ty="-279400" sx="52000" sy="52000" flip="none" algn="tl"/>
        </a:blipFill>
        <a:effectLst/>
      </p:bgPr>
    </p:bg>
    <p:spTree>
      <p:nvGrpSpPr>
        <p:cNvPr id="1" name=""/>
        <p:cNvGrpSpPr/>
        <p:nvPr/>
      </p:nvGrpSpPr>
      <p:grpSpPr>
        <a:xfrm>
          <a:off x="0" y="0"/>
          <a:ext cx="0" cy="0"/>
          <a:chOff x="0" y="0"/>
          <a:chExt cx="0" cy="0"/>
        </a:xfrm>
      </p:grpSpPr>
      <p:grpSp>
        <p:nvGrpSpPr>
          <p:cNvPr id="14" name="组合 13"/>
          <p:cNvGrpSpPr/>
          <p:nvPr/>
        </p:nvGrpSpPr>
        <p:grpSpPr>
          <a:xfrm>
            <a:off x="2103989" y="1564976"/>
            <a:ext cx="5012414" cy="4427768"/>
            <a:chOff x="2924432" y="2119184"/>
            <a:chExt cx="3550509" cy="3039762"/>
          </a:xfrm>
        </p:grpSpPr>
        <p:grpSp>
          <p:nvGrpSpPr>
            <p:cNvPr id="12" name="组合 11"/>
            <p:cNvGrpSpPr/>
            <p:nvPr/>
          </p:nvGrpSpPr>
          <p:grpSpPr>
            <a:xfrm>
              <a:off x="3149483" y="3866799"/>
              <a:ext cx="3317063" cy="1145063"/>
              <a:chOff x="3149483" y="3866799"/>
              <a:chExt cx="3317063" cy="1145063"/>
            </a:xfrm>
          </p:grpSpPr>
          <p:sp>
            <p:nvSpPr>
              <p:cNvPr id="10" name="平行四边形 9"/>
              <p:cNvSpPr/>
              <p:nvPr/>
            </p:nvSpPr>
            <p:spPr>
              <a:xfrm rot="5400000" flipH="1">
                <a:off x="5525019" y="3927033"/>
                <a:ext cx="1001762" cy="881293"/>
              </a:xfrm>
              <a:prstGeom prst="parallelogram">
                <a:avLst>
                  <a:gd name="adj" fmla="val 31206"/>
                </a:avLst>
              </a:prstGeom>
              <a:solidFill>
                <a:srgbClr val="5B8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rot="7663103" flipH="1">
                <a:off x="3112610" y="3969578"/>
                <a:ext cx="1079157" cy="1005411"/>
              </a:xfrm>
              <a:prstGeom prst="parallelogram">
                <a:avLst>
                  <a:gd name="adj" fmla="val 38684"/>
                </a:avLst>
              </a:prstGeom>
              <a:solidFill>
                <a:srgbClr val="5B85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2924432" y="2119184"/>
              <a:ext cx="3550509" cy="3039762"/>
              <a:chOff x="2924432" y="2119184"/>
              <a:chExt cx="3550509" cy="3039762"/>
            </a:xfrm>
          </p:grpSpPr>
          <p:sp>
            <p:nvSpPr>
              <p:cNvPr id="5" name="椭圆 4"/>
              <p:cNvSpPr/>
              <p:nvPr/>
            </p:nvSpPr>
            <p:spPr>
              <a:xfrm>
                <a:off x="3179806" y="2119184"/>
                <a:ext cx="3039762" cy="3039762"/>
              </a:xfrm>
              <a:prstGeom prst="ellipse">
                <a:avLst/>
              </a:prstGeom>
              <a:solidFill>
                <a:srgbClr val="10B349"/>
              </a:solidFill>
              <a:ln>
                <a:noFill/>
              </a:ln>
              <a:effectLst>
                <a:outerShdw blurRad="190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924432" y="3737918"/>
                <a:ext cx="3550509" cy="856735"/>
              </a:xfrm>
              <a:prstGeom prst="rect">
                <a:avLst/>
              </a:prstGeom>
              <a:solidFill>
                <a:srgbClr val="93D050"/>
              </a:solidFill>
              <a:ln>
                <a:noFill/>
              </a:ln>
              <a:effectLst>
                <a:outerShdw blurRad="63500" dist="254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5" name="文本框 14"/>
          <p:cNvSpPr txBox="1"/>
          <p:nvPr/>
        </p:nvSpPr>
        <p:spPr>
          <a:xfrm>
            <a:off x="2903573" y="2915095"/>
            <a:ext cx="3336853" cy="646331"/>
          </a:xfrm>
          <a:prstGeom prst="rect">
            <a:avLst/>
          </a:prstGeom>
          <a:noFill/>
        </p:spPr>
        <p:txBody>
          <a:bodyPr wrap="square" rtlCol="0">
            <a:spAutoFit/>
          </a:bodyPr>
          <a:lstStyle/>
          <a:p>
            <a:pPr algn="ctr"/>
            <a:r>
              <a:rPr lang="en-US" altLang="zh-CN" sz="3600" b="1" dirty="0">
                <a:solidFill>
                  <a:schemeClr val="bg1"/>
                </a:solidFill>
                <a:latin typeface="Candara" panose="020E0502030303020204" pitchFamily="34" charset="0"/>
              </a:rPr>
              <a:t>Meta Learning</a:t>
            </a:r>
            <a:endParaRPr lang="zh-CN" altLang="en-US" sz="3600" b="1" dirty="0">
              <a:solidFill>
                <a:schemeClr val="bg1"/>
              </a:solidFill>
              <a:latin typeface="Candara" panose="020E0502030303020204" pitchFamily="34" charset="0"/>
            </a:endParaRPr>
          </a:p>
        </p:txBody>
      </p:sp>
      <p:sp>
        <p:nvSpPr>
          <p:cNvPr id="16" name="文本框 15"/>
          <p:cNvSpPr txBox="1"/>
          <p:nvPr/>
        </p:nvSpPr>
        <p:spPr>
          <a:xfrm>
            <a:off x="3227393" y="4434363"/>
            <a:ext cx="2771422" cy="400110"/>
          </a:xfrm>
          <a:prstGeom prst="rect">
            <a:avLst/>
          </a:prstGeom>
          <a:noFill/>
        </p:spPr>
        <p:txBody>
          <a:bodyPr wrap="square" rtlCol="0">
            <a:spAutoFit/>
          </a:bodyPr>
          <a:lstStyle/>
          <a:p>
            <a:pPr algn="ctr"/>
            <a:r>
              <a:rPr lang="en-US" altLang="zh-CN" sz="2000" dirty="0">
                <a:solidFill>
                  <a:schemeClr val="bg1"/>
                </a:solidFill>
              </a:rPr>
              <a:t>Supervised Learning</a:t>
            </a:r>
            <a:endParaRPr lang="zh-CN" altLang="en-US" sz="2000" dirty="0">
              <a:solidFill>
                <a:schemeClr val="bg1"/>
              </a:solidFill>
            </a:endParaRPr>
          </a:p>
        </p:txBody>
      </p:sp>
    </p:spTree>
    <p:extLst>
      <p:ext uri="{BB962C8B-B14F-4D97-AF65-F5344CB8AC3E}">
        <p14:creationId xmlns:p14="http://schemas.microsoft.com/office/powerpoint/2010/main" val="2839250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4CF50"/>
        </a:solidFill>
        <a:effectLst/>
      </p:bgPr>
    </p:bg>
    <p:spTree>
      <p:nvGrpSpPr>
        <p:cNvPr id="1" name=""/>
        <p:cNvGrpSpPr/>
        <p:nvPr/>
      </p:nvGrpSpPr>
      <p:grpSpPr>
        <a:xfrm>
          <a:off x="0" y="0"/>
          <a:ext cx="0" cy="0"/>
          <a:chOff x="0" y="0"/>
          <a:chExt cx="0" cy="0"/>
        </a:xfrm>
      </p:grpSpPr>
      <p:sp>
        <p:nvSpPr>
          <p:cNvPr id="36" name="文本框 35"/>
          <p:cNvSpPr txBox="1"/>
          <p:nvPr/>
        </p:nvSpPr>
        <p:spPr>
          <a:xfrm>
            <a:off x="2875005" y="2967335"/>
            <a:ext cx="4003589" cy="923330"/>
          </a:xfrm>
          <a:prstGeom prst="rect">
            <a:avLst/>
          </a:prstGeom>
          <a:noFill/>
          <a:effectLst>
            <a:outerShdw blurRad="38100" dist="38100" dir="8100000" algn="tr" rotWithShape="0">
              <a:prstClr val="black">
                <a:alpha val="40000"/>
              </a:prstClr>
            </a:outerShdw>
          </a:effectLst>
        </p:spPr>
        <p:txBody>
          <a:bodyPr wrap="square" rtlCol="0">
            <a:spAutoFit/>
          </a:bodyPr>
          <a:lstStyle/>
          <a:p>
            <a:r>
              <a:rPr lang="en-US" altLang="zh-CN" sz="5400" dirty="0">
                <a:solidFill>
                  <a:schemeClr val="bg1"/>
                </a:solidFill>
              </a:rPr>
              <a:t>PART TWO</a:t>
            </a:r>
            <a:endParaRPr lang="zh-CN" altLang="en-US" sz="5400" dirty="0">
              <a:solidFill>
                <a:schemeClr val="bg1"/>
              </a:solidFill>
            </a:endParaRPr>
          </a:p>
        </p:txBody>
      </p:sp>
    </p:spTree>
    <p:extLst>
      <p:ext uri="{BB962C8B-B14F-4D97-AF65-F5344CB8AC3E}">
        <p14:creationId xmlns:p14="http://schemas.microsoft.com/office/powerpoint/2010/main" val="4025722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4">
            <a:extLst>
              <a:ext uri="{FF2B5EF4-FFF2-40B4-BE49-F238E27FC236}">
                <a16:creationId xmlns:a16="http://schemas.microsoft.com/office/drawing/2014/main" id="{B4B940F8-9B80-E546-A192-684A56DAE05E}"/>
              </a:ext>
            </a:extLst>
          </p:cNvPr>
          <p:cNvGrpSpPr>
            <a:grpSpLocks noChangeAspect="1"/>
          </p:cNvGrpSpPr>
          <p:nvPr/>
        </p:nvGrpSpPr>
        <p:grpSpPr>
          <a:xfrm>
            <a:off x="1027904" y="2207919"/>
            <a:ext cx="709474" cy="710066"/>
            <a:chOff x="3287425" y="1417883"/>
            <a:chExt cx="648499" cy="649042"/>
          </a:xfrm>
        </p:grpSpPr>
        <p:sp>
          <p:nvSpPr>
            <p:cNvPr id="3" name="Oval 23">
              <a:extLst>
                <a:ext uri="{FF2B5EF4-FFF2-40B4-BE49-F238E27FC236}">
                  <a16:creationId xmlns:a16="http://schemas.microsoft.com/office/drawing/2014/main" id="{BB7CC159-F0E1-DB49-9552-83C8A0480AB8}"/>
                </a:ext>
              </a:extLst>
            </p:cNvPr>
            <p:cNvSpPr>
              <a:spLocks noChangeAspect="1"/>
            </p:cNvSpPr>
            <p:nvPr/>
          </p:nvSpPr>
          <p:spPr>
            <a:xfrm>
              <a:off x="3287425" y="1417883"/>
              <a:ext cx="648499" cy="649042"/>
            </a:xfrm>
            <a:prstGeom prst="ellipse">
              <a:avLst/>
            </a:prstGeom>
            <a:solidFill>
              <a:schemeClr val="accent1">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Oval 30">
              <a:extLst>
                <a:ext uri="{FF2B5EF4-FFF2-40B4-BE49-F238E27FC236}">
                  <a16:creationId xmlns:a16="http://schemas.microsoft.com/office/drawing/2014/main" id="{8A75B05E-753C-E24B-BF6C-341CC069B871}"/>
                </a:ext>
              </a:extLst>
            </p:cNvPr>
            <p:cNvSpPr>
              <a:spLocks noChangeAspect="1"/>
            </p:cNvSpPr>
            <p:nvPr/>
          </p:nvSpPr>
          <p:spPr>
            <a:xfrm>
              <a:off x="3362252" y="1492773"/>
              <a:ext cx="498845" cy="499263"/>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01</a:t>
              </a:r>
            </a:p>
          </p:txBody>
        </p:sp>
      </p:grpSp>
      <p:grpSp>
        <p:nvGrpSpPr>
          <p:cNvPr id="5" name="Group 129">
            <a:extLst>
              <a:ext uri="{FF2B5EF4-FFF2-40B4-BE49-F238E27FC236}">
                <a16:creationId xmlns:a16="http://schemas.microsoft.com/office/drawing/2014/main" id="{1477F12A-0B77-2E49-892E-60227C9F4EDA}"/>
              </a:ext>
            </a:extLst>
          </p:cNvPr>
          <p:cNvGrpSpPr>
            <a:grpSpLocks noChangeAspect="1"/>
          </p:cNvGrpSpPr>
          <p:nvPr/>
        </p:nvGrpSpPr>
        <p:grpSpPr>
          <a:xfrm>
            <a:off x="1022307" y="3388325"/>
            <a:ext cx="709474" cy="710066"/>
            <a:chOff x="2779491" y="2517212"/>
            <a:chExt cx="648499" cy="649042"/>
          </a:xfrm>
        </p:grpSpPr>
        <p:sp>
          <p:nvSpPr>
            <p:cNvPr id="6" name="Oval 32">
              <a:extLst>
                <a:ext uri="{FF2B5EF4-FFF2-40B4-BE49-F238E27FC236}">
                  <a16:creationId xmlns:a16="http://schemas.microsoft.com/office/drawing/2014/main" id="{971E7FB0-53B7-7945-B415-EA6C7FAE8207}"/>
                </a:ext>
              </a:extLst>
            </p:cNvPr>
            <p:cNvSpPr>
              <a:spLocks noChangeAspect="1"/>
            </p:cNvSpPr>
            <p:nvPr/>
          </p:nvSpPr>
          <p:spPr>
            <a:xfrm>
              <a:off x="2779491" y="2517212"/>
              <a:ext cx="648499" cy="649042"/>
            </a:xfrm>
            <a:prstGeom prst="ellipse">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Oval 33">
              <a:extLst>
                <a:ext uri="{FF2B5EF4-FFF2-40B4-BE49-F238E27FC236}">
                  <a16:creationId xmlns:a16="http://schemas.microsoft.com/office/drawing/2014/main" id="{BCD6831D-0D6B-8A45-AEB5-DB8918384069}"/>
                </a:ext>
              </a:extLst>
            </p:cNvPr>
            <p:cNvSpPr>
              <a:spLocks noChangeAspect="1"/>
            </p:cNvSpPr>
            <p:nvPr/>
          </p:nvSpPr>
          <p:spPr>
            <a:xfrm>
              <a:off x="2854318" y="2592102"/>
              <a:ext cx="498845" cy="499263"/>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02</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Group 130">
            <a:extLst>
              <a:ext uri="{FF2B5EF4-FFF2-40B4-BE49-F238E27FC236}">
                <a16:creationId xmlns:a16="http://schemas.microsoft.com/office/drawing/2014/main" id="{D34903EC-6F3F-6A47-A8B0-EADB17B5B67F}"/>
              </a:ext>
            </a:extLst>
          </p:cNvPr>
          <p:cNvGrpSpPr>
            <a:grpSpLocks noChangeAspect="1"/>
          </p:cNvGrpSpPr>
          <p:nvPr/>
        </p:nvGrpSpPr>
        <p:grpSpPr>
          <a:xfrm>
            <a:off x="1032246" y="4579049"/>
            <a:ext cx="709474" cy="710066"/>
            <a:chOff x="3287425" y="3613920"/>
            <a:chExt cx="648499" cy="649042"/>
          </a:xfrm>
        </p:grpSpPr>
        <p:sp>
          <p:nvSpPr>
            <p:cNvPr id="9" name="Oval 35">
              <a:extLst>
                <a:ext uri="{FF2B5EF4-FFF2-40B4-BE49-F238E27FC236}">
                  <a16:creationId xmlns:a16="http://schemas.microsoft.com/office/drawing/2014/main" id="{C2D37A31-B353-194B-B31B-3CB458B27D85}"/>
                </a:ext>
              </a:extLst>
            </p:cNvPr>
            <p:cNvSpPr>
              <a:spLocks noChangeAspect="1"/>
            </p:cNvSpPr>
            <p:nvPr/>
          </p:nvSpPr>
          <p:spPr>
            <a:xfrm>
              <a:off x="3287425" y="3613920"/>
              <a:ext cx="648499" cy="649042"/>
            </a:xfrm>
            <a:prstGeom prst="ellipse">
              <a:avLst/>
            </a:prstGeom>
            <a:solidFill>
              <a:schemeClr val="accent3">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Oval 36">
              <a:extLst>
                <a:ext uri="{FF2B5EF4-FFF2-40B4-BE49-F238E27FC236}">
                  <a16:creationId xmlns:a16="http://schemas.microsoft.com/office/drawing/2014/main" id="{200AB5A4-1458-3A4A-A953-90F67C571042}"/>
                </a:ext>
              </a:extLst>
            </p:cNvPr>
            <p:cNvSpPr>
              <a:spLocks noChangeAspect="1"/>
            </p:cNvSpPr>
            <p:nvPr/>
          </p:nvSpPr>
          <p:spPr>
            <a:xfrm>
              <a:off x="3362252" y="3688810"/>
              <a:ext cx="498845" cy="499263"/>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r>
                <a:rPr lang="en-US" sz="2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03</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pic>
        <p:nvPicPr>
          <p:cNvPr id="25" name="图片 10">
            <a:extLst>
              <a:ext uri="{FF2B5EF4-FFF2-40B4-BE49-F238E27FC236}">
                <a16:creationId xmlns:a16="http://schemas.microsoft.com/office/drawing/2014/main" id="{09FB61AD-D604-2948-AED8-3AF139F2DAA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12176" y="1638300"/>
            <a:ext cx="3471786" cy="5219700"/>
          </a:xfrm>
          <a:prstGeom prst="rect">
            <a:avLst/>
          </a:prstGeom>
        </p:spPr>
      </p:pic>
      <p:sp>
        <p:nvSpPr>
          <p:cNvPr id="26" name="Rectangle 25">
            <a:extLst>
              <a:ext uri="{FF2B5EF4-FFF2-40B4-BE49-F238E27FC236}">
                <a16:creationId xmlns:a16="http://schemas.microsoft.com/office/drawing/2014/main" id="{4BBB92BA-E361-F341-8171-4E09D8C38860}"/>
              </a:ext>
            </a:extLst>
          </p:cNvPr>
          <p:cNvSpPr/>
          <p:nvPr/>
        </p:nvSpPr>
        <p:spPr>
          <a:xfrm>
            <a:off x="2039140" y="2314080"/>
            <a:ext cx="4736938" cy="523220"/>
          </a:xfrm>
          <a:prstGeom prst="rect">
            <a:avLst/>
          </a:prstGeom>
        </p:spPr>
        <p:txBody>
          <a:bodyPr wrap="none">
            <a:spAutoFit/>
          </a:bodyPr>
          <a:lstStyle/>
          <a:p>
            <a:pPr lvl="0"/>
            <a:r>
              <a:rPr lang="en-US" altLang="zh-TW" sz="2800" dirty="0"/>
              <a:t>Define a set of function              </a:t>
            </a:r>
            <a:endParaRPr lang="zh-TW" altLang="en-US" sz="2800" dirty="0"/>
          </a:p>
        </p:txBody>
      </p:sp>
      <p:sp>
        <p:nvSpPr>
          <p:cNvPr id="27" name="Rectangle 26">
            <a:extLst>
              <a:ext uri="{FF2B5EF4-FFF2-40B4-BE49-F238E27FC236}">
                <a16:creationId xmlns:a16="http://schemas.microsoft.com/office/drawing/2014/main" id="{824C309F-301F-404F-A17A-8DE99CA39C7B}"/>
              </a:ext>
            </a:extLst>
          </p:cNvPr>
          <p:cNvSpPr/>
          <p:nvPr/>
        </p:nvSpPr>
        <p:spPr>
          <a:xfrm>
            <a:off x="2039140" y="3467173"/>
            <a:ext cx="3877985" cy="523220"/>
          </a:xfrm>
          <a:prstGeom prst="rect">
            <a:avLst/>
          </a:prstGeom>
        </p:spPr>
        <p:txBody>
          <a:bodyPr wrap="none">
            <a:spAutoFit/>
          </a:bodyPr>
          <a:lstStyle/>
          <a:p>
            <a:pPr lvl="0"/>
            <a:r>
              <a:rPr lang="en-US" altLang="zh-TW" sz="2800" dirty="0"/>
              <a:t>Goodness of the function</a:t>
            </a:r>
            <a:endParaRPr lang="zh-TW" altLang="en-US" sz="2800" dirty="0"/>
          </a:p>
        </p:txBody>
      </p:sp>
      <p:sp>
        <p:nvSpPr>
          <p:cNvPr id="28" name="Rectangle 27">
            <a:extLst>
              <a:ext uri="{FF2B5EF4-FFF2-40B4-BE49-F238E27FC236}">
                <a16:creationId xmlns:a16="http://schemas.microsoft.com/office/drawing/2014/main" id="{4BBB92BA-E361-F341-8171-4E09D8C38860}"/>
              </a:ext>
            </a:extLst>
          </p:cNvPr>
          <p:cNvSpPr/>
          <p:nvPr/>
        </p:nvSpPr>
        <p:spPr>
          <a:xfrm>
            <a:off x="2074086" y="4699721"/>
            <a:ext cx="3838680" cy="52322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TW" sz="2800" dirty="0"/>
              <a:t>Choose the best function</a:t>
            </a:r>
            <a:endParaRPr lang="zh-TW" altLang="en-US" sz="2800" dirty="0"/>
          </a:p>
        </p:txBody>
      </p:sp>
      <p:sp>
        <p:nvSpPr>
          <p:cNvPr id="30" name="標題 1">
            <a:extLst>
              <a:ext uri="{FF2B5EF4-FFF2-40B4-BE49-F238E27FC236}">
                <a16:creationId xmlns:a16="http://schemas.microsoft.com/office/drawing/2014/main" id="{E28F3037-B0F8-7B49-8374-D2E8D3EF188D}"/>
              </a:ext>
            </a:extLst>
          </p:cNvPr>
          <p:cNvSpPr txBox="1">
            <a:spLocks/>
          </p:cNvSpPr>
          <p:nvPr/>
        </p:nvSpPr>
        <p:spPr>
          <a:xfrm>
            <a:off x="580334" y="775084"/>
            <a:ext cx="7886700" cy="730348"/>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4000" dirty="0">
                <a:latin typeface="微軟正黑體" panose="020B0604030504040204" pitchFamily="34" charset="-120"/>
                <a:ea typeface="微軟正黑體" panose="020B0604030504040204" pitchFamily="34" charset="-120"/>
              </a:rPr>
              <a:t>Machine Learning is Simple</a:t>
            </a:r>
            <a:endParaRPr lang="zh-TW" altLang="en-US" sz="4000" dirty="0"/>
          </a:p>
        </p:txBody>
      </p:sp>
      <p:cxnSp>
        <p:nvCxnSpPr>
          <p:cNvPr id="31" name="直線接點 10">
            <a:extLst>
              <a:ext uri="{FF2B5EF4-FFF2-40B4-BE49-F238E27FC236}">
                <a16:creationId xmlns:a16="http://schemas.microsoft.com/office/drawing/2014/main" id="{B328E077-66DF-0747-B630-2E34250BD0EA}"/>
              </a:ext>
            </a:extLst>
          </p:cNvPr>
          <p:cNvCxnSpPr>
            <a:cxnSpLocks/>
          </p:cNvCxnSpPr>
          <p:nvPr/>
        </p:nvCxnSpPr>
        <p:spPr>
          <a:xfrm>
            <a:off x="580334" y="1150872"/>
            <a:ext cx="21717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文字方塊 4">
            <a:extLst>
              <a:ext uri="{FF2B5EF4-FFF2-40B4-BE49-F238E27FC236}">
                <a16:creationId xmlns:a16="http://schemas.microsoft.com/office/drawing/2014/main" id="{083E0089-4A30-5942-9759-1069404C0CF1}"/>
              </a:ext>
            </a:extLst>
          </p:cNvPr>
          <p:cNvSpPr txBox="1"/>
          <p:nvPr/>
        </p:nvSpPr>
        <p:spPr>
          <a:xfrm>
            <a:off x="1877297" y="1386738"/>
            <a:ext cx="129540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TW" sz="3200" dirty="0">
                <a:solidFill>
                  <a:srgbClr val="FF0000"/>
                </a:solidFill>
              </a:rPr>
              <a:t>Meta </a:t>
            </a:r>
            <a:endParaRPr lang="zh-TW" altLang="en-US" sz="3200" dirty="0">
              <a:solidFill>
                <a:srgbClr val="FF0000"/>
              </a:solidFill>
            </a:endParaRPr>
          </a:p>
        </p:txBody>
      </p:sp>
      <p:cxnSp>
        <p:nvCxnSpPr>
          <p:cNvPr id="33" name="直線接點 11">
            <a:extLst>
              <a:ext uri="{FF2B5EF4-FFF2-40B4-BE49-F238E27FC236}">
                <a16:creationId xmlns:a16="http://schemas.microsoft.com/office/drawing/2014/main" id="{728B67EA-1CB1-1842-81BB-0366BC6A8F5D}"/>
              </a:ext>
            </a:extLst>
          </p:cNvPr>
          <p:cNvCxnSpPr>
            <a:cxnSpLocks/>
          </p:cNvCxnSpPr>
          <p:nvPr/>
        </p:nvCxnSpPr>
        <p:spPr>
          <a:xfrm>
            <a:off x="4280422" y="2589297"/>
            <a:ext cx="12014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接點 11">
            <a:extLst>
              <a:ext uri="{FF2B5EF4-FFF2-40B4-BE49-F238E27FC236}">
                <a16:creationId xmlns:a16="http://schemas.microsoft.com/office/drawing/2014/main" id="{FE04B23C-A427-F140-BABE-214A7D566F84}"/>
              </a:ext>
            </a:extLst>
          </p:cNvPr>
          <p:cNvCxnSpPr>
            <a:cxnSpLocks/>
          </p:cNvCxnSpPr>
          <p:nvPr/>
        </p:nvCxnSpPr>
        <p:spPr>
          <a:xfrm>
            <a:off x="4610776" y="3752175"/>
            <a:ext cx="12014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接點 11">
            <a:extLst>
              <a:ext uri="{FF2B5EF4-FFF2-40B4-BE49-F238E27FC236}">
                <a16:creationId xmlns:a16="http://schemas.microsoft.com/office/drawing/2014/main" id="{FE04B23C-A427-F140-BABE-214A7D566F84}"/>
              </a:ext>
            </a:extLst>
          </p:cNvPr>
          <p:cNvCxnSpPr>
            <a:cxnSpLocks/>
          </p:cNvCxnSpPr>
          <p:nvPr/>
        </p:nvCxnSpPr>
        <p:spPr>
          <a:xfrm>
            <a:off x="4572000" y="4964750"/>
            <a:ext cx="12014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文字方塊 14">
                <a:extLst>
                  <a:ext uri="{FF2B5EF4-FFF2-40B4-BE49-F238E27FC236}">
                    <a16:creationId xmlns:a16="http://schemas.microsoft.com/office/drawing/2014/main" id="{600B21D0-9EE6-B045-8F07-ACC9784A48FF}"/>
                  </a:ext>
                </a:extLst>
              </p:cNvPr>
              <p:cNvSpPr txBox="1"/>
              <p:nvPr/>
            </p:nvSpPr>
            <p:spPr>
              <a:xfrm>
                <a:off x="2219133" y="5884391"/>
                <a:ext cx="4626990" cy="523220"/>
              </a:xfrm>
              <a:prstGeom prst="rect">
                <a:avLst/>
              </a:prstGeom>
              <a:noFill/>
            </p:spPr>
            <p:txBody>
              <a:bodyPr wrap="square" rtlCol="0">
                <a:spAutoFit/>
              </a:bodyPr>
              <a:lstStyle/>
              <a:p>
                <a:pPr algn="ctr"/>
                <a:r>
                  <a:rPr lang="en-US" altLang="zh-TW" sz="2800" dirty="0">
                    <a:solidFill>
                      <a:srgbClr val="FF0000"/>
                    </a:solidFill>
                  </a:rPr>
                  <a:t>Learning algorithm </a:t>
                </a:r>
                <a14:m>
                  <m:oMath xmlns:m="http://schemas.openxmlformats.org/officeDocument/2006/math">
                    <m:r>
                      <a:rPr lang="en-US" altLang="zh-TW" sz="2800" b="0" i="1" smtClean="0">
                        <a:solidFill>
                          <a:srgbClr val="FF0000"/>
                        </a:solidFill>
                        <a:latin typeface="Cambria Math" panose="02040503050406030204" pitchFamily="18" charset="0"/>
                      </a:rPr>
                      <m:t>𝐹</m:t>
                    </m:r>
                  </m:oMath>
                </a14:m>
                <a:endParaRPr lang="zh-TW" altLang="en-US" sz="2800" dirty="0">
                  <a:solidFill>
                    <a:srgbClr val="FF0000"/>
                  </a:solidFill>
                </a:endParaRPr>
              </a:p>
            </p:txBody>
          </p:sp>
        </mc:Choice>
        <mc:Fallback xmlns="">
          <p:sp>
            <p:nvSpPr>
              <p:cNvPr id="36" name="文字方塊 14">
                <a:extLst>
                  <a:ext uri="{FF2B5EF4-FFF2-40B4-BE49-F238E27FC236}">
                    <a16:creationId xmlns:a16="http://schemas.microsoft.com/office/drawing/2014/main" id="{600B21D0-9EE6-B045-8F07-ACC9784A48FF}"/>
                  </a:ext>
                </a:extLst>
              </p:cNvPr>
              <p:cNvSpPr txBox="1">
                <a:spLocks noRot="1" noChangeAspect="1" noMove="1" noResize="1" noEditPoints="1" noAdjustHandles="1" noChangeArrowheads="1" noChangeShapeType="1" noTextEdit="1"/>
              </p:cNvSpPr>
              <p:nvPr/>
            </p:nvSpPr>
            <p:spPr>
              <a:xfrm>
                <a:off x="2219133" y="5884391"/>
                <a:ext cx="4626990" cy="523220"/>
              </a:xfrm>
              <a:prstGeom prst="rect">
                <a:avLst/>
              </a:prstGeom>
              <a:blipFill>
                <a:blip r:embed="rId3"/>
                <a:stretch>
                  <a:fillRect t="-9302" b="-25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文字方塊 15">
                <a:extLst>
                  <a:ext uri="{FF2B5EF4-FFF2-40B4-BE49-F238E27FC236}">
                    <a16:creationId xmlns:a16="http://schemas.microsoft.com/office/drawing/2014/main" id="{6D74B531-D1C0-F943-B55B-56538EC5CF17}"/>
                  </a:ext>
                </a:extLst>
              </p:cNvPr>
              <p:cNvSpPr txBox="1"/>
              <p:nvPr/>
            </p:nvSpPr>
            <p:spPr>
              <a:xfrm>
                <a:off x="-30063" y="5895226"/>
                <a:ext cx="2636585" cy="523220"/>
              </a:xfrm>
              <a:prstGeom prst="rect">
                <a:avLst/>
              </a:prstGeom>
              <a:noFill/>
            </p:spPr>
            <p:txBody>
              <a:bodyPr wrap="square" rtlCol="0">
                <a:spAutoFit/>
              </a:bodyPr>
              <a:lstStyle/>
              <a:p>
                <a:pPr algn="ctr"/>
                <a:r>
                  <a:rPr lang="en-US" altLang="zh-TW" sz="2800" dirty="0"/>
                  <a:t>Function </a:t>
                </a:r>
                <a14:m>
                  <m:oMath xmlns:m="http://schemas.openxmlformats.org/officeDocument/2006/math">
                    <m:r>
                      <a:rPr lang="en-US" altLang="zh-TW" sz="2800" b="0" i="1" smtClean="0">
                        <a:latin typeface="Cambria Math" panose="02040503050406030204" pitchFamily="18" charset="0"/>
                      </a:rPr>
                      <m:t>𝑓</m:t>
                    </m:r>
                  </m:oMath>
                </a14:m>
                <a:endParaRPr lang="zh-TW" altLang="en-US" sz="2800" dirty="0"/>
              </a:p>
            </p:txBody>
          </p:sp>
        </mc:Choice>
        <mc:Fallback xmlns="">
          <p:sp>
            <p:nvSpPr>
              <p:cNvPr id="37" name="文字方塊 15">
                <a:extLst>
                  <a:ext uri="{FF2B5EF4-FFF2-40B4-BE49-F238E27FC236}">
                    <a16:creationId xmlns:a16="http://schemas.microsoft.com/office/drawing/2014/main" id="{6D74B531-D1C0-F943-B55B-56538EC5CF17}"/>
                  </a:ext>
                </a:extLst>
              </p:cNvPr>
              <p:cNvSpPr txBox="1">
                <a:spLocks noRot="1" noChangeAspect="1" noMove="1" noResize="1" noEditPoints="1" noAdjustHandles="1" noChangeArrowheads="1" noChangeShapeType="1" noTextEdit="1"/>
              </p:cNvSpPr>
              <p:nvPr/>
            </p:nvSpPr>
            <p:spPr>
              <a:xfrm>
                <a:off x="-30063" y="5895226"/>
                <a:ext cx="2636585" cy="523220"/>
              </a:xfrm>
              <a:prstGeom prst="rect">
                <a:avLst/>
              </a:prstGeom>
              <a:blipFill>
                <a:blip r:embed="rId4"/>
                <a:stretch>
                  <a:fillRect t="-11905" b="-28571"/>
                </a:stretch>
              </a:blipFill>
            </p:spPr>
            <p:txBody>
              <a:bodyPr/>
              <a:lstStyle/>
              <a:p>
                <a:r>
                  <a:rPr lang="en-US">
                    <a:noFill/>
                  </a:rPr>
                  <a:t> </a:t>
                </a:r>
              </a:p>
            </p:txBody>
          </p:sp>
        </mc:Fallback>
      </mc:AlternateContent>
      <p:sp>
        <p:nvSpPr>
          <p:cNvPr id="38" name="箭號: 向右 16">
            <a:extLst>
              <a:ext uri="{FF2B5EF4-FFF2-40B4-BE49-F238E27FC236}">
                <a16:creationId xmlns:a16="http://schemas.microsoft.com/office/drawing/2014/main" id="{BE99CE43-37E6-9647-AB46-1154A2E14DDD}"/>
              </a:ext>
            </a:extLst>
          </p:cNvPr>
          <p:cNvSpPr/>
          <p:nvPr/>
        </p:nvSpPr>
        <p:spPr>
          <a:xfrm>
            <a:off x="2206433" y="5993601"/>
            <a:ext cx="732797" cy="33181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3065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linds(horizontal)">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blinds(horizontal)">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checkerboard(across)">
                                      <p:cBhvr>
                                        <p:cTn id="36" dur="500"/>
                                        <p:tgtEl>
                                          <p:spTgt spid="31"/>
                                        </p:tgtEl>
                                      </p:cBhvr>
                                    </p:animEffect>
                                  </p:childTnLst>
                                </p:cTn>
                              </p:par>
                              <p:par>
                                <p:cTn id="37" presetID="5" presetClass="entr" presetSubtype="1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checkerboard(across)">
                                      <p:cBhvr>
                                        <p:cTn id="39" dur="500"/>
                                        <p:tgtEl>
                                          <p:spTgt spid="32"/>
                                        </p:tgtEl>
                                      </p:cBhvr>
                                    </p:animEffect>
                                  </p:childTnLst>
                                </p:cTn>
                              </p:par>
                              <p:par>
                                <p:cTn id="40" presetID="5" presetClass="entr" presetSubtype="1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checkerboard(across)">
                                      <p:cBhvr>
                                        <p:cTn id="42" dur="500"/>
                                        <p:tgtEl>
                                          <p:spTgt spid="33"/>
                                        </p:tgtEl>
                                      </p:cBhvr>
                                    </p:animEffect>
                                  </p:childTnLst>
                                </p:cTn>
                              </p:par>
                              <p:par>
                                <p:cTn id="43" presetID="5" presetClass="entr" presetSubtype="1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checkerboard(across)">
                                      <p:cBhvr>
                                        <p:cTn id="45" dur="500"/>
                                        <p:tgtEl>
                                          <p:spTgt spid="34"/>
                                        </p:tgtEl>
                                      </p:cBhvr>
                                    </p:animEffect>
                                  </p:childTnLst>
                                </p:cTn>
                              </p:par>
                              <p:par>
                                <p:cTn id="46" presetID="5" presetClass="entr" presetSubtype="10"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checkerboard(across)">
                                      <p:cBhvr>
                                        <p:cTn id="48" dur="500"/>
                                        <p:tgtEl>
                                          <p:spTgt spid="3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blinds(horizontal)">
                                      <p:cBhvr>
                                        <p:cTn id="53" dur="500"/>
                                        <p:tgtEl>
                                          <p:spTgt spid="37"/>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blinds(horizontal)">
                                      <p:cBhvr>
                                        <p:cTn id="56" dur="500"/>
                                        <p:tgtEl>
                                          <p:spTgt spid="38"/>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blinds(horizontal)">
                                      <p:cBhvr>
                                        <p:cTn id="5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30" grpId="0"/>
      <p:bldP spid="32" grpId="0"/>
      <p:bldP spid="36" grpId="0"/>
      <p:bldP spid="37" grpId="0"/>
      <p:bldP spid="3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9">
            <a:extLst>
              <a:ext uri="{FF2B5EF4-FFF2-40B4-BE49-F238E27FC236}">
                <a16:creationId xmlns:a16="http://schemas.microsoft.com/office/drawing/2014/main" id="{39C41F01-B76A-4047-81C8-42B0DB2D285F}"/>
              </a:ext>
            </a:extLst>
          </p:cNvPr>
          <p:cNvSpPr/>
          <p:nvPr/>
        </p:nvSpPr>
        <p:spPr>
          <a:xfrm>
            <a:off x="330200" y="2388228"/>
            <a:ext cx="8185134" cy="27425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 name="標題 1">
            <a:extLst>
              <a:ext uri="{FF2B5EF4-FFF2-40B4-BE49-F238E27FC236}">
                <a16:creationId xmlns:a16="http://schemas.microsoft.com/office/drawing/2014/main" id="{C06A546F-5C23-1344-88A9-10C1287ED700}"/>
              </a:ext>
            </a:extLst>
          </p:cNvPr>
          <p:cNvSpPr txBox="1">
            <a:spLocks/>
          </p:cNvSpPr>
          <p:nvPr/>
        </p:nvSpPr>
        <p:spPr>
          <a:xfrm>
            <a:off x="297236" y="738947"/>
            <a:ext cx="7886700" cy="6948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Meta Learning</a:t>
            </a:r>
            <a:endParaRPr lang="zh-TW" altLang="en-US" dirty="0"/>
          </a:p>
        </p:txBody>
      </p:sp>
      <p:sp>
        <p:nvSpPr>
          <p:cNvPr id="4" name="內容版面配置區 2">
            <a:extLst>
              <a:ext uri="{FF2B5EF4-FFF2-40B4-BE49-F238E27FC236}">
                <a16:creationId xmlns:a16="http://schemas.microsoft.com/office/drawing/2014/main" id="{8BB8D48A-EBA3-6542-A3D4-885D964C89C2}"/>
              </a:ext>
            </a:extLst>
          </p:cNvPr>
          <p:cNvSpPr txBox="1">
            <a:spLocks/>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Step 1: Define a set of learning algorithm </a:t>
            </a:r>
            <a:endParaRPr lang="zh-TW" altLang="en-US" dirty="0"/>
          </a:p>
        </p:txBody>
      </p:sp>
      <mc:AlternateContent xmlns:mc="http://schemas.openxmlformats.org/markup-compatibility/2006" xmlns:a14="http://schemas.microsoft.com/office/drawing/2010/main">
        <mc:Choice Requires="a14">
          <p:sp>
            <p:nvSpPr>
              <p:cNvPr id="5" name="文字方塊 3">
                <a:extLst>
                  <a:ext uri="{FF2B5EF4-FFF2-40B4-BE49-F238E27FC236}">
                    <a16:creationId xmlns:a16="http://schemas.microsoft.com/office/drawing/2014/main" id="{0D6DBE10-34B7-F348-BB99-AA9B729DC618}"/>
                  </a:ext>
                </a:extLst>
              </p:cNvPr>
              <p:cNvSpPr txBox="1"/>
              <p:nvPr/>
            </p:nvSpPr>
            <p:spPr>
              <a:xfrm>
                <a:off x="2698750" y="2660729"/>
                <a:ext cx="3997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0</m:t>
                          </m:r>
                        </m:sup>
                      </m:sSup>
                    </m:oMath>
                  </m:oMathPara>
                </a14:m>
                <a:endParaRPr lang="zh-TW" altLang="en-US" sz="2400" dirty="0"/>
              </a:p>
            </p:txBody>
          </p:sp>
        </mc:Choice>
        <mc:Fallback xmlns="">
          <p:sp>
            <p:nvSpPr>
              <p:cNvPr id="5" name="文字方塊 3">
                <a:extLst>
                  <a:ext uri="{FF2B5EF4-FFF2-40B4-BE49-F238E27FC236}">
                    <a16:creationId xmlns:a16="http://schemas.microsoft.com/office/drawing/2014/main" id="{0D6DBE10-34B7-F348-BB99-AA9B729DC618}"/>
                  </a:ext>
                </a:extLst>
              </p:cNvPr>
              <p:cNvSpPr txBox="1">
                <a:spLocks noRot="1" noChangeAspect="1" noMove="1" noResize="1" noEditPoints="1" noAdjustHandles="1" noChangeArrowheads="1" noChangeShapeType="1" noTextEdit="1"/>
              </p:cNvSpPr>
              <p:nvPr/>
            </p:nvSpPr>
            <p:spPr>
              <a:xfrm>
                <a:off x="2698750" y="2660729"/>
                <a:ext cx="399725" cy="369332"/>
              </a:xfrm>
              <a:prstGeom prst="rect">
                <a:avLst/>
              </a:prstGeom>
              <a:blipFill>
                <a:blip r:embed="rId3"/>
                <a:stretch>
                  <a:fillRect l="-18750" r="-3125"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文字方塊 4">
                <a:extLst>
                  <a:ext uri="{FF2B5EF4-FFF2-40B4-BE49-F238E27FC236}">
                    <a16:creationId xmlns:a16="http://schemas.microsoft.com/office/drawing/2014/main" id="{28F0F4FD-2A44-C447-B4D4-C8243C3FFD84}"/>
                  </a:ext>
                </a:extLst>
              </p:cNvPr>
              <p:cNvSpPr txBox="1"/>
              <p:nvPr/>
            </p:nvSpPr>
            <p:spPr>
              <a:xfrm>
                <a:off x="5395397" y="2660729"/>
                <a:ext cx="39312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6" name="文字方塊 4">
                <a:extLst>
                  <a:ext uri="{FF2B5EF4-FFF2-40B4-BE49-F238E27FC236}">
                    <a16:creationId xmlns:a16="http://schemas.microsoft.com/office/drawing/2014/main" id="{28F0F4FD-2A44-C447-B4D4-C8243C3FFD84}"/>
                  </a:ext>
                </a:extLst>
              </p:cNvPr>
              <p:cNvSpPr txBox="1">
                <a:spLocks noRot="1" noChangeAspect="1" noMove="1" noResize="1" noEditPoints="1" noAdjustHandles="1" noChangeArrowheads="1" noChangeShapeType="1" noTextEdit="1"/>
              </p:cNvSpPr>
              <p:nvPr/>
            </p:nvSpPr>
            <p:spPr>
              <a:xfrm>
                <a:off x="5395397" y="2660729"/>
                <a:ext cx="393121" cy="369332"/>
              </a:xfrm>
              <a:prstGeom prst="rect">
                <a:avLst/>
              </a:prstGeom>
              <a:blipFill>
                <a:blip r:embed="rId4"/>
                <a:stretch>
                  <a:fillRect l="-15625" r="-3125"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文字方塊 5">
                <a:extLst>
                  <a:ext uri="{FF2B5EF4-FFF2-40B4-BE49-F238E27FC236}">
                    <a16:creationId xmlns:a16="http://schemas.microsoft.com/office/drawing/2014/main" id="{0D7441B2-8F20-6A43-BE48-032ADADC17DA}"/>
                  </a:ext>
                </a:extLst>
              </p:cNvPr>
              <p:cNvSpPr txBox="1"/>
              <p:nvPr/>
            </p:nvSpPr>
            <p:spPr>
              <a:xfrm>
                <a:off x="4109717" y="3422875"/>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𝑔</m:t>
                      </m:r>
                    </m:oMath>
                  </m:oMathPara>
                </a14:m>
                <a:endParaRPr lang="zh-TW" altLang="en-US" sz="2400" dirty="0"/>
              </a:p>
            </p:txBody>
          </p:sp>
        </mc:Choice>
        <mc:Fallback xmlns="">
          <p:sp>
            <p:nvSpPr>
              <p:cNvPr id="7" name="文字方塊 5">
                <a:extLst>
                  <a:ext uri="{FF2B5EF4-FFF2-40B4-BE49-F238E27FC236}">
                    <a16:creationId xmlns:a16="http://schemas.microsoft.com/office/drawing/2014/main" id="{0D7441B2-8F20-6A43-BE48-032ADADC17DA}"/>
                  </a:ext>
                </a:extLst>
              </p:cNvPr>
              <p:cNvSpPr txBox="1">
                <a:spLocks noRot="1" noChangeAspect="1" noMove="1" noResize="1" noEditPoints="1" noAdjustHandles="1" noChangeArrowheads="1" noChangeShapeType="1" noTextEdit="1"/>
              </p:cNvSpPr>
              <p:nvPr/>
            </p:nvSpPr>
            <p:spPr>
              <a:xfrm>
                <a:off x="4109717" y="3422875"/>
                <a:ext cx="261738" cy="369332"/>
              </a:xfrm>
              <a:prstGeom prst="rect">
                <a:avLst/>
              </a:prstGeom>
              <a:blipFill>
                <a:blip r:embed="rId5"/>
                <a:stretch>
                  <a:fillRect l="-30000" r="-20000" b="-20000"/>
                </a:stretch>
              </a:blipFill>
            </p:spPr>
            <p:txBody>
              <a:bodyPr/>
              <a:lstStyle/>
              <a:p>
                <a:r>
                  <a:rPr lang="en-US">
                    <a:noFill/>
                  </a:rPr>
                  <a:t> </a:t>
                </a:r>
              </a:p>
            </p:txBody>
          </p:sp>
        </mc:Fallback>
      </mc:AlternateContent>
      <p:sp>
        <p:nvSpPr>
          <p:cNvPr id="8" name="文字方塊 8">
            <a:extLst>
              <a:ext uri="{FF2B5EF4-FFF2-40B4-BE49-F238E27FC236}">
                <a16:creationId xmlns:a16="http://schemas.microsoft.com/office/drawing/2014/main" id="{BBC6A6ED-8DBE-1E44-8A15-BEB9C5711EA2}"/>
              </a:ext>
            </a:extLst>
          </p:cNvPr>
          <p:cNvSpPr txBox="1"/>
          <p:nvPr/>
        </p:nvSpPr>
        <p:spPr>
          <a:xfrm>
            <a:off x="1754724" y="2872760"/>
            <a:ext cx="1219200" cy="461665"/>
          </a:xfrm>
          <a:prstGeom prst="rect">
            <a:avLst/>
          </a:prstGeom>
          <a:noFill/>
        </p:spPr>
        <p:txBody>
          <a:bodyPr wrap="square" rtlCol="0">
            <a:spAutoFit/>
          </a:bodyPr>
          <a:lstStyle/>
          <a:p>
            <a:pPr algn="ctr"/>
            <a:r>
              <a:rPr lang="en-US" altLang="zh-TW" sz="2400" dirty="0"/>
              <a:t>Init </a:t>
            </a:r>
            <a:endParaRPr lang="zh-TW" altLang="en-US" sz="2400" dirty="0"/>
          </a:p>
        </p:txBody>
      </p:sp>
      <p:sp>
        <p:nvSpPr>
          <p:cNvPr id="9" name="矩形 9">
            <a:extLst>
              <a:ext uri="{FF2B5EF4-FFF2-40B4-BE49-F238E27FC236}">
                <a16:creationId xmlns:a16="http://schemas.microsoft.com/office/drawing/2014/main" id="{7E581F68-5040-2249-AAAF-FBB49D1A8A20}"/>
              </a:ext>
            </a:extLst>
          </p:cNvPr>
          <p:cNvSpPr/>
          <p:nvPr/>
        </p:nvSpPr>
        <p:spPr>
          <a:xfrm>
            <a:off x="3453803" y="4184159"/>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Compute Gradient</a:t>
            </a:r>
            <a:endParaRPr lang="zh-TW" altLang="en-US" sz="2400" dirty="0"/>
          </a:p>
        </p:txBody>
      </p:sp>
      <p:sp>
        <p:nvSpPr>
          <p:cNvPr id="10" name="矩形 10">
            <a:extLst>
              <a:ext uri="{FF2B5EF4-FFF2-40B4-BE49-F238E27FC236}">
                <a16:creationId xmlns:a16="http://schemas.microsoft.com/office/drawing/2014/main" id="{D6F99361-7A77-BE4B-A305-41E42544BBF6}"/>
              </a:ext>
            </a:extLst>
          </p:cNvPr>
          <p:cNvSpPr/>
          <p:nvPr/>
        </p:nvSpPr>
        <p:spPr>
          <a:xfrm>
            <a:off x="3479203" y="2586025"/>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Update</a:t>
            </a:r>
            <a:endParaRPr lang="zh-TW" altLang="en-US" sz="2400" dirty="0"/>
          </a:p>
        </p:txBody>
      </p:sp>
      <p:grpSp>
        <p:nvGrpSpPr>
          <p:cNvPr id="11" name="群組 13">
            <a:extLst>
              <a:ext uri="{FF2B5EF4-FFF2-40B4-BE49-F238E27FC236}">
                <a16:creationId xmlns:a16="http://schemas.microsoft.com/office/drawing/2014/main" id="{A13F734A-3F70-034E-81E0-4005A80E6DD8}"/>
              </a:ext>
            </a:extLst>
          </p:cNvPr>
          <p:cNvGrpSpPr/>
          <p:nvPr/>
        </p:nvGrpSpPr>
        <p:grpSpPr>
          <a:xfrm>
            <a:off x="3617639" y="5243328"/>
            <a:ext cx="1371435" cy="1193801"/>
            <a:chOff x="6553365" y="4851400"/>
            <a:chExt cx="1371435" cy="1193801"/>
          </a:xfrm>
        </p:grpSpPr>
        <p:sp>
          <p:nvSpPr>
            <p:cNvPr id="12" name="流程圖: 磁碟 11">
              <a:extLst>
                <a:ext uri="{FF2B5EF4-FFF2-40B4-BE49-F238E27FC236}">
                  <a16:creationId xmlns:a16="http://schemas.microsoft.com/office/drawing/2014/main" id="{A9A60801-A86E-D34A-8F1A-DB95372930F9}"/>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p:sp>
          <p:nvSpPr>
            <p:cNvPr id="13" name="矩形 12">
              <a:extLst>
                <a:ext uri="{FF2B5EF4-FFF2-40B4-BE49-F238E27FC236}">
                  <a16:creationId xmlns:a16="http://schemas.microsoft.com/office/drawing/2014/main" id="{232BA8CE-5590-554C-9047-C361F7F7C097}"/>
                </a:ext>
              </a:extLst>
            </p:cNvPr>
            <p:cNvSpPr/>
            <p:nvPr/>
          </p:nvSpPr>
          <p:spPr>
            <a:xfrm>
              <a:off x="6553365" y="5214204"/>
              <a:ext cx="1371435" cy="830997"/>
            </a:xfrm>
            <a:prstGeom prst="rect">
              <a:avLst/>
            </a:prstGeom>
          </p:spPr>
          <p:txBody>
            <a:bodyPr wrap="square">
              <a:spAutoFit/>
            </a:bodyPr>
            <a:lstStyle/>
            <a:p>
              <a:pPr algn="ctr"/>
              <a:r>
                <a:rPr lang="en-US" altLang="zh-TW" sz="2400" dirty="0"/>
                <a:t>Training</a:t>
              </a:r>
            </a:p>
            <a:p>
              <a:pPr algn="ctr"/>
              <a:r>
                <a:rPr lang="en-US" altLang="zh-TW" sz="2400" dirty="0"/>
                <a:t>Data</a:t>
              </a:r>
              <a:endParaRPr lang="zh-TW" altLang="en-US" sz="2400" dirty="0"/>
            </a:p>
          </p:txBody>
        </p:sp>
      </p:grpSp>
      <mc:AlternateContent xmlns:mc="http://schemas.openxmlformats.org/markup-compatibility/2006" xmlns:a14="http://schemas.microsoft.com/office/drawing/2010/main">
        <mc:Choice Requires="a14">
          <p:sp>
            <p:nvSpPr>
              <p:cNvPr id="14" name="文字方塊 26">
                <a:extLst>
                  <a:ext uri="{FF2B5EF4-FFF2-40B4-BE49-F238E27FC236}">
                    <a16:creationId xmlns:a16="http://schemas.microsoft.com/office/drawing/2014/main" id="{9EC3FFD1-D693-3148-98D1-E9A84D48AA25}"/>
                  </a:ext>
                </a:extLst>
              </p:cNvPr>
              <p:cNvSpPr txBox="1"/>
              <p:nvPr/>
            </p:nvSpPr>
            <p:spPr>
              <a:xfrm>
                <a:off x="8068422" y="2648029"/>
                <a:ext cx="3997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14" name="文字方塊 26">
                <a:extLst>
                  <a:ext uri="{FF2B5EF4-FFF2-40B4-BE49-F238E27FC236}">
                    <a16:creationId xmlns:a16="http://schemas.microsoft.com/office/drawing/2014/main" id="{9EC3FFD1-D693-3148-98D1-E9A84D48AA25}"/>
                  </a:ext>
                </a:extLst>
              </p:cNvPr>
              <p:cNvSpPr txBox="1">
                <a:spLocks noRot="1" noChangeAspect="1" noMove="1" noResize="1" noEditPoints="1" noAdjustHandles="1" noChangeArrowheads="1" noChangeShapeType="1" noTextEdit="1"/>
              </p:cNvSpPr>
              <p:nvPr/>
            </p:nvSpPr>
            <p:spPr>
              <a:xfrm>
                <a:off x="8068422" y="2648029"/>
                <a:ext cx="399725" cy="369332"/>
              </a:xfrm>
              <a:prstGeom prst="rect">
                <a:avLst/>
              </a:prstGeom>
              <a:blipFill>
                <a:blip r:embed="rId6"/>
                <a:stretch>
                  <a:fillRect l="-15152" r="-3030"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字方塊 27">
                <a:extLst>
                  <a:ext uri="{FF2B5EF4-FFF2-40B4-BE49-F238E27FC236}">
                    <a16:creationId xmlns:a16="http://schemas.microsoft.com/office/drawing/2014/main" id="{2781604D-6E89-6E40-A5D1-EE527ED77470}"/>
                  </a:ext>
                </a:extLst>
              </p:cNvPr>
              <p:cNvSpPr txBox="1"/>
              <p:nvPr/>
            </p:nvSpPr>
            <p:spPr>
              <a:xfrm>
                <a:off x="6790971" y="3455225"/>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𝑔</m:t>
                      </m:r>
                    </m:oMath>
                  </m:oMathPara>
                </a14:m>
                <a:endParaRPr lang="zh-TW" altLang="en-US" sz="2400" dirty="0"/>
              </a:p>
            </p:txBody>
          </p:sp>
        </mc:Choice>
        <mc:Fallback xmlns="">
          <p:sp>
            <p:nvSpPr>
              <p:cNvPr id="15" name="文字方塊 27">
                <a:extLst>
                  <a:ext uri="{FF2B5EF4-FFF2-40B4-BE49-F238E27FC236}">
                    <a16:creationId xmlns:a16="http://schemas.microsoft.com/office/drawing/2014/main" id="{2781604D-6E89-6E40-A5D1-EE527ED77470}"/>
                  </a:ext>
                </a:extLst>
              </p:cNvPr>
              <p:cNvSpPr txBox="1">
                <a:spLocks noRot="1" noChangeAspect="1" noMove="1" noResize="1" noEditPoints="1" noAdjustHandles="1" noChangeArrowheads="1" noChangeShapeType="1" noTextEdit="1"/>
              </p:cNvSpPr>
              <p:nvPr/>
            </p:nvSpPr>
            <p:spPr>
              <a:xfrm>
                <a:off x="6790971" y="3455225"/>
                <a:ext cx="261738" cy="369332"/>
              </a:xfrm>
              <a:prstGeom prst="rect">
                <a:avLst/>
              </a:prstGeom>
              <a:blipFill>
                <a:blip r:embed="rId7"/>
                <a:stretch>
                  <a:fillRect l="-23810" r="-23810" b="-23333"/>
                </a:stretch>
              </a:blipFill>
            </p:spPr>
            <p:txBody>
              <a:bodyPr/>
              <a:lstStyle/>
              <a:p>
                <a:r>
                  <a:rPr lang="en-US">
                    <a:noFill/>
                  </a:rPr>
                  <a:t> </a:t>
                </a:r>
              </a:p>
            </p:txBody>
          </p:sp>
        </mc:Fallback>
      </mc:AlternateContent>
      <p:sp>
        <p:nvSpPr>
          <p:cNvPr id="16" name="矩形 28">
            <a:extLst>
              <a:ext uri="{FF2B5EF4-FFF2-40B4-BE49-F238E27FC236}">
                <a16:creationId xmlns:a16="http://schemas.microsoft.com/office/drawing/2014/main" id="{4B5421E8-9C6C-B349-94E9-E5DE008F2728}"/>
              </a:ext>
            </a:extLst>
          </p:cNvPr>
          <p:cNvSpPr/>
          <p:nvPr/>
        </p:nvSpPr>
        <p:spPr>
          <a:xfrm>
            <a:off x="6126828" y="4184159"/>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Compute Gradient</a:t>
            </a:r>
            <a:endParaRPr lang="zh-TW" altLang="en-US" sz="2400" dirty="0"/>
          </a:p>
        </p:txBody>
      </p:sp>
      <p:sp>
        <p:nvSpPr>
          <p:cNvPr id="17" name="矩形 29">
            <a:extLst>
              <a:ext uri="{FF2B5EF4-FFF2-40B4-BE49-F238E27FC236}">
                <a16:creationId xmlns:a16="http://schemas.microsoft.com/office/drawing/2014/main" id="{E6254A5D-F95E-AC4E-83B9-651423A7A806}"/>
              </a:ext>
            </a:extLst>
          </p:cNvPr>
          <p:cNvSpPr/>
          <p:nvPr/>
        </p:nvSpPr>
        <p:spPr>
          <a:xfrm>
            <a:off x="6126828" y="2586025"/>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Update</a:t>
            </a:r>
            <a:endParaRPr lang="zh-TW" altLang="en-US" sz="2400" dirty="0"/>
          </a:p>
        </p:txBody>
      </p:sp>
      <p:grpSp>
        <p:nvGrpSpPr>
          <p:cNvPr id="18" name="群組 30">
            <a:extLst>
              <a:ext uri="{FF2B5EF4-FFF2-40B4-BE49-F238E27FC236}">
                <a16:creationId xmlns:a16="http://schemas.microsoft.com/office/drawing/2014/main" id="{A52CAA7C-90BE-3149-8801-1DF8AC9A436D}"/>
              </a:ext>
            </a:extLst>
          </p:cNvPr>
          <p:cNvGrpSpPr/>
          <p:nvPr/>
        </p:nvGrpSpPr>
        <p:grpSpPr>
          <a:xfrm>
            <a:off x="6215193" y="5243328"/>
            <a:ext cx="1371435" cy="1193801"/>
            <a:chOff x="6553365" y="4851400"/>
            <a:chExt cx="1371435" cy="1193801"/>
          </a:xfrm>
        </p:grpSpPr>
        <p:sp>
          <p:nvSpPr>
            <p:cNvPr id="19" name="流程圖: 磁碟 31">
              <a:extLst>
                <a:ext uri="{FF2B5EF4-FFF2-40B4-BE49-F238E27FC236}">
                  <a16:creationId xmlns:a16="http://schemas.microsoft.com/office/drawing/2014/main" id="{30155103-6AB9-474C-8486-43409D08920F}"/>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p:sp>
          <p:nvSpPr>
            <p:cNvPr id="20" name="矩形 32">
              <a:extLst>
                <a:ext uri="{FF2B5EF4-FFF2-40B4-BE49-F238E27FC236}">
                  <a16:creationId xmlns:a16="http://schemas.microsoft.com/office/drawing/2014/main" id="{3833638A-DE00-204D-ACB0-D253062205C8}"/>
                </a:ext>
              </a:extLst>
            </p:cNvPr>
            <p:cNvSpPr/>
            <p:nvPr/>
          </p:nvSpPr>
          <p:spPr>
            <a:xfrm>
              <a:off x="6553365" y="5214204"/>
              <a:ext cx="1371435" cy="830997"/>
            </a:xfrm>
            <a:prstGeom prst="rect">
              <a:avLst/>
            </a:prstGeom>
          </p:spPr>
          <p:txBody>
            <a:bodyPr wrap="square">
              <a:spAutoFit/>
            </a:bodyPr>
            <a:lstStyle/>
            <a:p>
              <a:pPr algn="ctr"/>
              <a:r>
                <a:rPr lang="en-US" altLang="zh-TW" sz="2400" dirty="0"/>
                <a:t>Training</a:t>
              </a:r>
            </a:p>
            <a:p>
              <a:pPr algn="ctr"/>
              <a:r>
                <a:rPr lang="en-US" altLang="zh-TW" sz="2400" dirty="0"/>
                <a:t>Data</a:t>
              </a:r>
              <a:endParaRPr lang="zh-TW" altLang="en-US" sz="2400" dirty="0"/>
            </a:p>
          </p:txBody>
        </p:sp>
      </p:grpSp>
      <p:cxnSp>
        <p:nvCxnSpPr>
          <p:cNvPr id="21" name="直線單箭頭接點 34">
            <a:extLst>
              <a:ext uri="{FF2B5EF4-FFF2-40B4-BE49-F238E27FC236}">
                <a16:creationId xmlns:a16="http://schemas.microsoft.com/office/drawing/2014/main" id="{DA8A8437-BA5D-FF4C-B22C-FE5F5C8D6DFF}"/>
              </a:ext>
            </a:extLst>
          </p:cNvPr>
          <p:cNvCxnSpPr/>
          <p:nvPr/>
        </p:nvCxnSpPr>
        <p:spPr>
          <a:xfrm>
            <a:off x="3085775" y="2856323"/>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35">
            <a:extLst>
              <a:ext uri="{FF2B5EF4-FFF2-40B4-BE49-F238E27FC236}">
                <a16:creationId xmlns:a16="http://schemas.microsoft.com/office/drawing/2014/main" id="{C4B600A1-BEBF-ED4F-96F9-6FE5BA8732B2}"/>
              </a:ext>
            </a:extLst>
          </p:cNvPr>
          <p:cNvCxnSpPr/>
          <p:nvPr/>
        </p:nvCxnSpPr>
        <p:spPr>
          <a:xfrm>
            <a:off x="5052769" y="2842446"/>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36">
            <a:extLst>
              <a:ext uri="{FF2B5EF4-FFF2-40B4-BE49-F238E27FC236}">
                <a16:creationId xmlns:a16="http://schemas.microsoft.com/office/drawing/2014/main" id="{01BE0C9B-8591-B44F-8C86-A6C9E959DD90}"/>
              </a:ext>
            </a:extLst>
          </p:cNvPr>
          <p:cNvCxnSpPr/>
          <p:nvPr/>
        </p:nvCxnSpPr>
        <p:spPr>
          <a:xfrm>
            <a:off x="5788518" y="2842446"/>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37">
            <a:extLst>
              <a:ext uri="{FF2B5EF4-FFF2-40B4-BE49-F238E27FC236}">
                <a16:creationId xmlns:a16="http://schemas.microsoft.com/office/drawing/2014/main" id="{4C7A3F73-76F3-F040-9789-9A61FBDF2591}"/>
              </a:ext>
            </a:extLst>
          </p:cNvPr>
          <p:cNvCxnSpPr/>
          <p:nvPr/>
        </p:nvCxnSpPr>
        <p:spPr>
          <a:xfrm>
            <a:off x="7700394" y="2856323"/>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38">
            <a:extLst>
              <a:ext uri="{FF2B5EF4-FFF2-40B4-BE49-F238E27FC236}">
                <a16:creationId xmlns:a16="http://schemas.microsoft.com/office/drawing/2014/main" id="{228C86D5-0291-1B49-854E-A809D73A4553}"/>
              </a:ext>
            </a:extLst>
          </p:cNvPr>
          <p:cNvCxnSpPr>
            <a:cxnSpLocks/>
          </p:cNvCxnSpPr>
          <p:nvPr/>
        </p:nvCxnSpPr>
        <p:spPr>
          <a:xfrm rot="16200000">
            <a:off x="4066936" y="3317165"/>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39">
            <a:extLst>
              <a:ext uri="{FF2B5EF4-FFF2-40B4-BE49-F238E27FC236}">
                <a16:creationId xmlns:a16="http://schemas.microsoft.com/office/drawing/2014/main" id="{E134435C-9A44-C74A-AD4D-FB6FD7AB2C7D}"/>
              </a:ext>
            </a:extLst>
          </p:cNvPr>
          <p:cNvCxnSpPr>
            <a:cxnSpLocks/>
          </p:cNvCxnSpPr>
          <p:nvPr/>
        </p:nvCxnSpPr>
        <p:spPr>
          <a:xfrm rot="16200000">
            <a:off x="6738747" y="3317165"/>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40">
            <a:extLst>
              <a:ext uri="{FF2B5EF4-FFF2-40B4-BE49-F238E27FC236}">
                <a16:creationId xmlns:a16="http://schemas.microsoft.com/office/drawing/2014/main" id="{C7E98D9A-E082-AA44-A761-C1F6FEF4353E}"/>
              </a:ext>
            </a:extLst>
          </p:cNvPr>
          <p:cNvCxnSpPr>
            <a:cxnSpLocks/>
          </p:cNvCxnSpPr>
          <p:nvPr/>
        </p:nvCxnSpPr>
        <p:spPr>
          <a:xfrm rot="16200000">
            <a:off x="4066936" y="4004159"/>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41">
            <a:extLst>
              <a:ext uri="{FF2B5EF4-FFF2-40B4-BE49-F238E27FC236}">
                <a16:creationId xmlns:a16="http://schemas.microsoft.com/office/drawing/2014/main" id="{7BC3716C-BEE7-8D4F-8781-1299096258F5}"/>
              </a:ext>
            </a:extLst>
          </p:cNvPr>
          <p:cNvCxnSpPr>
            <a:cxnSpLocks/>
          </p:cNvCxnSpPr>
          <p:nvPr/>
        </p:nvCxnSpPr>
        <p:spPr>
          <a:xfrm rot="16200000">
            <a:off x="6741840" y="4001294"/>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42">
            <a:extLst>
              <a:ext uri="{FF2B5EF4-FFF2-40B4-BE49-F238E27FC236}">
                <a16:creationId xmlns:a16="http://schemas.microsoft.com/office/drawing/2014/main" id="{4E4F6983-46EE-0644-8B63-BDE14CA17C0A}"/>
              </a:ext>
            </a:extLst>
          </p:cNvPr>
          <p:cNvCxnSpPr>
            <a:cxnSpLocks/>
          </p:cNvCxnSpPr>
          <p:nvPr/>
        </p:nvCxnSpPr>
        <p:spPr>
          <a:xfrm rot="16200000">
            <a:off x="4006586" y="5160098"/>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43">
            <a:extLst>
              <a:ext uri="{FF2B5EF4-FFF2-40B4-BE49-F238E27FC236}">
                <a16:creationId xmlns:a16="http://schemas.microsoft.com/office/drawing/2014/main" id="{26F1071F-D97D-9C44-AEF5-7D5674E55163}"/>
              </a:ext>
            </a:extLst>
          </p:cNvPr>
          <p:cNvCxnSpPr>
            <a:cxnSpLocks/>
          </p:cNvCxnSpPr>
          <p:nvPr/>
        </p:nvCxnSpPr>
        <p:spPr>
          <a:xfrm rot="16200000">
            <a:off x="6684747" y="5160097"/>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44">
            <a:extLst>
              <a:ext uri="{FF2B5EF4-FFF2-40B4-BE49-F238E27FC236}">
                <a16:creationId xmlns:a16="http://schemas.microsoft.com/office/drawing/2014/main" id="{7190F25F-C233-114A-BB81-D3E00F5780CB}"/>
              </a:ext>
            </a:extLst>
          </p:cNvPr>
          <p:cNvCxnSpPr>
            <a:cxnSpLocks/>
          </p:cNvCxnSpPr>
          <p:nvPr/>
        </p:nvCxnSpPr>
        <p:spPr>
          <a:xfrm flipV="1">
            <a:off x="8176047" y="2209800"/>
            <a:ext cx="0" cy="40162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字方塊 46">
                <a:extLst>
                  <a:ext uri="{FF2B5EF4-FFF2-40B4-BE49-F238E27FC236}">
                    <a16:creationId xmlns:a16="http://schemas.microsoft.com/office/drawing/2014/main" id="{300A4DEA-2074-9449-94B0-76068A6766FC}"/>
                  </a:ext>
                </a:extLst>
              </p:cNvPr>
              <p:cNvSpPr txBox="1"/>
              <p:nvPr/>
            </p:nvSpPr>
            <p:spPr>
              <a:xfrm>
                <a:off x="8060394" y="1852209"/>
                <a:ext cx="251094" cy="384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i="1" smtClean="0">
                              <a:solidFill>
                                <a:srgbClr val="00B050"/>
                              </a:solidFill>
                              <a:latin typeface="Cambria Math" panose="02040503050406030204" pitchFamily="18" charset="0"/>
                            </a:rPr>
                          </m:ctrlPr>
                        </m:accPr>
                        <m:e>
                          <m:r>
                            <a:rPr lang="zh-TW" altLang="en-US" sz="2400" i="1">
                              <a:solidFill>
                                <a:srgbClr val="00B050"/>
                              </a:solidFill>
                              <a:latin typeface="Cambria Math" panose="02040503050406030204" pitchFamily="18" charset="0"/>
                            </a:rPr>
                            <m:t>𝜃</m:t>
                          </m:r>
                        </m:e>
                      </m:acc>
                    </m:oMath>
                  </m:oMathPara>
                </a14:m>
                <a:endParaRPr lang="zh-TW" altLang="en-US" sz="2400" dirty="0">
                  <a:solidFill>
                    <a:srgbClr val="00B050"/>
                  </a:solidFill>
                </a:endParaRPr>
              </a:p>
            </p:txBody>
          </p:sp>
        </mc:Choice>
        <mc:Fallback xmlns="">
          <p:sp>
            <p:nvSpPr>
              <p:cNvPr id="32" name="文字方塊 46">
                <a:extLst>
                  <a:ext uri="{FF2B5EF4-FFF2-40B4-BE49-F238E27FC236}">
                    <a16:creationId xmlns:a16="http://schemas.microsoft.com/office/drawing/2014/main" id="{300A4DEA-2074-9449-94B0-76068A6766FC}"/>
                  </a:ext>
                </a:extLst>
              </p:cNvPr>
              <p:cNvSpPr txBox="1">
                <a:spLocks noRot="1" noChangeAspect="1" noMove="1" noResize="1" noEditPoints="1" noAdjustHandles="1" noChangeArrowheads="1" noChangeShapeType="1" noTextEdit="1"/>
              </p:cNvSpPr>
              <p:nvPr/>
            </p:nvSpPr>
            <p:spPr>
              <a:xfrm>
                <a:off x="8060394" y="1852209"/>
                <a:ext cx="251094" cy="384785"/>
              </a:xfrm>
              <a:prstGeom prst="rect">
                <a:avLst/>
              </a:prstGeom>
              <a:blipFill>
                <a:blip r:embed="rId8"/>
                <a:stretch>
                  <a:fillRect l="-25000" t="-22581" r="-25000" b="-6452"/>
                </a:stretch>
              </a:blipFill>
            </p:spPr>
            <p:txBody>
              <a:bodyPr/>
              <a:lstStyle/>
              <a:p>
                <a:r>
                  <a:rPr lang="en-US">
                    <a:noFill/>
                  </a:rPr>
                  <a:t> </a:t>
                </a:r>
              </a:p>
            </p:txBody>
          </p:sp>
        </mc:Fallback>
      </mc:AlternateContent>
      <p:cxnSp>
        <p:nvCxnSpPr>
          <p:cNvPr id="33" name="直線單箭頭接點 47">
            <a:extLst>
              <a:ext uri="{FF2B5EF4-FFF2-40B4-BE49-F238E27FC236}">
                <a16:creationId xmlns:a16="http://schemas.microsoft.com/office/drawing/2014/main" id="{38AF4DD2-01C8-224A-9B6D-14DE0E58442D}"/>
              </a:ext>
            </a:extLst>
          </p:cNvPr>
          <p:cNvCxnSpPr>
            <a:cxnSpLocks/>
          </p:cNvCxnSpPr>
          <p:nvPr/>
        </p:nvCxnSpPr>
        <p:spPr>
          <a:xfrm>
            <a:off x="1986928" y="2847910"/>
            <a:ext cx="6737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6">
            <a:extLst>
              <a:ext uri="{FF2B5EF4-FFF2-40B4-BE49-F238E27FC236}">
                <a16:creationId xmlns:a16="http://schemas.microsoft.com/office/drawing/2014/main" id="{61CDDB69-56D7-9041-A18B-6531A06CB28C}"/>
              </a:ext>
            </a:extLst>
          </p:cNvPr>
          <p:cNvSpPr/>
          <p:nvPr/>
        </p:nvSpPr>
        <p:spPr>
          <a:xfrm>
            <a:off x="450228" y="2508577"/>
            <a:ext cx="1574800" cy="7165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Network</a:t>
            </a:r>
          </a:p>
          <a:p>
            <a:pPr algn="ctr"/>
            <a:r>
              <a:rPr lang="en-US" altLang="zh-TW" sz="2400" dirty="0"/>
              <a:t>Structure</a:t>
            </a:r>
            <a:endParaRPr lang="zh-TW" altLang="en-US" sz="2400" dirty="0"/>
          </a:p>
        </p:txBody>
      </p:sp>
      <mc:AlternateContent xmlns:mc="http://schemas.openxmlformats.org/markup-compatibility/2006" xmlns:a14="http://schemas.microsoft.com/office/drawing/2010/main">
        <mc:Choice Requires="a14">
          <p:sp>
            <p:nvSpPr>
              <p:cNvPr id="35" name="文字方塊 50">
                <a:extLst>
                  <a:ext uri="{FF2B5EF4-FFF2-40B4-BE49-F238E27FC236}">
                    <a16:creationId xmlns:a16="http://schemas.microsoft.com/office/drawing/2014/main" id="{EE3E5A43-C995-E84D-B55F-2D93665B1DA7}"/>
                  </a:ext>
                </a:extLst>
              </p:cNvPr>
              <p:cNvSpPr txBox="1"/>
              <p:nvPr/>
            </p:nvSpPr>
            <p:spPr>
              <a:xfrm>
                <a:off x="444772" y="3859063"/>
                <a:ext cx="2253978" cy="1200329"/>
              </a:xfrm>
              <a:prstGeom prst="rect">
                <a:avLst/>
              </a:prstGeom>
              <a:noFill/>
            </p:spPr>
            <p:txBody>
              <a:bodyPr wrap="square" rtlCol="0">
                <a:spAutoFit/>
              </a:bodyPr>
              <a:lstStyle/>
              <a:p>
                <a:r>
                  <a:rPr lang="en-US" altLang="zh-TW" sz="2400" dirty="0"/>
                  <a:t>Learning Algorithm</a:t>
                </a:r>
              </a:p>
              <a:p>
                <a:r>
                  <a:rPr lang="en-US" altLang="zh-TW" sz="2400" dirty="0"/>
                  <a:t>(Function </a:t>
                </a:r>
                <a14:m>
                  <m:oMath xmlns:m="http://schemas.openxmlformats.org/officeDocument/2006/math">
                    <m:r>
                      <a:rPr lang="en-US" altLang="zh-TW" sz="2400" b="0" i="1" smtClean="0">
                        <a:latin typeface="Cambria Math" panose="02040503050406030204" pitchFamily="18" charset="0"/>
                      </a:rPr>
                      <m:t>𝐹</m:t>
                    </m:r>
                  </m:oMath>
                </a14:m>
                <a:r>
                  <a:rPr lang="en-US" altLang="zh-TW" sz="2400" dirty="0"/>
                  <a:t>)</a:t>
                </a:r>
                <a:endParaRPr lang="zh-TW" altLang="en-US" sz="2400" dirty="0"/>
              </a:p>
            </p:txBody>
          </p:sp>
        </mc:Choice>
        <mc:Fallback xmlns="">
          <p:sp>
            <p:nvSpPr>
              <p:cNvPr id="35" name="文字方塊 50">
                <a:extLst>
                  <a:ext uri="{FF2B5EF4-FFF2-40B4-BE49-F238E27FC236}">
                    <a16:creationId xmlns:a16="http://schemas.microsoft.com/office/drawing/2014/main" id="{EE3E5A43-C995-E84D-B55F-2D93665B1DA7}"/>
                  </a:ext>
                </a:extLst>
              </p:cNvPr>
              <p:cNvSpPr txBox="1">
                <a:spLocks noRot="1" noChangeAspect="1" noMove="1" noResize="1" noEditPoints="1" noAdjustHandles="1" noChangeArrowheads="1" noChangeShapeType="1" noTextEdit="1"/>
              </p:cNvSpPr>
              <p:nvPr/>
            </p:nvSpPr>
            <p:spPr>
              <a:xfrm>
                <a:off x="444772" y="3859063"/>
                <a:ext cx="2253978" cy="1200329"/>
              </a:xfrm>
              <a:prstGeom prst="rect">
                <a:avLst/>
              </a:prstGeom>
              <a:blipFill>
                <a:blip r:embed="rId9"/>
                <a:stretch>
                  <a:fillRect l="-3911" t="-3158" b="-10526"/>
                </a:stretch>
              </a:blipFill>
            </p:spPr>
            <p:txBody>
              <a:bodyPr/>
              <a:lstStyle/>
              <a:p>
                <a:r>
                  <a:rPr lang="en-US">
                    <a:noFill/>
                  </a:rPr>
                  <a:t> </a:t>
                </a:r>
              </a:p>
            </p:txBody>
          </p:sp>
        </mc:Fallback>
      </mc:AlternateContent>
      <p:cxnSp>
        <p:nvCxnSpPr>
          <p:cNvPr id="36" name="直線單箭頭接點 54">
            <a:extLst>
              <a:ext uri="{FF2B5EF4-FFF2-40B4-BE49-F238E27FC236}">
                <a16:creationId xmlns:a16="http://schemas.microsoft.com/office/drawing/2014/main" id="{0B407605-9E61-2240-95AD-0E289E621FD8}"/>
              </a:ext>
            </a:extLst>
          </p:cNvPr>
          <p:cNvCxnSpPr>
            <a:cxnSpLocks/>
          </p:cNvCxnSpPr>
          <p:nvPr/>
        </p:nvCxnSpPr>
        <p:spPr>
          <a:xfrm>
            <a:off x="5566965" y="4529728"/>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55">
            <a:extLst>
              <a:ext uri="{FF2B5EF4-FFF2-40B4-BE49-F238E27FC236}">
                <a16:creationId xmlns:a16="http://schemas.microsoft.com/office/drawing/2014/main" id="{7520B03B-1BE8-8246-85D0-C3A4F8F0B333}"/>
              </a:ext>
            </a:extLst>
          </p:cNvPr>
          <p:cNvCxnSpPr>
            <a:cxnSpLocks/>
          </p:cNvCxnSpPr>
          <p:nvPr/>
        </p:nvCxnSpPr>
        <p:spPr>
          <a:xfrm flipH="1">
            <a:off x="2817936" y="3063163"/>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單箭頭接點 57">
            <a:extLst>
              <a:ext uri="{FF2B5EF4-FFF2-40B4-BE49-F238E27FC236}">
                <a16:creationId xmlns:a16="http://schemas.microsoft.com/office/drawing/2014/main" id="{F79F7CBB-EF39-D941-9D36-A17492EE36C0}"/>
              </a:ext>
            </a:extLst>
          </p:cNvPr>
          <p:cNvCxnSpPr>
            <a:cxnSpLocks/>
          </p:cNvCxnSpPr>
          <p:nvPr/>
        </p:nvCxnSpPr>
        <p:spPr>
          <a:xfrm flipH="1">
            <a:off x="5541565" y="3030061"/>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單箭頭接點 59">
            <a:extLst>
              <a:ext uri="{FF2B5EF4-FFF2-40B4-BE49-F238E27FC236}">
                <a16:creationId xmlns:a16="http://schemas.microsoft.com/office/drawing/2014/main" id="{A9810CA7-0103-7543-8F1D-43341F42AFC3}"/>
              </a:ext>
            </a:extLst>
          </p:cNvPr>
          <p:cNvCxnSpPr>
            <a:cxnSpLocks/>
          </p:cNvCxnSpPr>
          <p:nvPr/>
        </p:nvCxnSpPr>
        <p:spPr>
          <a:xfrm>
            <a:off x="2818543" y="4555130"/>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60">
            <a:extLst>
              <a:ext uri="{FF2B5EF4-FFF2-40B4-BE49-F238E27FC236}">
                <a16:creationId xmlns:a16="http://schemas.microsoft.com/office/drawing/2014/main" id="{438DEC6C-4D92-3D4E-9372-AE07D79126A0}"/>
              </a:ext>
            </a:extLst>
          </p:cNvPr>
          <p:cNvSpPr/>
          <p:nvPr/>
        </p:nvSpPr>
        <p:spPr>
          <a:xfrm>
            <a:off x="481712" y="2496545"/>
            <a:ext cx="1504610" cy="72384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61">
            <a:extLst>
              <a:ext uri="{FF2B5EF4-FFF2-40B4-BE49-F238E27FC236}">
                <a16:creationId xmlns:a16="http://schemas.microsoft.com/office/drawing/2014/main" id="{B960E9E1-8CDC-F445-802E-35AB55622395}"/>
              </a:ext>
            </a:extLst>
          </p:cNvPr>
          <p:cNvSpPr/>
          <p:nvPr/>
        </p:nvSpPr>
        <p:spPr>
          <a:xfrm>
            <a:off x="2101657" y="2649717"/>
            <a:ext cx="1051570" cy="5833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62">
            <a:extLst>
              <a:ext uri="{FF2B5EF4-FFF2-40B4-BE49-F238E27FC236}">
                <a16:creationId xmlns:a16="http://schemas.microsoft.com/office/drawing/2014/main" id="{7DCBE23B-E27B-0546-B2D2-57959981C51F}"/>
              </a:ext>
            </a:extLst>
          </p:cNvPr>
          <p:cNvSpPr/>
          <p:nvPr/>
        </p:nvSpPr>
        <p:spPr>
          <a:xfrm>
            <a:off x="3483329" y="2617976"/>
            <a:ext cx="1587071" cy="4872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63">
            <a:extLst>
              <a:ext uri="{FF2B5EF4-FFF2-40B4-BE49-F238E27FC236}">
                <a16:creationId xmlns:a16="http://schemas.microsoft.com/office/drawing/2014/main" id="{A7773C4E-3184-1441-A2EE-B1DA9FF1FFD1}"/>
              </a:ext>
            </a:extLst>
          </p:cNvPr>
          <p:cNvSpPr/>
          <p:nvPr/>
        </p:nvSpPr>
        <p:spPr>
          <a:xfrm>
            <a:off x="6106117" y="2609008"/>
            <a:ext cx="1587071" cy="4872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6534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p:bldP spid="7" grpId="0"/>
      <p:bldP spid="8" grpId="0"/>
      <p:bldP spid="9" grpId="0" animBg="1"/>
      <p:bldP spid="10" grpId="0" animBg="1"/>
      <p:bldP spid="14" grpId="0"/>
      <p:bldP spid="15" grpId="0"/>
      <p:bldP spid="16" grpId="0" animBg="1"/>
      <p:bldP spid="17" grpId="0" animBg="1"/>
      <p:bldP spid="32" grpId="0"/>
      <p:bldP spid="34" grpId="0" animBg="1"/>
      <p:bldP spid="35" grpId="0"/>
      <p:bldP spid="40" grpId="0" animBg="1"/>
      <p:bldP spid="41" grpId="0" animBg="1"/>
      <p:bldP spid="42" grpId="0" animBg="1"/>
      <p:bldP spid="4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38897" y="852442"/>
            <a:ext cx="2698856" cy="461665"/>
          </a:xfrm>
          <a:prstGeom prst="rect">
            <a:avLst/>
          </a:prstGeom>
          <a:noFill/>
        </p:spPr>
        <p:txBody>
          <a:bodyPr wrap="square" rtlCol="0">
            <a:spAutoFit/>
          </a:bodyPr>
          <a:lstStyle/>
          <a:p>
            <a:r>
              <a:rPr lang="en-US" altLang="zh-CN" sz="2400" dirty="0"/>
              <a:t>Used for Auto</a:t>
            </a:r>
            <a:r>
              <a:rPr lang="zh-CN" altLang="en-US" sz="2400" dirty="0"/>
              <a:t> </a:t>
            </a:r>
            <a:r>
              <a:rPr lang="en-US" altLang="zh-CN" sz="2400" dirty="0"/>
              <a:t>ML</a:t>
            </a:r>
            <a:endParaRPr lang="zh-CN" altLang="en-US" sz="2400" dirty="0"/>
          </a:p>
        </p:txBody>
      </p:sp>
      <p:sp>
        <p:nvSpPr>
          <p:cNvPr id="5" name="文本框 4">
            <a:extLst>
              <a:ext uri="{FF2B5EF4-FFF2-40B4-BE49-F238E27FC236}">
                <a16:creationId xmlns:a16="http://schemas.microsoft.com/office/drawing/2014/main" id="{2105A3FD-5319-7C4F-8AF9-2DFC3F489377}"/>
              </a:ext>
            </a:extLst>
          </p:cNvPr>
          <p:cNvSpPr txBox="1"/>
          <p:nvPr/>
        </p:nvSpPr>
        <p:spPr>
          <a:xfrm>
            <a:off x="503854" y="1654423"/>
            <a:ext cx="8276253" cy="29578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常规 </a:t>
            </a:r>
            <a:r>
              <a:rPr lang="en-US" altLang="zh-CN" dirty="0"/>
              <a:t>ML framework </a:t>
            </a:r>
            <a:r>
              <a:rPr lang="zh-CN" altLang="en-US" dirty="0"/>
              <a:t>如下图灰色部分：</a:t>
            </a:r>
            <a:endParaRPr lang="en-US" altLang="zh-CN" dirty="0"/>
          </a:p>
          <a:p>
            <a:pPr marL="742950" lvl="1" indent="-285750">
              <a:lnSpc>
                <a:spcPct val="150000"/>
              </a:lnSpc>
              <a:buFont typeface="Arial" panose="020B0604020202020204" pitchFamily="34" charset="0"/>
              <a:buChar char="•"/>
            </a:pPr>
            <a:r>
              <a:rPr lang="zh-CN" altLang="en-US" dirty="0"/>
              <a:t>导入数据</a:t>
            </a:r>
            <a:r>
              <a:rPr lang="en-US" altLang="zh-CN" dirty="0"/>
              <a:t>-</a:t>
            </a:r>
            <a:r>
              <a:rPr lang="zh-CN" altLang="en-US" dirty="0"/>
              <a:t>数据清洗</a:t>
            </a:r>
            <a:r>
              <a:rPr lang="en-US" altLang="zh-CN" dirty="0"/>
              <a:t>-</a:t>
            </a:r>
            <a:r>
              <a:rPr lang="zh-CN" altLang="en-US" dirty="0"/>
              <a:t>特征工程</a:t>
            </a:r>
            <a:r>
              <a:rPr lang="en-US" altLang="zh-CN" dirty="0"/>
              <a:t>-</a:t>
            </a:r>
            <a:r>
              <a:rPr lang="zh-CN" altLang="en-US" dirty="0"/>
              <a:t>分类器</a:t>
            </a:r>
            <a:r>
              <a:rPr lang="en-US" altLang="zh-CN" dirty="0"/>
              <a:t>-</a:t>
            </a:r>
            <a:r>
              <a:rPr lang="zh-CN" altLang="en-US" dirty="0"/>
              <a:t>输出预测值</a:t>
            </a:r>
          </a:p>
          <a:p>
            <a:pPr marL="285750" indent="-285750">
              <a:lnSpc>
                <a:spcPct val="150000"/>
              </a:lnSpc>
              <a:buFont typeface="Arial" panose="020B0604020202020204" pitchFamily="34" charset="0"/>
              <a:buChar char="•"/>
            </a:pPr>
            <a:r>
              <a:rPr lang="en-US" altLang="zh-CN" dirty="0"/>
              <a:t>auto</a:t>
            </a:r>
            <a:r>
              <a:rPr lang="zh-CN" altLang="en-US" dirty="0"/>
              <a:t>部分如下图绿色方框：</a:t>
            </a:r>
            <a:endParaRPr lang="en-US" altLang="zh-CN" dirty="0"/>
          </a:p>
          <a:p>
            <a:pPr marL="742950" lvl="1" indent="-285750">
              <a:lnSpc>
                <a:spcPct val="150000"/>
              </a:lnSpc>
              <a:buFont typeface="Arial" panose="020B0604020202020204" pitchFamily="34" charset="0"/>
              <a:buChar char="•"/>
            </a:pPr>
            <a:r>
              <a:rPr lang="zh-CN" altLang="en-US" dirty="0"/>
              <a:t>左边新增 </a:t>
            </a:r>
            <a:r>
              <a:rPr lang="en-US" altLang="zh-CN" b="1" dirty="0"/>
              <a:t>meta-learning</a:t>
            </a:r>
            <a:r>
              <a:rPr lang="zh-CN" altLang="en-US" dirty="0"/>
              <a:t>，自动学习样本数据模样，自动推荐合适模型（文本数据用什么模型较好）</a:t>
            </a:r>
            <a:endParaRPr lang="en-US" altLang="zh-CN" dirty="0"/>
          </a:p>
          <a:p>
            <a:pPr marL="742950" lvl="1" indent="-285750">
              <a:lnSpc>
                <a:spcPct val="150000"/>
              </a:lnSpc>
              <a:buFont typeface="Arial" panose="020B0604020202020204" pitchFamily="34" charset="0"/>
              <a:buChar char="•"/>
            </a:pPr>
            <a:r>
              <a:rPr lang="zh-CN" altLang="en-US" dirty="0"/>
              <a:t>在右边新增 </a:t>
            </a:r>
            <a:r>
              <a:rPr lang="en-US" altLang="zh-CN" b="1" dirty="0"/>
              <a:t>build-ensemble</a:t>
            </a:r>
            <a:r>
              <a:rPr lang="zh-CN" altLang="en-US" dirty="0"/>
              <a:t>，调超参数（贝叶斯优化）</a:t>
            </a:r>
            <a:br>
              <a:rPr lang="zh-CN" altLang="en-US" dirty="0"/>
            </a:br>
            <a:endParaRPr kumimoji="1" lang="zh-CN" altLang="en-US" dirty="0"/>
          </a:p>
        </p:txBody>
      </p:sp>
      <p:pic>
        <p:nvPicPr>
          <p:cNvPr id="4" name="Picture 3">
            <a:extLst>
              <a:ext uri="{FF2B5EF4-FFF2-40B4-BE49-F238E27FC236}">
                <a16:creationId xmlns:a16="http://schemas.microsoft.com/office/drawing/2014/main" id="{F6EB84B3-BD9A-5740-B336-EEEF89559F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592425"/>
            <a:ext cx="9144000" cy="1574613"/>
          </a:xfrm>
          <a:prstGeom prst="rect">
            <a:avLst/>
          </a:prstGeom>
        </p:spPr>
      </p:pic>
    </p:spTree>
    <p:extLst>
      <p:ext uri="{BB962C8B-B14F-4D97-AF65-F5344CB8AC3E}">
        <p14:creationId xmlns:p14="http://schemas.microsoft.com/office/powerpoint/2010/main" val="3540789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045A302A-3800-A346-B04C-342DF72C482F}"/>
              </a:ext>
            </a:extLst>
          </p:cNvPr>
          <p:cNvSpPr txBox="1">
            <a:spLocks/>
          </p:cNvSpPr>
          <p:nvPr/>
        </p:nvSpPr>
        <p:spPr>
          <a:xfrm>
            <a:off x="267957" y="718347"/>
            <a:ext cx="7886700" cy="6144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Meta Learning</a:t>
            </a:r>
            <a:endParaRPr lang="zh-TW" altLang="en-US" dirty="0"/>
          </a:p>
        </p:txBody>
      </p:sp>
      <mc:AlternateContent xmlns:mc="http://schemas.openxmlformats.org/markup-compatibility/2006" xmlns:a14="http://schemas.microsoft.com/office/drawing/2010/main">
        <mc:Choice Requires="a14">
          <p:sp>
            <p:nvSpPr>
              <p:cNvPr id="4" name="內容版面配置區 2">
                <a:extLst>
                  <a:ext uri="{FF2B5EF4-FFF2-40B4-BE49-F238E27FC236}">
                    <a16:creationId xmlns:a16="http://schemas.microsoft.com/office/drawing/2014/main" id="{6C28B939-7822-D042-B0A8-D3C1F5363EDC}"/>
                  </a:ext>
                </a:extLst>
              </p:cNvPr>
              <p:cNvSpPr txBox="1">
                <a:spLocks/>
              </p:cNvSpPr>
              <p:nvPr/>
            </p:nvSpPr>
            <p:spPr>
              <a:xfrm>
                <a:off x="306529" y="1825625"/>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t>Step 2: Defining the goodness of a function </a:t>
                </a:r>
                <a14:m>
                  <m:oMath xmlns:m="http://schemas.openxmlformats.org/officeDocument/2006/math">
                    <m:r>
                      <a:rPr lang="en-US" altLang="zh-TW" sz="2400" i="1">
                        <a:latin typeface="Cambria Math" panose="02040503050406030204" pitchFamily="18" charset="0"/>
                      </a:rPr>
                      <m:t>𝐹</m:t>
                    </m:r>
                  </m:oMath>
                </a14:m>
                <a:r>
                  <a:rPr lang="en-US" altLang="zh-TW" sz="2400" dirty="0"/>
                  <a:t> </a:t>
                </a:r>
                <a:endParaRPr lang="zh-TW" altLang="en-US" sz="2400" dirty="0"/>
              </a:p>
            </p:txBody>
          </p:sp>
        </mc:Choice>
        <mc:Fallback xmlns="">
          <p:sp>
            <p:nvSpPr>
              <p:cNvPr id="4" name="內容版面配置區 2">
                <a:extLst>
                  <a:ext uri="{FF2B5EF4-FFF2-40B4-BE49-F238E27FC236}">
                    <a16:creationId xmlns:a16="http://schemas.microsoft.com/office/drawing/2014/main" id="{6C28B939-7822-D042-B0A8-D3C1F5363EDC}"/>
                  </a:ext>
                </a:extLst>
              </p:cNvPr>
              <p:cNvSpPr txBox="1">
                <a:spLocks noRot="1" noChangeAspect="1" noMove="1" noResize="1" noEditPoints="1" noAdjustHandles="1" noChangeArrowheads="1" noChangeShapeType="1" noTextEdit="1"/>
              </p:cNvSpPr>
              <p:nvPr/>
            </p:nvSpPr>
            <p:spPr>
              <a:xfrm>
                <a:off x="306529" y="1825625"/>
                <a:ext cx="7886700" cy="4351338"/>
              </a:xfrm>
              <a:prstGeom prst="rect">
                <a:avLst/>
              </a:prstGeom>
              <a:blipFill>
                <a:blip r:embed="rId2"/>
                <a:stretch>
                  <a:fillRect l="-1127" t="-20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D48F1B7-300D-DC48-9BF6-50751BDBC647}"/>
                  </a:ext>
                </a:extLst>
              </p:cNvPr>
              <p:cNvSpPr/>
              <p:nvPr/>
            </p:nvSpPr>
            <p:spPr>
              <a:xfrm>
                <a:off x="2607005" y="3906407"/>
                <a:ext cx="1799886" cy="82595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Learning</a:t>
                </a:r>
              </a:p>
              <a:p>
                <a:pPr algn="ctr"/>
                <a:r>
                  <a:rPr lang="en-US" altLang="zh-TW" sz="2400" dirty="0"/>
                  <a:t>Algorithm </a:t>
                </a:r>
                <a14:m>
                  <m:oMath xmlns:m="http://schemas.openxmlformats.org/officeDocument/2006/math">
                    <m:r>
                      <a:rPr lang="en-US" altLang="zh-TW" sz="2400" b="0" i="1" smtClean="0">
                        <a:latin typeface="Cambria Math" panose="02040503050406030204" pitchFamily="18" charset="0"/>
                      </a:rPr>
                      <m:t>𝐹</m:t>
                    </m:r>
                  </m:oMath>
                </a14:m>
                <a:endParaRPr lang="zh-TW" altLang="en-US" sz="2400" dirty="0"/>
              </a:p>
            </p:txBody>
          </p:sp>
        </mc:Choice>
        <mc:Fallback xmlns="">
          <p:sp>
            <p:nvSpPr>
              <p:cNvPr id="5" name="矩形 4">
                <a:extLst>
                  <a:ext uri="{FF2B5EF4-FFF2-40B4-BE49-F238E27FC236}">
                    <a16:creationId xmlns:a16="http://schemas.microsoft.com/office/drawing/2014/main" id="{DD48F1B7-300D-DC48-9BF6-50751BDBC647}"/>
                  </a:ext>
                </a:extLst>
              </p:cNvPr>
              <p:cNvSpPr>
                <a:spLocks noRot="1" noChangeAspect="1" noMove="1" noResize="1" noEditPoints="1" noAdjustHandles="1" noChangeArrowheads="1" noChangeShapeType="1" noTextEdit="1"/>
              </p:cNvSpPr>
              <p:nvPr/>
            </p:nvSpPr>
            <p:spPr>
              <a:xfrm>
                <a:off x="2607005" y="3906407"/>
                <a:ext cx="1799886" cy="825954"/>
              </a:xfrm>
              <a:prstGeom prst="rect">
                <a:avLst/>
              </a:prstGeom>
              <a:blipFill>
                <a:blip r:embed="rId3"/>
                <a:stretch>
                  <a:fillRect l="-1389" t="-5970" b="-13433"/>
                </a:stretch>
              </a:blipFill>
            </p:spPr>
            <p:txBody>
              <a:bodyPr/>
              <a:lstStyle/>
              <a:p>
                <a:r>
                  <a:rPr lang="en-US">
                    <a:noFill/>
                  </a:rPr>
                  <a:t> </a:t>
                </a:r>
              </a:p>
            </p:txBody>
          </p:sp>
        </mc:Fallback>
      </mc:AlternateContent>
      <p:grpSp>
        <p:nvGrpSpPr>
          <p:cNvPr id="6" name="群組 86">
            <a:extLst>
              <a:ext uri="{FF2B5EF4-FFF2-40B4-BE49-F238E27FC236}">
                <a16:creationId xmlns:a16="http://schemas.microsoft.com/office/drawing/2014/main" id="{C20429AE-1CB8-2143-B301-CADDEFCEB80D}"/>
              </a:ext>
            </a:extLst>
          </p:cNvPr>
          <p:cNvGrpSpPr/>
          <p:nvPr/>
        </p:nvGrpSpPr>
        <p:grpSpPr>
          <a:xfrm>
            <a:off x="2607005" y="2519462"/>
            <a:ext cx="1799886" cy="1090941"/>
            <a:chOff x="2607005" y="2519462"/>
            <a:chExt cx="1799886" cy="1090941"/>
          </a:xfrm>
        </p:grpSpPr>
        <p:sp>
          <p:nvSpPr>
            <p:cNvPr id="7" name="矩形 5">
              <a:extLst>
                <a:ext uri="{FF2B5EF4-FFF2-40B4-BE49-F238E27FC236}">
                  <a16:creationId xmlns:a16="http://schemas.microsoft.com/office/drawing/2014/main" id="{A2C23353-5074-7849-A73D-4A1293C2C626}"/>
                </a:ext>
              </a:extLst>
            </p:cNvPr>
            <p:cNvSpPr/>
            <p:nvPr/>
          </p:nvSpPr>
          <p:spPr>
            <a:xfrm>
              <a:off x="2607005"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pic>
          <p:nvPicPr>
            <p:cNvPr id="8" name="Picture 2" descr="ãcatãçåçæå°çµæ">
              <a:extLst>
                <a:ext uri="{FF2B5EF4-FFF2-40B4-BE49-F238E27FC236}">
                  <a16:creationId xmlns:a16="http://schemas.microsoft.com/office/drawing/2014/main" id="{F312ED4E-71DC-AF42-ABC4-63175DDC234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719220" y="2623335"/>
              <a:ext cx="720000" cy="7193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ãdogãçåçæå°çµæ">
              <a:extLst>
                <a:ext uri="{FF2B5EF4-FFF2-40B4-BE49-F238E27FC236}">
                  <a16:creationId xmlns:a16="http://schemas.microsoft.com/office/drawing/2014/main" id="{9F428600-5A47-9C43-8865-611F6AE21EB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576694" y="262333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11">
              <a:extLst>
                <a:ext uri="{FF2B5EF4-FFF2-40B4-BE49-F238E27FC236}">
                  <a16:creationId xmlns:a16="http://schemas.microsoft.com/office/drawing/2014/main" id="{51C7B707-F0A8-1D4E-AAEE-D5EFD8AFA49C}"/>
                </a:ext>
              </a:extLst>
            </p:cNvPr>
            <p:cNvSpPr txBox="1"/>
            <p:nvPr/>
          </p:nvSpPr>
          <p:spPr>
            <a:xfrm>
              <a:off x="2779207" y="3241071"/>
              <a:ext cx="584200" cy="369332"/>
            </a:xfrm>
            <a:prstGeom prst="rect">
              <a:avLst/>
            </a:prstGeom>
            <a:noFill/>
          </p:spPr>
          <p:txBody>
            <a:bodyPr wrap="square" rtlCol="0">
              <a:spAutoFit/>
            </a:bodyPr>
            <a:lstStyle/>
            <a:p>
              <a:pPr algn="ctr"/>
              <a:r>
                <a:rPr lang="en-US" altLang="zh-TW" dirty="0"/>
                <a:t>cat</a:t>
              </a:r>
              <a:endParaRPr lang="zh-TW" altLang="en-US" dirty="0"/>
            </a:p>
          </p:txBody>
        </p:sp>
        <p:sp>
          <p:nvSpPr>
            <p:cNvPr id="11" name="文字方塊 13">
              <a:extLst>
                <a:ext uri="{FF2B5EF4-FFF2-40B4-BE49-F238E27FC236}">
                  <a16:creationId xmlns:a16="http://schemas.microsoft.com/office/drawing/2014/main" id="{56F33B75-F49D-6F42-96E9-BA98BA84DB14}"/>
                </a:ext>
              </a:extLst>
            </p:cNvPr>
            <p:cNvSpPr txBox="1"/>
            <p:nvPr/>
          </p:nvSpPr>
          <p:spPr>
            <a:xfrm>
              <a:off x="3627107" y="3241071"/>
              <a:ext cx="584200" cy="369332"/>
            </a:xfrm>
            <a:prstGeom prst="rect">
              <a:avLst/>
            </a:prstGeom>
            <a:noFill/>
          </p:spPr>
          <p:txBody>
            <a:bodyPr wrap="square" rtlCol="0">
              <a:spAutoFit/>
            </a:bodyPr>
            <a:lstStyle/>
            <a:p>
              <a:pPr algn="ctr"/>
              <a:r>
                <a:rPr lang="en-US" altLang="zh-TW" dirty="0"/>
                <a:t>dog</a:t>
              </a:r>
              <a:endParaRPr lang="zh-TW" altLang="en-US" dirty="0"/>
            </a:p>
          </p:txBody>
        </p:sp>
      </p:grpSp>
      <p:grpSp>
        <p:nvGrpSpPr>
          <p:cNvPr id="12" name="群組 25">
            <a:extLst>
              <a:ext uri="{FF2B5EF4-FFF2-40B4-BE49-F238E27FC236}">
                <a16:creationId xmlns:a16="http://schemas.microsoft.com/office/drawing/2014/main" id="{456EC943-B314-574B-919A-230739425D97}"/>
              </a:ext>
            </a:extLst>
          </p:cNvPr>
          <p:cNvGrpSpPr/>
          <p:nvPr/>
        </p:nvGrpSpPr>
        <p:grpSpPr>
          <a:xfrm>
            <a:off x="631505" y="4848099"/>
            <a:ext cx="1740593" cy="1099596"/>
            <a:chOff x="-1042093" y="5506078"/>
            <a:chExt cx="1740593" cy="1099596"/>
          </a:xfrm>
        </p:grpSpPr>
        <p:sp>
          <p:nvSpPr>
            <p:cNvPr id="13" name="矩形 24">
              <a:extLst>
                <a:ext uri="{FF2B5EF4-FFF2-40B4-BE49-F238E27FC236}">
                  <a16:creationId xmlns:a16="http://schemas.microsoft.com/office/drawing/2014/main" id="{187FC45E-E5F0-1A4B-82D2-F501C2B47EB0}"/>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pic>
          <p:nvPicPr>
            <p:cNvPr id="14" name="Picture 4" descr="ãcatãçåçæå°çµæ">
              <a:extLst>
                <a:ext uri="{FF2B5EF4-FFF2-40B4-BE49-F238E27FC236}">
                  <a16:creationId xmlns:a16="http://schemas.microsoft.com/office/drawing/2014/main" id="{9DBE9C90-9D50-9A4D-B7DF-ED988780172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48824" y="560459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ãdogãçåçæå°çµæ">
              <a:extLst>
                <a:ext uri="{FF2B5EF4-FFF2-40B4-BE49-F238E27FC236}">
                  <a16:creationId xmlns:a16="http://schemas.microsoft.com/office/drawing/2014/main" id="{95ACECAB-EACC-9849-B20C-F50DDB4738F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1350" y="5591899"/>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7">
              <a:extLst>
                <a:ext uri="{FF2B5EF4-FFF2-40B4-BE49-F238E27FC236}">
                  <a16:creationId xmlns:a16="http://schemas.microsoft.com/office/drawing/2014/main" id="{EDEED11C-532F-BF47-AAC9-D4DA36EC0B83}"/>
                </a:ext>
              </a:extLst>
            </p:cNvPr>
            <p:cNvSpPr txBox="1"/>
            <p:nvPr/>
          </p:nvSpPr>
          <p:spPr>
            <a:xfrm>
              <a:off x="-871362" y="6236342"/>
              <a:ext cx="584200" cy="369332"/>
            </a:xfrm>
            <a:prstGeom prst="rect">
              <a:avLst/>
            </a:prstGeom>
            <a:noFill/>
          </p:spPr>
          <p:txBody>
            <a:bodyPr wrap="square" rtlCol="0">
              <a:spAutoFit/>
            </a:bodyPr>
            <a:lstStyle/>
            <a:p>
              <a:pPr algn="ctr"/>
              <a:r>
                <a:rPr lang="en-US" altLang="zh-TW" dirty="0"/>
                <a:t>cat</a:t>
              </a:r>
              <a:endParaRPr lang="zh-TW" altLang="en-US" dirty="0"/>
            </a:p>
          </p:txBody>
        </p:sp>
        <p:sp>
          <p:nvSpPr>
            <p:cNvPr id="17" name="文字方塊 18">
              <a:extLst>
                <a:ext uri="{FF2B5EF4-FFF2-40B4-BE49-F238E27FC236}">
                  <a16:creationId xmlns:a16="http://schemas.microsoft.com/office/drawing/2014/main" id="{29D4D9C8-7F0C-194F-ADD6-B5FF3A63E950}"/>
                </a:ext>
              </a:extLst>
            </p:cNvPr>
            <p:cNvSpPr txBox="1"/>
            <p:nvPr/>
          </p:nvSpPr>
          <p:spPr>
            <a:xfrm>
              <a:off x="-19638" y="6235699"/>
              <a:ext cx="584200" cy="369332"/>
            </a:xfrm>
            <a:prstGeom prst="rect">
              <a:avLst/>
            </a:prstGeom>
            <a:noFill/>
          </p:spPr>
          <p:txBody>
            <a:bodyPr wrap="square" rtlCol="0">
              <a:spAutoFit/>
            </a:bodyPr>
            <a:lstStyle/>
            <a:p>
              <a:pPr algn="ctr"/>
              <a:r>
                <a:rPr lang="en-US" altLang="zh-TW" dirty="0"/>
                <a:t>dog</a:t>
              </a:r>
              <a:endParaRPr lang="zh-TW" altLang="en-US" dirty="0"/>
            </a:p>
          </p:txBody>
        </p:sp>
      </p:grpSp>
      <p:sp>
        <p:nvSpPr>
          <p:cNvPr id="18" name="文字方塊 19">
            <a:extLst>
              <a:ext uri="{FF2B5EF4-FFF2-40B4-BE49-F238E27FC236}">
                <a16:creationId xmlns:a16="http://schemas.microsoft.com/office/drawing/2014/main" id="{3EC750D4-77C4-9D4D-BC32-4A1F24DF601A}"/>
              </a:ext>
            </a:extLst>
          </p:cNvPr>
          <p:cNvSpPr txBox="1"/>
          <p:nvPr/>
        </p:nvSpPr>
        <p:spPr>
          <a:xfrm>
            <a:off x="724774" y="3459033"/>
            <a:ext cx="1117600" cy="461665"/>
          </a:xfrm>
          <a:prstGeom prst="rect">
            <a:avLst/>
          </a:prstGeom>
          <a:noFill/>
        </p:spPr>
        <p:txBody>
          <a:bodyPr wrap="square" rtlCol="0">
            <a:spAutoFit/>
          </a:bodyPr>
          <a:lstStyle/>
          <a:p>
            <a:pPr algn="ctr"/>
            <a:r>
              <a:rPr lang="en-US" altLang="zh-TW" sz="2400" b="1" u="sng" dirty="0"/>
              <a:t>Task 1</a:t>
            </a:r>
            <a:endParaRPr lang="zh-TW" altLang="en-US" sz="2400" b="1" u="sng" dirty="0"/>
          </a:p>
        </p:txBody>
      </p:sp>
      <p:grpSp>
        <p:nvGrpSpPr>
          <p:cNvPr id="19" name="群組 21">
            <a:extLst>
              <a:ext uri="{FF2B5EF4-FFF2-40B4-BE49-F238E27FC236}">
                <a16:creationId xmlns:a16="http://schemas.microsoft.com/office/drawing/2014/main" id="{8CB59F71-1D96-2A46-90DD-D5B2221AB787}"/>
              </a:ext>
            </a:extLst>
          </p:cNvPr>
          <p:cNvGrpSpPr/>
          <p:nvPr/>
        </p:nvGrpSpPr>
        <p:grpSpPr>
          <a:xfrm>
            <a:off x="3244426" y="5114621"/>
            <a:ext cx="519829" cy="549710"/>
            <a:chOff x="6178183" y="3353744"/>
            <a:chExt cx="619435" cy="604230"/>
          </a:xfrm>
        </p:grpSpPr>
        <p:sp>
          <p:nvSpPr>
            <p:cNvPr id="20" name="矩形 22">
              <a:extLst>
                <a:ext uri="{FF2B5EF4-FFF2-40B4-BE49-F238E27FC236}">
                  <a16:creationId xmlns:a16="http://schemas.microsoft.com/office/drawing/2014/main" id="{2D56BA0C-A50B-D14B-8967-9FDEB86B3B80}"/>
                </a:ext>
              </a:extLst>
            </p:cNvPr>
            <p:cNvSpPr/>
            <p:nvPr/>
          </p:nvSpPr>
          <p:spPr>
            <a:xfrm>
              <a:off x="6178183" y="3353744"/>
              <a:ext cx="619435"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1" name="文字方塊 23">
                  <a:extLst>
                    <a:ext uri="{FF2B5EF4-FFF2-40B4-BE49-F238E27FC236}">
                      <a16:creationId xmlns:a16="http://schemas.microsoft.com/office/drawing/2014/main" id="{ADEA07E4-DA01-7E44-AC25-DEA7242994A9}"/>
                    </a:ext>
                  </a:extLst>
                </p:cNvPr>
                <p:cNvSpPr txBox="1"/>
                <p:nvPr/>
              </p:nvSpPr>
              <p:spPr>
                <a:xfrm>
                  <a:off x="6337300" y="3429000"/>
                  <a:ext cx="46031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𝑓</m:t>
                            </m:r>
                          </m:e>
                          <m:sup>
                            <m:r>
                              <a:rPr lang="en-US" altLang="zh-TW" sz="2800" b="0" i="1" smtClean="0">
                                <a:latin typeface="Cambria Math" panose="02040503050406030204" pitchFamily="18" charset="0"/>
                              </a:rPr>
                              <m:t>1</m:t>
                            </m:r>
                          </m:sup>
                        </m:sSup>
                      </m:oMath>
                    </m:oMathPara>
                  </a14:m>
                  <a:endParaRPr lang="zh-TW" altLang="en-US" sz="2800" dirty="0"/>
                </a:p>
              </p:txBody>
            </p:sp>
          </mc:Choice>
          <mc:Fallback xmlns="">
            <p:sp>
              <p:nvSpPr>
                <p:cNvPr id="24" name="文字方塊 23">
                  <a:extLst>
                    <a:ext uri="{FF2B5EF4-FFF2-40B4-BE49-F238E27FC236}">
                      <a16:creationId xmlns:a16="http://schemas.microsoft.com/office/drawing/2014/main" id="{2D7E2A85-0366-442D-9F92-4172CA4BFE84}"/>
                    </a:ext>
                  </a:extLst>
                </p:cNvPr>
                <p:cNvSpPr txBox="1">
                  <a:spLocks noRot="1" noChangeAspect="1" noMove="1" noResize="1" noEditPoints="1" noAdjustHandles="1" noChangeArrowheads="1" noChangeShapeType="1" noTextEdit="1"/>
                </p:cNvSpPr>
                <p:nvPr/>
              </p:nvSpPr>
              <p:spPr>
                <a:xfrm>
                  <a:off x="6337300" y="3429000"/>
                  <a:ext cx="460318" cy="430887"/>
                </a:xfrm>
                <a:prstGeom prst="rect">
                  <a:avLst/>
                </a:prstGeom>
                <a:blipFill>
                  <a:blip r:embed="rId8"/>
                  <a:stretch>
                    <a:fillRect b="-4615"/>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2" name="文字方塊 26">
                <a:extLst>
                  <a:ext uri="{FF2B5EF4-FFF2-40B4-BE49-F238E27FC236}">
                    <a16:creationId xmlns:a16="http://schemas.microsoft.com/office/drawing/2014/main" id="{CF8386E5-6BEA-B64E-8E85-9B8796429D46}"/>
                  </a:ext>
                </a:extLst>
              </p:cNvPr>
              <p:cNvSpPr txBox="1"/>
              <p:nvPr/>
            </p:nvSpPr>
            <p:spPr>
              <a:xfrm>
                <a:off x="3352557" y="6106617"/>
                <a:ext cx="36644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𝑙</m:t>
                          </m:r>
                        </m:e>
                        <m:sup>
                          <m:r>
                            <a:rPr lang="en-US" altLang="zh-TW" sz="2800" b="0" i="1" smtClean="0">
                              <a:latin typeface="Cambria Math" panose="02040503050406030204" pitchFamily="18" charset="0"/>
                            </a:rPr>
                            <m:t>1</m:t>
                          </m:r>
                        </m:sup>
                      </m:sSup>
                    </m:oMath>
                  </m:oMathPara>
                </a14:m>
                <a:endParaRPr lang="zh-TW" altLang="en-US" sz="2800" dirty="0"/>
              </a:p>
            </p:txBody>
          </p:sp>
        </mc:Choice>
        <mc:Fallback xmlns="">
          <p:sp>
            <p:nvSpPr>
              <p:cNvPr id="22" name="文字方塊 26">
                <a:extLst>
                  <a:ext uri="{FF2B5EF4-FFF2-40B4-BE49-F238E27FC236}">
                    <a16:creationId xmlns:a16="http://schemas.microsoft.com/office/drawing/2014/main" id="{CF8386E5-6BEA-B64E-8E85-9B8796429D46}"/>
                  </a:ext>
                </a:extLst>
              </p:cNvPr>
              <p:cNvSpPr txBox="1">
                <a:spLocks noRot="1" noChangeAspect="1" noMove="1" noResize="1" noEditPoints="1" noAdjustHandles="1" noChangeArrowheads="1" noChangeShapeType="1" noTextEdit="1"/>
              </p:cNvSpPr>
              <p:nvPr/>
            </p:nvSpPr>
            <p:spPr>
              <a:xfrm>
                <a:off x="3352557" y="6106617"/>
                <a:ext cx="366447" cy="430887"/>
              </a:xfrm>
              <a:prstGeom prst="rect">
                <a:avLst/>
              </a:prstGeom>
              <a:blipFill>
                <a:blip r:embed="rId9"/>
                <a:stretch>
                  <a:fillRect l="-27586" r="-6897" b="-2857"/>
                </a:stretch>
              </a:blipFill>
            </p:spPr>
            <p:txBody>
              <a:bodyPr/>
              <a:lstStyle/>
              <a:p>
                <a:r>
                  <a:rPr lang="en-US">
                    <a:noFill/>
                  </a:rPr>
                  <a:t> </a:t>
                </a:r>
              </a:p>
            </p:txBody>
          </p:sp>
        </mc:Fallback>
      </mc:AlternateContent>
      <p:cxnSp>
        <p:nvCxnSpPr>
          <p:cNvPr id="23" name="直線單箭頭接點 45">
            <a:extLst>
              <a:ext uri="{FF2B5EF4-FFF2-40B4-BE49-F238E27FC236}">
                <a16:creationId xmlns:a16="http://schemas.microsoft.com/office/drawing/2014/main" id="{D750F102-A56D-AC4A-938A-261316AEEB90}"/>
              </a:ext>
            </a:extLst>
          </p:cNvPr>
          <p:cNvCxnSpPr>
            <a:cxnSpLocks/>
          </p:cNvCxnSpPr>
          <p:nvPr/>
        </p:nvCxnSpPr>
        <p:spPr>
          <a:xfrm>
            <a:off x="3510380" y="3597703"/>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47">
            <a:extLst>
              <a:ext uri="{FF2B5EF4-FFF2-40B4-BE49-F238E27FC236}">
                <a16:creationId xmlns:a16="http://schemas.microsoft.com/office/drawing/2014/main" id="{4F6C01A0-6DFF-FD48-B777-1C7B9C90C40F}"/>
              </a:ext>
            </a:extLst>
          </p:cNvPr>
          <p:cNvCxnSpPr>
            <a:cxnSpLocks/>
          </p:cNvCxnSpPr>
          <p:nvPr/>
        </p:nvCxnSpPr>
        <p:spPr>
          <a:xfrm>
            <a:off x="3504340" y="4766469"/>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48">
            <a:extLst>
              <a:ext uri="{FF2B5EF4-FFF2-40B4-BE49-F238E27FC236}">
                <a16:creationId xmlns:a16="http://schemas.microsoft.com/office/drawing/2014/main" id="{A7EFFF81-C81A-704C-82E9-D9073351086A}"/>
              </a:ext>
            </a:extLst>
          </p:cNvPr>
          <p:cNvCxnSpPr>
            <a:cxnSpLocks/>
          </p:cNvCxnSpPr>
          <p:nvPr/>
        </p:nvCxnSpPr>
        <p:spPr>
          <a:xfrm>
            <a:off x="3504340" y="5692478"/>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49">
            <a:extLst>
              <a:ext uri="{FF2B5EF4-FFF2-40B4-BE49-F238E27FC236}">
                <a16:creationId xmlns:a16="http://schemas.microsoft.com/office/drawing/2014/main" id="{8110BDE6-F3CC-5A4B-A8AC-AB36DC0AD9DB}"/>
              </a:ext>
            </a:extLst>
          </p:cNvPr>
          <p:cNvCxnSpPr>
            <a:cxnSpLocks/>
          </p:cNvCxnSpPr>
          <p:nvPr/>
        </p:nvCxnSpPr>
        <p:spPr>
          <a:xfrm flipV="1">
            <a:off x="2384798" y="5416900"/>
            <a:ext cx="8078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52">
            <a:extLst>
              <a:ext uri="{FF2B5EF4-FFF2-40B4-BE49-F238E27FC236}">
                <a16:creationId xmlns:a16="http://schemas.microsoft.com/office/drawing/2014/main" id="{69A1E8BE-64B9-9749-924D-7862B70BC735}"/>
              </a:ext>
            </a:extLst>
          </p:cNvPr>
          <p:cNvSpPr txBox="1"/>
          <p:nvPr/>
        </p:nvSpPr>
        <p:spPr>
          <a:xfrm>
            <a:off x="1738503" y="2806647"/>
            <a:ext cx="912174" cy="461665"/>
          </a:xfrm>
          <a:prstGeom prst="rect">
            <a:avLst/>
          </a:prstGeom>
          <a:noFill/>
        </p:spPr>
        <p:txBody>
          <a:bodyPr wrap="square" rtlCol="0">
            <a:spAutoFit/>
          </a:bodyPr>
          <a:lstStyle/>
          <a:p>
            <a:pPr algn="ctr"/>
            <a:r>
              <a:rPr lang="en-US" altLang="zh-TW" sz="2400" i="1" dirty="0"/>
              <a:t>Train</a:t>
            </a:r>
            <a:endParaRPr lang="zh-TW" altLang="en-US" sz="2400" i="1" dirty="0"/>
          </a:p>
        </p:txBody>
      </p:sp>
      <p:sp>
        <p:nvSpPr>
          <p:cNvPr id="28" name="文字方塊 53">
            <a:extLst>
              <a:ext uri="{FF2B5EF4-FFF2-40B4-BE49-F238E27FC236}">
                <a16:creationId xmlns:a16="http://schemas.microsoft.com/office/drawing/2014/main" id="{4F582CE7-BD60-3444-A5F0-34435D870332}"/>
              </a:ext>
            </a:extLst>
          </p:cNvPr>
          <p:cNvSpPr txBox="1"/>
          <p:nvPr/>
        </p:nvSpPr>
        <p:spPr>
          <a:xfrm>
            <a:off x="1081526" y="4374934"/>
            <a:ext cx="912174" cy="461665"/>
          </a:xfrm>
          <a:prstGeom prst="rect">
            <a:avLst/>
          </a:prstGeom>
          <a:noFill/>
        </p:spPr>
        <p:txBody>
          <a:bodyPr wrap="square" rtlCol="0">
            <a:spAutoFit/>
          </a:bodyPr>
          <a:lstStyle/>
          <a:p>
            <a:pPr algn="ctr"/>
            <a:r>
              <a:rPr lang="en-US" altLang="zh-TW" sz="2400" i="1" dirty="0"/>
              <a:t>Test</a:t>
            </a:r>
            <a:endParaRPr lang="zh-TW" altLang="en-US" sz="2400" i="1" dirty="0"/>
          </a:p>
        </p:txBody>
      </p:sp>
      <mc:AlternateContent xmlns:mc="http://schemas.openxmlformats.org/markup-compatibility/2006" xmlns:a14="http://schemas.microsoft.com/office/drawing/2010/main">
        <mc:Choice Requires="a14">
          <p:sp>
            <p:nvSpPr>
              <p:cNvPr id="29" name="矩形 54">
                <a:extLst>
                  <a:ext uri="{FF2B5EF4-FFF2-40B4-BE49-F238E27FC236}">
                    <a16:creationId xmlns:a16="http://schemas.microsoft.com/office/drawing/2014/main" id="{D8AB4CEA-A30E-D34D-9989-412FD8B98B99}"/>
                  </a:ext>
                </a:extLst>
              </p:cNvPr>
              <p:cNvSpPr/>
              <p:nvPr/>
            </p:nvSpPr>
            <p:spPr>
              <a:xfrm>
                <a:off x="6773871" y="3906407"/>
                <a:ext cx="1799886" cy="82595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Learning</a:t>
                </a:r>
              </a:p>
              <a:p>
                <a:pPr algn="ctr"/>
                <a:r>
                  <a:rPr lang="en-US" altLang="zh-TW" sz="2400" dirty="0"/>
                  <a:t>Algorithm </a:t>
                </a:r>
                <a14:m>
                  <m:oMath xmlns:m="http://schemas.openxmlformats.org/officeDocument/2006/math">
                    <m:r>
                      <a:rPr lang="en-US" altLang="zh-TW" sz="2400" b="0" i="1" smtClean="0">
                        <a:latin typeface="Cambria Math" panose="02040503050406030204" pitchFamily="18" charset="0"/>
                      </a:rPr>
                      <m:t>𝐹</m:t>
                    </m:r>
                  </m:oMath>
                </a14:m>
                <a:endParaRPr lang="zh-TW" altLang="en-US" sz="2400" dirty="0"/>
              </a:p>
            </p:txBody>
          </p:sp>
        </mc:Choice>
        <mc:Fallback xmlns="">
          <p:sp>
            <p:nvSpPr>
              <p:cNvPr id="29" name="矩形 54">
                <a:extLst>
                  <a:ext uri="{FF2B5EF4-FFF2-40B4-BE49-F238E27FC236}">
                    <a16:creationId xmlns:a16="http://schemas.microsoft.com/office/drawing/2014/main" id="{D8AB4CEA-A30E-D34D-9989-412FD8B98B99}"/>
                  </a:ext>
                </a:extLst>
              </p:cNvPr>
              <p:cNvSpPr>
                <a:spLocks noRot="1" noChangeAspect="1" noMove="1" noResize="1" noEditPoints="1" noAdjustHandles="1" noChangeArrowheads="1" noChangeShapeType="1" noTextEdit="1"/>
              </p:cNvSpPr>
              <p:nvPr/>
            </p:nvSpPr>
            <p:spPr>
              <a:xfrm>
                <a:off x="6773871" y="3906407"/>
                <a:ext cx="1799886" cy="825954"/>
              </a:xfrm>
              <a:prstGeom prst="rect">
                <a:avLst/>
              </a:prstGeom>
              <a:blipFill>
                <a:blip r:embed="rId10"/>
                <a:stretch>
                  <a:fillRect l="-1389" t="-5970" b="-13433"/>
                </a:stretch>
              </a:blipFill>
            </p:spPr>
            <p:txBody>
              <a:bodyPr/>
              <a:lstStyle/>
              <a:p>
                <a:r>
                  <a:rPr lang="en-US">
                    <a:noFill/>
                  </a:rPr>
                  <a:t> </a:t>
                </a:r>
              </a:p>
            </p:txBody>
          </p:sp>
        </mc:Fallback>
      </mc:AlternateContent>
      <p:sp>
        <p:nvSpPr>
          <p:cNvPr id="30" name="文字方塊 66">
            <a:extLst>
              <a:ext uri="{FF2B5EF4-FFF2-40B4-BE49-F238E27FC236}">
                <a16:creationId xmlns:a16="http://schemas.microsoft.com/office/drawing/2014/main" id="{1B760206-2632-F949-BFAF-81A1ACF5D3CC}"/>
              </a:ext>
            </a:extLst>
          </p:cNvPr>
          <p:cNvSpPr txBox="1"/>
          <p:nvPr/>
        </p:nvSpPr>
        <p:spPr>
          <a:xfrm>
            <a:off x="4891640" y="3459033"/>
            <a:ext cx="1117600" cy="461665"/>
          </a:xfrm>
          <a:prstGeom prst="rect">
            <a:avLst/>
          </a:prstGeom>
          <a:noFill/>
        </p:spPr>
        <p:txBody>
          <a:bodyPr wrap="square" rtlCol="0">
            <a:spAutoFit/>
          </a:bodyPr>
          <a:lstStyle/>
          <a:p>
            <a:pPr algn="ctr"/>
            <a:r>
              <a:rPr lang="en-US" altLang="zh-TW" sz="2400" b="1" u="sng" dirty="0"/>
              <a:t>Task 2</a:t>
            </a:r>
            <a:endParaRPr lang="zh-TW" altLang="en-US" sz="2400" b="1" u="sng" dirty="0"/>
          </a:p>
        </p:txBody>
      </p:sp>
      <p:grpSp>
        <p:nvGrpSpPr>
          <p:cNvPr id="31" name="群組 67">
            <a:extLst>
              <a:ext uri="{FF2B5EF4-FFF2-40B4-BE49-F238E27FC236}">
                <a16:creationId xmlns:a16="http://schemas.microsoft.com/office/drawing/2014/main" id="{FB226DAB-FD4E-4E4B-ACE8-C5F7407F856D}"/>
              </a:ext>
            </a:extLst>
          </p:cNvPr>
          <p:cNvGrpSpPr/>
          <p:nvPr/>
        </p:nvGrpSpPr>
        <p:grpSpPr>
          <a:xfrm>
            <a:off x="7411295" y="5114621"/>
            <a:ext cx="601543" cy="549710"/>
            <a:chOff x="6178183" y="3353744"/>
            <a:chExt cx="716806" cy="604230"/>
          </a:xfrm>
        </p:grpSpPr>
        <p:sp>
          <p:nvSpPr>
            <p:cNvPr id="32" name="矩形 68">
              <a:extLst>
                <a:ext uri="{FF2B5EF4-FFF2-40B4-BE49-F238E27FC236}">
                  <a16:creationId xmlns:a16="http://schemas.microsoft.com/office/drawing/2014/main" id="{38B5C801-7AA2-6744-9DDC-BE0BAB6F7120}"/>
                </a:ext>
              </a:extLst>
            </p:cNvPr>
            <p:cNvSpPr/>
            <p:nvPr/>
          </p:nvSpPr>
          <p:spPr>
            <a:xfrm>
              <a:off x="6178183" y="3353744"/>
              <a:ext cx="619435"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3" name="文字方塊 69">
                  <a:extLst>
                    <a:ext uri="{FF2B5EF4-FFF2-40B4-BE49-F238E27FC236}">
                      <a16:creationId xmlns:a16="http://schemas.microsoft.com/office/drawing/2014/main" id="{1A67D7F8-A23F-3149-8057-95DC0E84E53B}"/>
                    </a:ext>
                  </a:extLst>
                </p:cNvPr>
                <p:cNvSpPr txBox="1"/>
                <p:nvPr/>
              </p:nvSpPr>
              <p:spPr>
                <a:xfrm>
                  <a:off x="6337300" y="3429000"/>
                  <a:ext cx="557689" cy="4736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𝑓</m:t>
                            </m:r>
                          </m:e>
                          <m:sup>
                            <m:r>
                              <a:rPr lang="en-US" altLang="zh-TW" sz="2800" b="0" i="1" smtClean="0">
                                <a:latin typeface="Cambria Math" panose="02040503050406030204" pitchFamily="18" charset="0"/>
                              </a:rPr>
                              <m:t>2</m:t>
                            </m:r>
                          </m:sup>
                        </m:sSup>
                      </m:oMath>
                    </m:oMathPara>
                  </a14:m>
                  <a:endParaRPr lang="zh-TW" altLang="en-US" sz="2800" dirty="0"/>
                </a:p>
              </p:txBody>
            </p:sp>
          </mc:Choice>
          <mc:Fallback xmlns="">
            <p:sp>
              <p:nvSpPr>
                <p:cNvPr id="70" name="文字方塊 69">
                  <a:extLst>
                    <a:ext uri="{FF2B5EF4-FFF2-40B4-BE49-F238E27FC236}">
                      <a16:creationId xmlns:a16="http://schemas.microsoft.com/office/drawing/2014/main" id="{FEE6C29A-14DE-4D93-967B-949D48DFEE35}"/>
                    </a:ext>
                  </a:extLst>
                </p:cNvPr>
                <p:cNvSpPr txBox="1">
                  <a:spLocks noRot="1" noChangeAspect="1" noMove="1" noResize="1" noEditPoints="1" noAdjustHandles="1" noChangeArrowheads="1" noChangeShapeType="1" noTextEdit="1"/>
                </p:cNvSpPr>
                <p:nvPr/>
              </p:nvSpPr>
              <p:spPr>
                <a:xfrm>
                  <a:off x="6337300" y="3429000"/>
                  <a:ext cx="557689" cy="473622"/>
                </a:xfrm>
                <a:prstGeom prst="rect">
                  <a:avLst/>
                </a:prstGeom>
                <a:blipFill>
                  <a:blip r:embed="rId11"/>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34" name="文字方塊 70">
                <a:extLst>
                  <a:ext uri="{FF2B5EF4-FFF2-40B4-BE49-F238E27FC236}">
                    <a16:creationId xmlns:a16="http://schemas.microsoft.com/office/drawing/2014/main" id="{9CA37F6B-7F39-684D-B293-8132FE626AB1}"/>
                  </a:ext>
                </a:extLst>
              </p:cNvPr>
              <p:cNvSpPr txBox="1"/>
              <p:nvPr/>
            </p:nvSpPr>
            <p:spPr>
              <a:xfrm>
                <a:off x="7519423" y="6106617"/>
                <a:ext cx="3741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𝑙</m:t>
                          </m:r>
                        </m:e>
                        <m:sup>
                          <m:r>
                            <a:rPr lang="en-US" altLang="zh-TW" sz="2800" b="0" i="1" smtClean="0">
                              <a:latin typeface="Cambria Math" panose="02040503050406030204" pitchFamily="18" charset="0"/>
                            </a:rPr>
                            <m:t>2</m:t>
                          </m:r>
                        </m:sup>
                      </m:sSup>
                    </m:oMath>
                  </m:oMathPara>
                </a14:m>
                <a:endParaRPr lang="zh-TW" altLang="en-US" sz="2800" dirty="0"/>
              </a:p>
            </p:txBody>
          </p:sp>
        </mc:Choice>
        <mc:Fallback xmlns="">
          <p:sp>
            <p:nvSpPr>
              <p:cNvPr id="34" name="文字方塊 70">
                <a:extLst>
                  <a:ext uri="{FF2B5EF4-FFF2-40B4-BE49-F238E27FC236}">
                    <a16:creationId xmlns:a16="http://schemas.microsoft.com/office/drawing/2014/main" id="{9CA37F6B-7F39-684D-B293-8132FE626AB1}"/>
                  </a:ext>
                </a:extLst>
              </p:cNvPr>
              <p:cNvSpPr txBox="1">
                <a:spLocks noRot="1" noChangeAspect="1" noMove="1" noResize="1" noEditPoints="1" noAdjustHandles="1" noChangeArrowheads="1" noChangeShapeType="1" noTextEdit="1"/>
              </p:cNvSpPr>
              <p:nvPr/>
            </p:nvSpPr>
            <p:spPr>
              <a:xfrm>
                <a:off x="7519423" y="6106617"/>
                <a:ext cx="374140" cy="430887"/>
              </a:xfrm>
              <a:prstGeom prst="rect">
                <a:avLst/>
              </a:prstGeom>
              <a:blipFill>
                <a:blip r:embed="rId12"/>
                <a:stretch>
                  <a:fillRect l="-19355" r="-3226" b="-2857"/>
                </a:stretch>
              </a:blipFill>
            </p:spPr>
            <p:txBody>
              <a:bodyPr/>
              <a:lstStyle/>
              <a:p>
                <a:r>
                  <a:rPr lang="en-US">
                    <a:noFill/>
                  </a:rPr>
                  <a:t> </a:t>
                </a:r>
              </a:p>
            </p:txBody>
          </p:sp>
        </mc:Fallback>
      </mc:AlternateContent>
      <p:cxnSp>
        <p:nvCxnSpPr>
          <p:cNvPr id="35" name="直線單箭頭接點 71">
            <a:extLst>
              <a:ext uri="{FF2B5EF4-FFF2-40B4-BE49-F238E27FC236}">
                <a16:creationId xmlns:a16="http://schemas.microsoft.com/office/drawing/2014/main" id="{021D4397-D191-EE40-B80B-2FAEB139B741}"/>
              </a:ext>
            </a:extLst>
          </p:cNvPr>
          <p:cNvCxnSpPr>
            <a:cxnSpLocks/>
          </p:cNvCxnSpPr>
          <p:nvPr/>
        </p:nvCxnSpPr>
        <p:spPr>
          <a:xfrm>
            <a:off x="7677246" y="3597703"/>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72">
            <a:extLst>
              <a:ext uri="{FF2B5EF4-FFF2-40B4-BE49-F238E27FC236}">
                <a16:creationId xmlns:a16="http://schemas.microsoft.com/office/drawing/2014/main" id="{D3723563-BB5C-0F40-A41C-D4ADC47BDB01}"/>
              </a:ext>
            </a:extLst>
          </p:cNvPr>
          <p:cNvCxnSpPr>
            <a:cxnSpLocks/>
          </p:cNvCxnSpPr>
          <p:nvPr/>
        </p:nvCxnSpPr>
        <p:spPr>
          <a:xfrm>
            <a:off x="7671206" y="4766469"/>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73">
            <a:extLst>
              <a:ext uri="{FF2B5EF4-FFF2-40B4-BE49-F238E27FC236}">
                <a16:creationId xmlns:a16="http://schemas.microsoft.com/office/drawing/2014/main" id="{BB362189-B7E2-3044-945D-6BA26951489D}"/>
              </a:ext>
            </a:extLst>
          </p:cNvPr>
          <p:cNvCxnSpPr>
            <a:cxnSpLocks/>
          </p:cNvCxnSpPr>
          <p:nvPr/>
        </p:nvCxnSpPr>
        <p:spPr>
          <a:xfrm>
            <a:off x="7671206" y="5692478"/>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74">
            <a:extLst>
              <a:ext uri="{FF2B5EF4-FFF2-40B4-BE49-F238E27FC236}">
                <a16:creationId xmlns:a16="http://schemas.microsoft.com/office/drawing/2014/main" id="{A0706418-F287-6841-86D5-E5D8774BA86B}"/>
              </a:ext>
            </a:extLst>
          </p:cNvPr>
          <p:cNvCxnSpPr>
            <a:cxnSpLocks/>
          </p:cNvCxnSpPr>
          <p:nvPr/>
        </p:nvCxnSpPr>
        <p:spPr>
          <a:xfrm flipV="1">
            <a:off x="6551664" y="5416900"/>
            <a:ext cx="8078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字方塊 75">
            <a:extLst>
              <a:ext uri="{FF2B5EF4-FFF2-40B4-BE49-F238E27FC236}">
                <a16:creationId xmlns:a16="http://schemas.microsoft.com/office/drawing/2014/main" id="{A970B4E7-2B4E-B740-9EBF-5A6D8E8A46BB}"/>
              </a:ext>
            </a:extLst>
          </p:cNvPr>
          <p:cNvSpPr txBox="1"/>
          <p:nvPr/>
        </p:nvSpPr>
        <p:spPr>
          <a:xfrm>
            <a:off x="5905369" y="2806647"/>
            <a:ext cx="912174" cy="461665"/>
          </a:xfrm>
          <a:prstGeom prst="rect">
            <a:avLst/>
          </a:prstGeom>
          <a:noFill/>
        </p:spPr>
        <p:txBody>
          <a:bodyPr wrap="square" rtlCol="0">
            <a:spAutoFit/>
          </a:bodyPr>
          <a:lstStyle/>
          <a:p>
            <a:pPr algn="ctr"/>
            <a:r>
              <a:rPr lang="en-US" altLang="zh-TW" sz="2400" i="1" dirty="0"/>
              <a:t>Train</a:t>
            </a:r>
            <a:endParaRPr lang="zh-TW" altLang="en-US" sz="2400" i="1" dirty="0"/>
          </a:p>
        </p:txBody>
      </p:sp>
      <p:sp>
        <p:nvSpPr>
          <p:cNvPr id="40" name="文字方塊 76">
            <a:extLst>
              <a:ext uri="{FF2B5EF4-FFF2-40B4-BE49-F238E27FC236}">
                <a16:creationId xmlns:a16="http://schemas.microsoft.com/office/drawing/2014/main" id="{0C246BEB-6AC8-574D-B861-AC25E0EA9EF6}"/>
              </a:ext>
            </a:extLst>
          </p:cNvPr>
          <p:cNvSpPr txBox="1"/>
          <p:nvPr/>
        </p:nvSpPr>
        <p:spPr>
          <a:xfrm>
            <a:off x="5248392" y="4374934"/>
            <a:ext cx="912174" cy="461665"/>
          </a:xfrm>
          <a:prstGeom prst="rect">
            <a:avLst/>
          </a:prstGeom>
          <a:noFill/>
        </p:spPr>
        <p:txBody>
          <a:bodyPr wrap="square" rtlCol="0">
            <a:spAutoFit/>
          </a:bodyPr>
          <a:lstStyle/>
          <a:p>
            <a:pPr algn="ctr"/>
            <a:r>
              <a:rPr lang="en-US" altLang="zh-TW" sz="2400" i="1" dirty="0"/>
              <a:t>Test</a:t>
            </a:r>
            <a:endParaRPr lang="zh-TW" altLang="en-US" sz="2400" i="1" dirty="0"/>
          </a:p>
        </p:txBody>
      </p:sp>
      <mc:AlternateContent xmlns:mc="http://schemas.openxmlformats.org/markup-compatibility/2006" xmlns:a14="http://schemas.microsoft.com/office/drawing/2010/main">
        <mc:Choice Requires="a14">
          <p:sp>
            <p:nvSpPr>
              <p:cNvPr id="41" name="文字方塊 77">
                <a:extLst>
                  <a:ext uri="{FF2B5EF4-FFF2-40B4-BE49-F238E27FC236}">
                    <a16:creationId xmlns:a16="http://schemas.microsoft.com/office/drawing/2014/main" id="{405EF25E-236B-EB49-A276-8EC3B5B363FC}"/>
                  </a:ext>
                </a:extLst>
              </p:cNvPr>
              <p:cNvSpPr txBox="1"/>
              <p:nvPr/>
            </p:nvSpPr>
            <p:spPr>
              <a:xfrm>
                <a:off x="4363209" y="369215"/>
                <a:ext cx="2304291"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𝐹</m:t>
                          </m:r>
                        </m:e>
                      </m:d>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𝑁</m:t>
                          </m:r>
                        </m:sup>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𝑙</m:t>
                              </m:r>
                            </m:e>
                            <m:sup>
                              <m:r>
                                <a:rPr lang="en-US" altLang="zh-TW" sz="2800" b="0" i="1" smtClean="0">
                                  <a:latin typeface="Cambria Math" panose="02040503050406030204" pitchFamily="18" charset="0"/>
                                </a:rPr>
                                <m:t>𝑛</m:t>
                              </m:r>
                            </m:sup>
                          </m:sSup>
                          <m:r>
                            <m:rPr>
                              <m:nor/>
                            </m:rPr>
                            <a:rPr lang="zh-TW" altLang="en-US" sz="2800" dirty="0"/>
                            <m:t> </m:t>
                          </m:r>
                        </m:e>
                      </m:nary>
                    </m:oMath>
                  </m:oMathPara>
                </a14:m>
                <a:endParaRPr lang="zh-TW" altLang="en-US" sz="2800" dirty="0"/>
              </a:p>
            </p:txBody>
          </p:sp>
        </mc:Choice>
        <mc:Fallback xmlns="">
          <p:sp>
            <p:nvSpPr>
              <p:cNvPr id="41" name="文字方塊 77">
                <a:extLst>
                  <a:ext uri="{FF2B5EF4-FFF2-40B4-BE49-F238E27FC236}">
                    <a16:creationId xmlns:a16="http://schemas.microsoft.com/office/drawing/2014/main" id="{405EF25E-236B-EB49-A276-8EC3B5B363FC}"/>
                  </a:ext>
                </a:extLst>
              </p:cNvPr>
              <p:cNvSpPr txBox="1">
                <a:spLocks noRot="1" noChangeAspect="1" noMove="1" noResize="1" noEditPoints="1" noAdjustHandles="1" noChangeArrowheads="1" noChangeShapeType="1" noTextEdit="1"/>
              </p:cNvSpPr>
              <p:nvPr/>
            </p:nvSpPr>
            <p:spPr>
              <a:xfrm>
                <a:off x="4363209" y="369215"/>
                <a:ext cx="2304291" cy="1211550"/>
              </a:xfrm>
              <a:prstGeom prst="rect">
                <a:avLst/>
              </a:prstGeom>
              <a:blipFill>
                <a:blip r:embed="rId13"/>
                <a:stretch>
                  <a:fillRect l="-2747" t="-111458" r="-14286" b="-17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文字方塊 81">
                <a:extLst>
                  <a:ext uri="{FF2B5EF4-FFF2-40B4-BE49-F238E27FC236}">
                    <a16:creationId xmlns:a16="http://schemas.microsoft.com/office/drawing/2014/main" id="{8D1340C1-B387-314A-9A40-E79CB8DBA14D}"/>
                  </a:ext>
                </a:extLst>
              </p:cNvPr>
              <p:cNvSpPr txBox="1"/>
              <p:nvPr/>
            </p:nvSpPr>
            <p:spPr>
              <a:xfrm>
                <a:off x="7168077" y="120220"/>
                <a:ext cx="1689521" cy="461665"/>
              </a:xfrm>
              <a:prstGeom prst="rect">
                <a:avLst/>
              </a:prstGeom>
              <a:noFill/>
            </p:spPr>
            <p:txBody>
              <a:bodyPr wrap="square" rtlCol="0">
                <a:spAutoFit/>
              </a:bodyPr>
              <a:lstStyle/>
              <a:p>
                <a14:m>
                  <m:oMath xmlns:m="http://schemas.openxmlformats.org/officeDocument/2006/math">
                    <m:r>
                      <m:rPr>
                        <m:sty m:val="p"/>
                      </m:rPr>
                      <a:rPr lang="en-US" altLang="zh-TW" sz="2400" i="1">
                        <a:latin typeface="Cambria Math" panose="02040503050406030204" pitchFamily="18" charset="0"/>
                      </a:rPr>
                      <m:t>N</m:t>
                    </m:r>
                  </m:oMath>
                </a14:m>
                <a:r>
                  <a:rPr lang="zh-TW" altLang="en-US" sz="2400" dirty="0"/>
                  <a:t> </a:t>
                </a:r>
                <a:r>
                  <a:rPr lang="en-US" altLang="zh-TW" sz="2400" dirty="0"/>
                  <a:t>tasks</a:t>
                </a:r>
                <a:endParaRPr lang="zh-TW" altLang="en-US" sz="2400" dirty="0"/>
              </a:p>
            </p:txBody>
          </p:sp>
        </mc:Choice>
        <mc:Fallback xmlns="">
          <p:sp>
            <p:nvSpPr>
              <p:cNvPr id="42" name="文字方塊 81">
                <a:extLst>
                  <a:ext uri="{FF2B5EF4-FFF2-40B4-BE49-F238E27FC236}">
                    <a16:creationId xmlns:a16="http://schemas.microsoft.com/office/drawing/2014/main" id="{8D1340C1-B387-314A-9A40-E79CB8DBA14D}"/>
                  </a:ext>
                </a:extLst>
              </p:cNvPr>
              <p:cNvSpPr txBox="1">
                <a:spLocks noRot="1" noChangeAspect="1" noMove="1" noResize="1" noEditPoints="1" noAdjustHandles="1" noChangeArrowheads="1" noChangeShapeType="1" noTextEdit="1"/>
              </p:cNvSpPr>
              <p:nvPr/>
            </p:nvSpPr>
            <p:spPr>
              <a:xfrm>
                <a:off x="7168077" y="120220"/>
                <a:ext cx="1689521" cy="461665"/>
              </a:xfrm>
              <a:prstGeom prst="rect">
                <a:avLst/>
              </a:prstGeom>
              <a:blipFill>
                <a:blip r:embed="rId14"/>
                <a:stretch>
                  <a:fillRect l="-752" t="-5263" b="-26316"/>
                </a:stretch>
              </a:blipFill>
            </p:spPr>
            <p:txBody>
              <a:bodyPr/>
              <a:lstStyle/>
              <a:p>
                <a:r>
                  <a:rPr lang="en-US">
                    <a:noFill/>
                  </a:rPr>
                  <a:t> </a:t>
                </a:r>
              </a:p>
            </p:txBody>
          </p:sp>
        </mc:Fallback>
      </mc:AlternateContent>
      <p:grpSp>
        <p:nvGrpSpPr>
          <p:cNvPr id="43" name="群組 87">
            <a:extLst>
              <a:ext uri="{FF2B5EF4-FFF2-40B4-BE49-F238E27FC236}">
                <a16:creationId xmlns:a16="http://schemas.microsoft.com/office/drawing/2014/main" id="{CAD593AB-0D7C-874F-AC6D-FE3C33DEA9A7}"/>
              </a:ext>
            </a:extLst>
          </p:cNvPr>
          <p:cNvGrpSpPr/>
          <p:nvPr/>
        </p:nvGrpSpPr>
        <p:grpSpPr>
          <a:xfrm>
            <a:off x="6773871" y="2519462"/>
            <a:ext cx="1799886" cy="1113443"/>
            <a:chOff x="6773871" y="2519462"/>
            <a:chExt cx="1799886" cy="1113443"/>
          </a:xfrm>
        </p:grpSpPr>
        <p:sp>
          <p:nvSpPr>
            <p:cNvPr id="44" name="矩形 55">
              <a:extLst>
                <a:ext uri="{FF2B5EF4-FFF2-40B4-BE49-F238E27FC236}">
                  <a16:creationId xmlns:a16="http://schemas.microsoft.com/office/drawing/2014/main" id="{5ED814E1-F6EF-7947-A9F2-809318D85D9F}"/>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45" name="文字方塊 58">
              <a:extLst>
                <a:ext uri="{FF2B5EF4-FFF2-40B4-BE49-F238E27FC236}">
                  <a16:creationId xmlns:a16="http://schemas.microsoft.com/office/drawing/2014/main" id="{3D98017E-A835-4D4A-8D16-15CC4700BA7E}"/>
                </a:ext>
              </a:extLst>
            </p:cNvPr>
            <p:cNvSpPr txBox="1"/>
            <p:nvPr/>
          </p:nvSpPr>
          <p:spPr>
            <a:xfrm>
              <a:off x="6842943" y="3241071"/>
              <a:ext cx="712730" cy="369332"/>
            </a:xfrm>
            <a:prstGeom prst="rect">
              <a:avLst/>
            </a:prstGeom>
            <a:noFill/>
          </p:spPr>
          <p:txBody>
            <a:bodyPr wrap="square" rtlCol="0">
              <a:spAutoFit/>
            </a:bodyPr>
            <a:lstStyle/>
            <a:p>
              <a:pPr algn="ctr"/>
              <a:r>
                <a:rPr lang="en-US" altLang="zh-TW" dirty="0"/>
                <a:t>apple</a:t>
              </a:r>
              <a:endParaRPr lang="zh-TW" altLang="en-US" dirty="0"/>
            </a:p>
          </p:txBody>
        </p:sp>
        <p:sp>
          <p:nvSpPr>
            <p:cNvPr id="46" name="文字方塊 83">
              <a:extLst>
                <a:ext uri="{FF2B5EF4-FFF2-40B4-BE49-F238E27FC236}">
                  <a16:creationId xmlns:a16="http://schemas.microsoft.com/office/drawing/2014/main" id="{4AB86735-B760-7F4A-B83D-727A5A64E1EB}"/>
                </a:ext>
              </a:extLst>
            </p:cNvPr>
            <p:cNvSpPr txBox="1"/>
            <p:nvPr/>
          </p:nvSpPr>
          <p:spPr>
            <a:xfrm>
              <a:off x="7624745" y="3263573"/>
              <a:ext cx="879857" cy="369332"/>
            </a:xfrm>
            <a:prstGeom prst="rect">
              <a:avLst/>
            </a:prstGeom>
            <a:noFill/>
          </p:spPr>
          <p:txBody>
            <a:bodyPr wrap="square" rtlCol="0">
              <a:spAutoFit/>
            </a:bodyPr>
            <a:lstStyle/>
            <a:p>
              <a:pPr algn="ctr"/>
              <a:r>
                <a:rPr lang="en-US" altLang="zh-TW" dirty="0"/>
                <a:t>orange</a:t>
              </a:r>
              <a:endParaRPr lang="zh-TW" altLang="en-US" dirty="0"/>
            </a:p>
          </p:txBody>
        </p:sp>
        <p:pic>
          <p:nvPicPr>
            <p:cNvPr id="47" name="Picture 6" descr="ç¸éåç">
              <a:extLst>
                <a:ext uri="{FF2B5EF4-FFF2-40B4-BE49-F238E27FC236}">
                  <a16:creationId xmlns:a16="http://schemas.microsoft.com/office/drawing/2014/main" id="{1D81A3CF-A76E-8F44-A9ED-7C870A264B1E}"/>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8" descr="ãorangeãçåçæå°çµæ">
              <a:extLst>
                <a:ext uri="{FF2B5EF4-FFF2-40B4-BE49-F238E27FC236}">
                  <a16:creationId xmlns:a16="http://schemas.microsoft.com/office/drawing/2014/main" id="{00BC45BD-F6F1-4F48-903C-83DFB5608B89}"/>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群組 89">
            <a:extLst>
              <a:ext uri="{FF2B5EF4-FFF2-40B4-BE49-F238E27FC236}">
                <a16:creationId xmlns:a16="http://schemas.microsoft.com/office/drawing/2014/main" id="{A943D3FF-4F92-F940-B180-386570E8F5A4}"/>
              </a:ext>
            </a:extLst>
          </p:cNvPr>
          <p:cNvGrpSpPr/>
          <p:nvPr/>
        </p:nvGrpSpPr>
        <p:grpSpPr>
          <a:xfrm>
            <a:off x="4798371" y="4848099"/>
            <a:ext cx="1749247" cy="1073011"/>
            <a:chOff x="4798371" y="4848099"/>
            <a:chExt cx="1749247" cy="1073011"/>
          </a:xfrm>
        </p:grpSpPr>
        <p:grpSp>
          <p:nvGrpSpPr>
            <p:cNvPr id="50" name="群組 60">
              <a:extLst>
                <a:ext uri="{FF2B5EF4-FFF2-40B4-BE49-F238E27FC236}">
                  <a16:creationId xmlns:a16="http://schemas.microsoft.com/office/drawing/2014/main" id="{7F7427DA-AE57-9941-A58D-34C28D8E45C7}"/>
                </a:ext>
              </a:extLst>
            </p:cNvPr>
            <p:cNvGrpSpPr/>
            <p:nvPr/>
          </p:nvGrpSpPr>
          <p:grpSpPr>
            <a:xfrm>
              <a:off x="4798371" y="4848099"/>
              <a:ext cx="1749247" cy="1073011"/>
              <a:chOff x="-1042093" y="5506078"/>
              <a:chExt cx="1749247" cy="1073011"/>
            </a:xfrm>
          </p:grpSpPr>
          <p:sp>
            <p:nvSpPr>
              <p:cNvPr id="53" name="矩形 61">
                <a:extLst>
                  <a:ext uri="{FF2B5EF4-FFF2-40B4-BE49-F238E27FC236}">
                    <a16:creationId xmlns:a16="http://schemas.microsoft.com/office/drawing/2014/main" id="{E71C9CA6-C3CF-B94A-B769-ADEA03B86186}"/>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54" name="文字方塊 64">
                <a:extLst>
                  <a:ext uri="{FF2B5EF4-FFF2-40B4-BE49-F238E27FC236}">
                    <a16:creationId xmlns:a16="http://schemas.microsoft.com/office/drawing/2014/main" id="{A30AD885-D03E-2E43-A902-04908F3ADED5}"/>
                  </a:ext>
                </a:extLst>
              </p:cNvPr>
              <p:cNvSpPr txBox="1"/>
              <p:nvPr/>
            </p:nvSpPr>
            <p:spPr>
              <a:xfrm>
                <a:off x="-962967" y="6209757"/>
                <a:ext cx="768021" cy="369332"/>
              </a:xfrm>
              <a:prstGeom prst="rect">
                <a:avLst/>
              </a:prstGeom>
              <a:noFill/>
            </p:spPr>
            <p:txBody>
              <a:bodyPr wrap="square" rtlCol="0">
                <a:spAutoFit/>
              </a:bodyPr>
              <a:lstStyle/>
              <a:p>
                <a:pPr algn="ctr"/>
                <a:r>
                  <a:rPr lang="en-US" altLang="zh-TW" dirty="0"/>
                  <a:t>apple</a:t>
                </a:r>
                <a:endParaRPr lang="zh-TW" altLang="en-US" dirty="0"/>
              </a:p>
            </p:txBody>
          </p:sp>
          <p:sp>
            <p:nvSpPr>
              <p:cNvPr id="55" name="文字方塊 65">
                <a:extLst>
                  <a:ext uri="{FF2B5EF4-FFF2-40B4-BE49-F238E27FC236}">
                    <a16:creationId xmlns:a16="http://schemas.microsoft.com/office/drawing/2014/main" id="{BAC563BF-DA09-4749-B0E8-31BF1E9F2498}"/>
                  </a:ext>
                </a:extLst>
              </p:cNvPr>
              <p:cNvSpPr txBox="1"/>
              <p:nvPr/>
            </p:nvSpPr>
            <p:spPr>
              <a:xfrm>
                <a:off x="-172703" y="6197599"/>
                <a:ext cx="879857" cy="369332"/>
              </a:xfrm>
              <a:prstGeom prst="rect">
                <a:avLst/>
              </a:prstGeom>
              <a:noFill/>
            </p:spPr>
            <p:txBody>
              <a:bodyPr wrap="square" rtlCol="0">
                <a:spAutoFit/>
              </a:bodyPr>
              <a:lstStyle/>
              <a:p>
                <a:pPr algn="ctr"/>
                <a:r>
                  <a:rPr lang="en-US" altLang="zh-TW" dirty="0"/>
                  <a:t>orange</a:t>
                </a:r>
                <a:endParaRPr lang="zh-TW" altLang="en-US" dirty="0"/>
              </a:p>
            </p:txBody>
          </p:sp>
        </p:grpSp>
        <p:pic>
          <p:nvPicPr>
            <p:cNvPr id="51" name="Picture 4" descr="ãappleãçåçæå°çµæ">
              <a:extLst>
                <a:ext uri="{FF2B5EF4-FFF2-40B4-BE49-F238E27FC236}">
                  <a16:creationId xmlns:a16="http://schemas.microsoft.com/office/drawing/2014/main" id="{E1A392F2-F22D-A048-B7EC-7C233917318B}"/>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4882960" y="4913887"/>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ãorangeãçåçæå°çµæ">
              <a:extLst>
                <a:ext uri="{FF2B5EF4-FFF2-40B4-BE49-F238E27FC236}">
                  <a16:creationId xmlns:a16="http://schemas.microsoft.com/office/drawing/2014/main" id="{2FF17DA5-FD1D-9948-827C-0CB45FD3FD1B}"/>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5757348" y="4930835"/>
              <a:ext cx="711765"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文字方塊 88">
            <a:extLst>
              <a:ext uri="{FF2B5EF4-FFF2-40B4-BE49-F238E27FC236}">
                <a16:creationId xmlns:a16="http://schemas.microsoft.com/office/drawing/2014/main" id="{C97187A8-8DE0-DF46-9359-33C353E24321}"/>
              </a:ext>
            </a:extLst>
          </p:cNvPr>
          <p:cNvSpPr txBox="1"/>
          <p:nvPr/>
        </p:nvSpPr>
        <p:spPr>
          <a:xfrm>
            <a:off x="6310656" y="1363168"/>
            <a:ext cx="2947844" cy="830997"/>
          </a:xfrm>
          <a:prstGeom prst="rect">
            <a:avLst/>
          </a:prstGeom>
          <a:noFill/>
        </p:spPr>
        <p:txBody>
          <a:bodyPr wrap="square" rtlCol="0">
            <a:spAutoFit/>
          </a:bodyPr>
          <a:lstStyle/>
          <a:p>
            <a:r>
              <a:rPr lang="en-US" altLang="zh-TW" sz="2400" dirty="0"/>
              <a:t>Testing loss for task n after training</a:t>
            </a:r>
            <a:endParaRPr lang="zh-TW" altLang="en-US" sz="2400" dirty="0"/>
          </a:p>
        </p:txBody>
      </p:sp>
      <p:cxnSp>
        <p:nvCxnSpPr>
          <p:cNvPr id="57" name="直線單箭頭接點 84">
            <a:extLst>
              <a:ext uri="{FF2B5EF4-FFF2-40B4-BE49-F238E27FC236}">
                <a16:creationId xmlns:a16="http://schemas.microsoft.com/office/drawing/2014/main" id="{19CEF4A7-3FD1-534E-89A2-ED6A3D431EF3}"/>
              </a:ext>
            </a:extLst>
          </p:cNvPr>
          <p:cNvCxnSpPr/>
          <p:nvPr/>
        </p:nvCxnSpPr>
        <p:spPr>
          <a:xfrm>
            <a:off x="6393662" y="1090242"/>
            <a:ext cx="481487" cy="3352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91">
            <a:extLst>
              <a:ext uri="{FF2B5EF4-FFF2-40B4-BE49-F238E27FC236}">
                <a16:creationId xmlns:a16="http://schemas.microsoft.com/office/drawing/2014/main" id="{025E4E78-4AC2-5F45-846E-EF2A1BD0058F}"/>
              </a:ext>
            </a:extLst>
          </p:cNvPr>
          <p:cNvCxnSpPr>
            <a:cxnSpLocks/>
            <a:endCxn id="42" idx="1"/>
          </p:cNvCxnSpPr>
          <p:nvPr/>
        </p:nvCxnSpPr>
        <p:spPr>
          <a:xfrm flipV="1">
            <a:off x="6049094" y="351053"/>
            <a:ext cx="1118983" cy="1660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08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p:bldP spid="22" grpId="0"/>
      <p:bldP spid="27" grpId="0"/>
      <p:bldP spid="28" grpId="0"/>
      <p:bldP spid="29" grpId="0" animBg="1"/>
      <p:bldP spid="30" grpId="0"/>
      <p:bldP spid="34" grpId="0"/>
      <p:bldP spid="39" grpId="0"/>
      <p:bldP spid="40" grpId="0"/>
      <p:bldP spid="41" grpId="0"/>
      <p:bldP spid="42" grpId="0"/>
      <p:bldP spid="5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93">
            <a:extLst>
              <a:ext uri="{FF2B5EF4-FFF2-40B4-BE49-F238E27FC236}">
                <a16:creationId xmlns:a16="http://schemas.microsoft.com/office/drawing/2014/main" id="{8A3FBA91-9703-4D4A-92AC-70DDC9C11E12}"/>
              </a:ext>
            </a:extLst>
          </p:cNvPr>
          <p:cNvSpPr/>
          <p:nvPr/>
        </p:nvSpPr>
        <p:spPr>
          <a:xfrm>
            <a:off x="2995763" y="3648753"/>
            <a:ext cx="5600700" cy="132556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 name="矩形 92">
            <a:extLst>
              <a:ext uri="{FF2B5EF4-FFF2-40B4-BE49-F238E27FC236}">
                <a16:creationId xmlns:a16="http://schemas.microsoft.com/office/drawing/2014/main" id="{B38E90EE-BD76-7349-9CF0-CE462F089313}"/>
              </a:ext>
            </a:extLst>
          </p:cNvPr>
          <p:cNvSpPr/>
          <p:nvPr/>
        </p:nvSpPr>
        <p:spPr>
          <a:xfrm>
            <a:off x="3013390" y="2213738"/>
            <a:ext cx="5600700" cy="132556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 name="矩形 91">
            <a:extLst>
              <a:ext uri="{FF2B5EF4-FFF2-40B4-BE49-F238E27FC236}">
                <a16:creationId xmlns:a16="http://schemas.microsoft.com/office/drawing/2014/main" id="{A410AF13-B074-D14F-9803-0506240C0D6C}"/>
              </a:ext>
            </a:extLst>
          </p:cNvPr>
          <p:cNvSpPr/>
          <p:nvPr/>
        </p:nvSpPr>
        <p:spPr>
          <a:xfrm>
            <a:off x="2995763" y="5165577"/>
            <a:ext cx="5600700" cy="132556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5" name="矩形 84">
            <a:extLst>
              <a:ext uri="{FF2B5EF4-FFF2-40B4-BE49-F238E27FC236}">
                <a16:creationId xmlns:a16="http://schemas.microsoft.com/office/drawing/2014/main" id="{E0848539-1218-7745-B634-B11522598975}"/>
              </a:ext>
            </a:extLst>
          </p:cNvPr>
          <p:cNvSpPr/>
          <p:nvPr/>
        </p:nvSpPr>
        <p:spPr>
          <a:xfrm>
            <a:off x="4906791" y="36600"/>
            <a:ext cx="4174693" cy="19392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標題 1">
            <a:extLst>
              <a:ext uri="{FF2B5EF4-FFF2-40B4-BE49-F238E27FC236}">
                <a16:creationId xmlns:a16="http://schemas.microsoft.com/office/drawing/2014/main" id="{A4C61A14-446B-B44D-896D-042E8B1DB832}"/>
              </a:ext>
            </a:extLst>
          </p:cNvPr>
          <p:cNvSpPr txBox="1">
            <a:spLocks/>
          </p:cNvSpPr>
          <p:nvPr/>
        </p:nvSpPr>
        <p:spPr>
          <a:xfrm>
            <a:off x="163922" y="737594"/>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Meta Learning</a:t>
            </a:r>
            <a:endParaRPr lang="zh-TW" altLang="en-US" dirty="0"/>
          </a:p>
        </p:txBody>
      </p:sp>
      <p:sp>
        <p:nvSpPr>
          <p:cNvPr id="7" name="矩形 3">
            <a:extLst>
              <a:ext uri="{FF2B5EF4-FFF2-40B4-BE49-F238E27FC236}">
                <a16:creationId xmlns:a16="http://schemas.microsoft.com/office/drawing/2014/main" id="{506411DD-65F6-F347-B331-3187364B3D45}"/>
              </a:ext>
            </a:extLst>
          </p:cNvPr>
          <p:cNvSpPr/>
          <p:nvPr/>
        </p:nvSpPr>
        <p:spPr>
          <a:xfrm>
            <a:off x="5656184" y="-1501"/>
            <a:ext cx="3143303" cy="461665"/>
          </a:xfrm>
          <a:prstGeom prst="rect">
            <a:avLst/>
          </a:prstGeom>
        </p:spPr>
        <p:txBody>
          <a:bodyPr wrap="square">
            <a:spAutoFit/>
          </a:bodyPr>
          <a:lstStyle/>
          <a:p>
            <a:r>
              <a:rPr lang="en-US" altLang="zh-TW" sz="2400" b="1" u="sng" dirty="0">
                <a:latin typeface="微軟正黑體" panose="020B0604030504040204" pitchFamily="34" charset="-120"/>
                <a:ea typeface="微軟正黑體" panose="020B0604030504040204" pitchFamily="34" charset="-120"/>
              </a:rPr>
              <a:t>Machine Learning</a:t>
            </a:r>
            <a:endParaRPr lang="zh-TW" altLang="en-US" sz="2400" b="1" u="sng" dirty="0"/>
          </a:p>
        </p:txBody>
      </p:sp>
      <p:sp>
        <p:nvSpPr>
          <p:cNvPr id="8" name="矩形 4">
            <a:extLst>
              <a:ext uri="{FF2B5EF4-FFF2-40B4-BE49-F238E27FC236}">
                <a16:creationId xmlns:a16="http://schemas.microsoft.com/office/drawing/2014/main" id="{4CB45B8E-EEBB-464D-9AEA-9B8954DDB986}"/>
              </a:ext>
            </a:extLst>
          </p:cNvPr>
          <p:cNvSpPr/>
          <p:nvPr/>
        </p:nvSpPr>
        <p:spPr>
          <a:xfrm>
            <a:off x="163922" y="3123802"/>
            <a:ext cx="1553397" cy="830997"/>
          </a:xfrm>
          <a:prstGeom prst="rect">
            <a:avLst/>
          </a:prstGeom>
        </p:spPr>
        <p:txBody>
          <a:bodyPr wrap="square">
            <a:spAutoFit/>
          </a:bodyPr>
          <a:lstStyle/>
          <a:p>
            <a:pPr algn="ctr"/>
            <a:r>
              <a:rPr lang="en-US" altLang="zh-TW" sz="2400" b="1" u="sng" dirty="0">
                <a:latin typeface="微軟正黑體" panose="020B0604030504040204" pitchFamily="34" charset="-120"/>
                <a:ea typeface="微軟正黑體" panose="020B0604030504040204" pitchFamily="34" charset="-120"/>
              </a:rPr>
              <a:t>Training </a:t>
            </a:r>
          </a:p>
          <a:p>
            <a:pPr algn="ctr"/>
            <a:r>
              <a:rPr lang="en-US" altLang="zh-TW" sz="2400" b="1" u="sng" dirty="0">
                <a:latin typeface="微軟正黑體" panose="020B0604030504040204" pitchFamily="34" charset="-120"/>
                <a:ea typeface="微軟正黑體" panose="020B0604030504040204" pitchFamily="34" charset="-120"/>
              </a:rPr>
              <a:t>Tasks</a:t>
            </a:r>
            <a:endParaRPr lang="zh-TW" altLang="en-US" sz="2400" b="1" u="sng" dirty="0"/>
          </a:p>
        </p:txBody>
      </p:sp>
      <p:sp>
        <p:nvSpPr>
          <p:cNvPr id="9" name="矩形 5">
            <a:extLst>
              <a:ext uri="{FF2B5EF4-FFF2-40B4-BE49-F238E27FC236}">
                <a16:creationId xmlns:a16="http://schemas.microsoft.com/office/drawing/2014/main" id="{54CFAE04-73FA-0741-8CA6-4902F28A71A1}"/>
              </a:ext>
            </a:extLst>
          </p:cNvPr>
          <p:cNvSpPr/>
          <p:nvPr/>
        </p:nvSpPr>
        <p:spPr>
          <a:xfrm>
            <a:off x="5093040" y="517558"/>
            <a:ext cx="1799886" cy="108282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pic>
        <p:nvPicPr>
          <p:cNvPr id="10" name="Picture 2" descr="ãcatãçåçæå°çµæ">
            <a:extLst>
              <a:ext uri="{FF2B5EF4-FFF2-40B4-BE49-F238E27FC236}">
                <a16:creationId xmlns:a16="http://schemas.microsoft.com/office/drawing/2014/main" id="{60F43E8D-BA93-854A-AC92-446B1E5E30D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205255" y="621431"/>
            <a:ext cx="720000" cy="71933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ãdogãçåçæå°çµæ">
            <a:extLst>
              <a:ext uri="{FF2B5EF4-FFF2-40B4-BE49-F238E27FC236}">
                <a16:creationId xmlns:a16="http://schemas.microsoft.com/office/drawing/2014/main" id="{D48EEF51-E268-814E-8667-6A68FBEA0A3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62729" y="621431"/>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8">
            <a:extLst>
              <a:ext uri="{FF2B5EF4-FFF2-40B4-BE49-F238E27FC236}">
                <a16:creationId xmlns:a16="http://schemas.microsoft.com/office/drawing/2014/main" id="{4BDE8437-B31B-6946-973E-73D1979CD7A8}"/>
              </a:ext>
            </a:extLst>
          </p:cNvPr>
          <p:cNvSpPr txBox="1"/>
          <p:nvPr/>
        </p:nvSpPr>
        <p:spPr>
          <a:xfrm>
            <a:off x="5265242" y="1239167"/>
            <a:ext cx="584200" cy="369332"/>
          </a:xfrm>
          <a:prstGeom prst="rect">
            <a:avLst/>
          </a:prstGeom>
          <a:noFill/>
        </p:spPr>
        <p:txBody>
          <a:bodyPr wrap="square" rtlCol="0">
            <a:spAutoFit/>
          </a:bodyPr>
          <a:lstStyle/>
          <a:p>
            <a:pPr algn="ctr"/>
            <a:r>
              <a:rPr lang="en-US" altLang="zh-TW" dirty="0"/>
              <a:t>cat</a:t>
            </a:r>
            <a:endParaRPr lang="zh-TW" altLang="en-US" dirty="0"/>
          </a:p>
        </p:txBody>
      </p:sp>
      <p:sp>
        <p:nvSpPr>
          <p:cNvPr id="13" name="文字方塊 9">
            <a:extLst>
              <a:ext uri="{FF2B5EF4-FFF2-40B4-BE49-F238E27FC236}">
                <a16:creationId xmlns:a16="http://schemas.microsoft.com/office/drawing/2014/main" id="{6531E124-D84C-2349-A995-1CFD06EAA3F7}"/>
              </a:ext>
            </a:extLst>
          </p:cNvPr>
          <p:cNvSpPr txBox="1"/>
          <p:nvPr/>
        </p:nvSpPr>
        <p:spPr>
          <a:xfrm>
            <a:off x="6113142" y="1239167"/>
            <a:ext cx="584200" cy="369332"/>
          </a:xfrm>
          <a:prstGeom prst="rect">
            <a:avLst/>
          </a:prstGeom>
          <a:noFill/>
        </p:spPr>
        <p:txBody>
          <a:bodyPr wrap="square" rtlCol="0">
            <a:spAutoFit/>
          </a:bodyPr>
          <a:lstStyle/>
          <a:p>
            <a:pPr algn="ctr"/>
            <a:r>
              <a:rPr lang="en-US" altLang="zh-TW" dirty="0"/>
              <a:t>dog</a:t>
            </a:r>
            <a:endParaRPr lang="zh-TW" altLang="en-US" dirty="0"/>
          </a:p>
        </p:txBody>
      </p:sp>
      <p:sp>
        <p:nvSpPr>
          <p:cNvPr id="14" name="文字方塊 10">
            <a:extLst>
              <a:ext uri="{FF2B5EF4-FFF2-40B4-BE49-F238E27FC236}">
                <a16:creationId xmlns:a16="http://schemas.microsoft.com/office/drawing/2014/main" id="{203B4D9C-8497-354D-8BD7-75F439BF75C1}"/>
              </a:ext>
            </a:extLst>
          </p:cNvPr>
          <p:cNvSpPr txBox="1"/>
          <p:nvPr/>
        </p:nvSpPr>
        <p:spPr>
          <a:xfrm>
            <a:off x="5538423" y="1553710"/>
            <a:ext cx="912174" cy="461665"/>
          </a:xfrm>
          <a:prstGeom prst="rect">
            <a:avLst/>
          </a:prstGeom>
          <a:noFill/>
        </p:spPr>
        <p:txBody>
          <a:bodyPr wrap="square" rtlCol="0">
            <a:spAutoFit/>
          </a:bodyPr>
          <a:lstStyle/>
          <a:p>
            <a:pPr algn="ctr"/>
            <a:r>
              <a:rPr lang="en-US" altLang="zh-TW" sz="2400" i="1" dirty="0"/>
              <a:t>Train</a:t>
            </a:r>
            <a:endParaRPr lang="zh-TW" altLang="en-US" sz="2400" i="1" dirty="0"/>
          </a:p>
        </p:txBody>
      </p:sp>
      <p:grpSp>
        <p:nvGrpSpPr>
          <p:cNvPr id="15" name="群組 11">
            <a:extLst>
              <a:ext uri="{FF2B5EF4-FFF2-40B4-BE49-F238E27FC236}">
                <a16:creationId xmlns:a16="http://schemas.microsoft.com/office/drawing/2014/main" id="{20E249BE-5370-6C49-9CFC-0E9A0F3B0059}"/>
              </a:ext>
            </a:extLst>
          </p:cNvPr>
          <p:cNvGrpSpPr/>
          <p:nvPr/>
        </p:nvGrpSpPr>
        <p:grpSpPr>
          <a:xfrm>
            <a:off x="7109650" y="546542"/>
            <a:ext cx="1740593" cy="1099596"/>
            <a:chOff x="-1042093" y="5506078"/>
            <a:chExt cx="1740593" cy="1099596"/>
          </a:xfrm>
        </p:grpSpPr>
        <p:sp>
          <p:nvSpPr>
            <p:cNvPr id="16" name="矩形 12">
              <a:extLst>
                <a:ext uri="{FF2B5EF4-FFF2-40B4-BE49-F238E27FC236}">
                  <a16:creationId xmlns:a16="http://schemas.microsoft.com/office/drawing/2014/main" id="{CFA182A2-1113-1349-98A4-4CC54E902C61}"/>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pic>
          <p:nvPicPr>
            <p:cNvPr id="17" name="Picture 4" descr="ãcatãçåçæå°çµæ">
              <a:extLst>
                <a:ext uri="{FF2B5EF4-FFF2-40B4-BE49-F238E27FC236}">
                  <a16:creationId xmlns:a16="http://schemas.microsoft.com/office/drawing/2014/main" id="{EC1A69B8-DFC7-F14C-ADAD-EB85F43A66A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8824" y="560459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ãdogãçåçæå°çµæ">
              <a:extLst>
                <a:ext uri="{FF2B5EF4-FFF2-40B4-BE49-F238E27FC236}">
                  <a16:creationId xmlns:a16="http://schemas.microsoft.com/office/drawing/2014/main" id="{7B80748C-5208-5F45-8F0C-4DD785AC2CDD}"/>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1350" y="5591899"/>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9" name="文字方塊 15">
              <a:extLst>
                <a:ext uri="{FF2B5EF4-FFF2-40B4-BE49-F238E27FC236}">
                  <a16:creationId xmlns:a16="http://schemas.microsoft.com/office/drawing/2014/main" id="{1C308467-7F85-D644-934A-E0A1F7CD4BF2}"/>
                </a:ext>
              </a:extLst>
            </p:cNvPr>
            <p:cNvSpPr txBox="1"/>
            <p:nvPr/>
          </p:nvSpPr>
          <p:spPr>
            <a:xfrm>
              <a:off x="-871362" y="6236342"/>
              <a:ext cx="584200" cy="369332"/>
            </a:xfrm>
            <a:prstGeom prst="rect">
              <a:avLst/>
            </a:prstGeom>
            <a:noFill/>
          </p:spPr>
          <p:txBody>
            <a:bodyPr wrap="square" rtlCol="0">
              <a:spAutoFit/>
            </a:bodyPr>
            <a:lstStyle/>
            <a:p>
              <a:pPr algn="ctr"/>
              <a:r>
                <a:rPr lang="en-US" altLang="zh-TW" dirty="0"/>
                <a:t>cat</a:t>
              </a:r>
              <a:endParaRPr lang="zh-TW" altLang="en-US" dirty="0"/>
            </a:p>
          </p:txBody>
        </p:sp>
        <p:sp>
          <p:nvSpPr>
            <p:cNvPr id="20" name="文字方塊 16">
              <a:extLst>
                <a:ext uri="{FF2B5EF4-FFF2-40B4-BE49-F238E27FC236}">
                  <a16:creationId xmlns:a16="http://schemas.microsoft.com/office/drawing/2014/main" id="{EB97349F-1C28-134E-85DF-D610E7703138}"/>
                </a:ext>
              </a:extLst>
            </p:cNvPr>
            <p:cNvSpPr txBox="1"/>
            <p:nvPr/>
          </p:nvSpPr>
          <p:spPr>
            <a:xfrm>
              <a:off x="-19638" y="6235699"/>
              <a:ext cx="584200" cy="369332"/>
            </a:xfrm>
            <a:prstGeom prst="rect">
              <a:avLst/>
            </a:prstGeom>
            <a:noFill/>
          </p:spPr>
          <p:txBody>
            <a:bodyPr wrap="square" rtlCol="0">
              <a:spAutoFit/>
            </a:bodyPr>
            <a:lstStyle/>
            <a:p>
              <a:pPr algn="ctr"/>
              <a:r>
                <a:rPr lang="en-US" altLang="zh-TW" dirty="0"/>
                <a:t>dog</a:t>
              </a:r>
              <a:endParaRPr lang="zh-TW" altLang="en-US" dirty="0"/>
            </a:p>
          </p:txBody>
        </p:sp>
      </p:grpSp>
      <p:sp>
        <p:nvSpPr>
          <p:cNvPr id="21" name="文字方塊 17">
            <a:extLst>
              <a:ext uri="{FF2B5EF4-FFF2-40B4-BE49-F238E27FC236}">
                <a16:creationId xmlns:a16="http://schemas.microsoft.com/office/drawing/2014/main" id="{E7667CFC-0610-0A4B-A9ED-9664FFA12644}"/>
              </a:ext>
            </a:extLst>
          </p:cNvPr>
          <p:cNvSpPr txBox="1"/>
          <p:nvPr/>
        </p:nvSpPr>
        <p:spPr>
          <a:xfrm>
            <a:off x="7477921" y="1594919"/>
            <a:ext cx="912174" cy="461665"/>
          </a:xfrm>
          <a:prstGeom prst="rect">
            <a:avLst/>
          </a:prstGeom>
          <a:noFill/>
        </p:spPr>
        <p:txBody>
          <a:bodyPr wrap="square" rtlCol="0">
            <a:spAutoFit/>
          </a:bodyPr>
          <a:lstStyle/>
          <a:p>
            <a:pPr algn="ctr"/>
            <a:r>
              <a:rPr lang="en-US" altLang="zh-TW" sz="2400" i="1" dirty="0"/>
              <a:t>Test</a:t>
            </a:r>
            <a:endParaRPr lang="zh-TW" altLang="en-US" sz="2400" i="1" dirty="0"/>
          </a:p>
        </p:txBody>
      </p:sp>
      <p:grpSp>
        <p:nvGrpSpPr>
          <p:cNvPr id="22" name="群組 35">
            <a:extLst>
              <a:ext uri="{FF2B5EF4-FFF2-40B4-BE49-F238E27FC236}">
                <a16:creationId xmlns:a16="http://schemas.microsoft.com/office/drawing/2014/main" id="{72F1D5AB-3F6A-9449-BE90-8AE988A7A362}"/>
              </a:ext>
            </a:extLst>
          </p:cNvPr>
          <p:cNvGrpSpPr/>
          <p:nvPr/>
        </p:nvGrpSpPr>
        <p:grpSpPr>
          <a:xfrm>
            <a:off x="3925521" y="3781014"/>
            <a:ext cx="1850583" cy="1113443"/>
            <a:chOff x="6773871" y="2519462"/>
            <a:chExt cx="1799886" cy="1113443"/>
          </a:xfrm>
        </p:grpSpPr>
        <p:sp>
          <p:nvSpPr>
            <p:cNvPr id="23" name="矩形 36">
              <a:extLst>
                <a:ext uri="{FF2B5EF4-FFF2-40B4-BE49-F238E27FC236}">
                  <a16:creationId xmlns:a16="http://schemas.microsoft.com/office/drawing/2014/main" id="{206FE3F3-3935-C642-B2FB-B7204A55C4A7}"/>
                </a:ext>
              </a:extLst>
            </p:cNvPr>
            <p:cNvSpPr/>
            <p:nvPr/>
          </p:nvSpPr>
          <p:spPr>
            <a:xfrm>
              <a:off x="6773871"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24" name="文字方塊 37">
              <a:extLst>
                <a:ext uri="{FF2B5EF4-FFF2-40B4-BE49-F238E27FC236}">
                  <a16:creationId xmlns:a16="http://schemas.microsoft.com/office/drawing/2014/main" id="{0292376F-0CF5-5141-98C6-A74726B6509F}"/>
                </a:ext>
              </a:extLst>
            </p:cNvPr>
            <p:cNvSpPr txBox="1"/>
            <p:nvPr/>
          </p:nvSpPr>
          <p:spPr>
            <a:xfrm>
              <a:off x="6842943" y="3241071"/>
              <a:ext cx="712730" cy="369332"/>
            </a:xfrm>
            <a:prstGeom prst="rect">
              <a:avLst/>
            </a:prstGeom>
            <a:noFill/>
          </p:spPr>
          <p:txBody>
            <a:bodyPr wrap="square" rtlCol="0">
              <a:spAutoFit/>
            </a:bodyPr>
            <a:lstStyle/>
            <a:p>
              <a:pPr algn="ctr"/>
              <a:r>
                <a:rPr lang="en-US" altLang="zh-TW" dirty="0"/>
                <a:t>apple</a:t>
              </a:r>
              <a:endParaRPr lang="zh-TW" altLang="en-US" dirty="0"/>
            </a:p>
          </p:txBody>
        </p:sp>
        <p:sp>
          <p:nvSpPr>
            <p:cNvPr id="25" name="文字方塊 38">
              <a:extLst>
                <a:ext uri="{FF2B5EF4-FFF2-40B4-BE49-F238E27FC236}">
                  <a16:creationId xmlns:a16="http://schemas.microsoft.com/office/drawing/2014/main" id="{4C1ABE28-6CBF-D34D-B320-593E0FDA0B2A}"/>
                </a:ext>
              </a:extLst>
            </p:cNvPr>
            <p:cNvSpPr txBox="1"/>
            <p:nvPr/>
          </p:nvSpPr>
          <p:spPr>
            <a:xfrm>
              <a:off x="7624745" y="3263573"/>
              <a:ext cx="879857" cy="369332"/>
            </a:xfrm>
            <a:prstGeom prst="rect">
              <a:avLst/>
            </a:prstGeom>
            <a:noFill/>
          </p:spPr>
          <p:txBody>
            <a:bodyPr wrap="square" rtlCol="0">
              <a:spAutoFit/>
            </a:bodyPr>
            <a:lstStyle/>
            <a:p>
              <a:pPr algn="ctr"/>
              <a:r>
                <a:rPr lang="en-US" altLang="zh-TW" dirty="0"/>
                <a:t>orange</a:t>
              </a:r>
              <a:endParaRPr lang="zh-TW" altLang="en-US" dirty="0"/>
            </a:p>
          </p:txBody>
        </p:sp>
        <p:pic>
          <p:nvPicPr>
            <p:cNvPr id="26" name="Picture 6" descr="ç¸éåç">
              <a:extLst>
                <a:ext uri="{FF2B5EF4-FFF2-40B4-BE49-F238E27FC236}">
                  <a16:creationId xmlns:a16="http://schemas.microsoft.com/office/drawing/2014/main" id="{530F12C7-8AC9-7F42-81A3-4D04A45EF9F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875149" y="2579063"/>
              <a:ext cx="7152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ãorangeãçåçæå°çµæ">
              <a:extLst>
                <a:ext uri="{FF2B5EF4-FFF2-40B4-BE49-F238E27FC236}">
                  <a16:creationId xmlns:a16="http://schemas.microsoft.com/office/drawing/2014/main" id="{8C3603D6-D7BE-444F-8819-22F5CDA5F28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713048" y="2589631"/>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群組 41">
            <a:extLst>
              <a:ext uri="{FF2B5EF4-FFF2-40B4-BE49-F238E27FC236}">
                <a16:creationId xmlns:a16="http://schemas.microsoft.com/office/drawing/2014/main" id="{B7C9DB98-5E6B-D746-980E-AEE6FB90D0D7}"/>
              </a:ext>
            </a:extLst>
          </p:cNvPr>
          <p:cNvGrpSpPr/>
          <p:nvPr/>
        </p:nvGrpSpPr>
        <p:grpSpPr>
          <a:xfrm>
            <a:off x="6601808" y="3783950"/>
            <a:ext cx="1749247" cy="1073011"/>
            <a:chOff x="4798371" y="4848099"/>
            <a:chExt cx="1749247" cy="1073011"/>
          </a:xfrm>
        </p:grpSpPr>
        <p:grpSp>
          <p:nvGrpSpPr>
            <p:cNvPr id="29" name="群組 42">
              <a:extLst>
                <a:ext uri="{FF2B5EF4-FFF2-40B4-BE49-F238E27FC236}">
                  <a16:creationId xmlns:a16="http://schemas.microsoft.com/office/drawing/2014/main" id="{39E22EC0-5967-7342-9BE0-66819BF0C9E6}"/>
                </a:ext>
              </a:extLst>
            </p:cNvPr>
            <p:cNvGrpSpPr/>
            <p:nvPr/>
          </p:nvGrpSpPr>
          <p:grpSpPr>
            <a:xfrm>
              <a:off x="4798371" y="4848099"/>
              <a:ext cx="1749247" cy="1073011"/>
              <a:chOff x="-1042093" y="5506078"/>
              <a:chExt cx="1749247" cy="1073011"/>
            </a:xfrm>
          </p:grpSpPr>
          <p:sp>
            <p:nvSpPr>
              <p:cNvPr id="32" name="矩形 45">
                <a:extLst>
                  <a:ext uri="{FF2B5EF4-FFF2-40B4-BE49-F238E27FC236}">
                    <a16:creationId xmlns:a16="http://schemas.microsoft.com/office/drawing/2014/main" id="{067C6254-25E1-A34E-BA73-FF5FB9A58404}"/>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33" name="文字方塊 46">
                <a:extLst>
                  <a:ext uri="{FF2B5EF4-FFF2-40B4-BE49-F238E27FC236}">
                    <a16:creationId xmlns:a16="http://schemas.microsoft.com/office/drawing/2014/main" id="{BD9988EF-13A8-F24E-8872-371711A56663}"/>
                  </a:ext>
                </a:extLst>
              </p:cNvPr>
              <p:cNvSpPr txBox="1"/>
              <p:nvPr/>
            </p:nvSpPr>
            <p:spPr>
              <a:xfrm>
                <a:off x="-962967" y="6209757"/>
                <a:ext cx="768021" cy="369332"/>
              </a:xfrm>
              <a:prstGeom prst="rect">
                <a:avLst/>
              </a:prstGeom>
              <a:noFill/>
            </p:spPr>
            <p:txBody>
              <a:bodyPr wrap="square" rtlCol="0">
                <a:spAutoFit/>
              </a:bodyPr>
              <a:lstStyle/>
              <a:p>
                <a:pPr algn="ctr"/>
                <a:r>
                  <a:rPr lang="en-US" altLang="zh-TW" dirty="0"/>
                  <a:t>apple</a:t>
                </a:r>
                <a:endParaRPr lang="zh-TW" altLang="en-US" dirty="0"/>
              </a:p>
            </p:txBody>
          </p:sp>
          <p:sp>
            <p:nvSpPr>
              <p:cNvPr id="34" name="文字方塊 47">
                <a:extLst>
                  <a:ext uri="{FF2B5EF4-FFF2-40B4-BE49-F238E27FC236}">
                    <a16:creationId xmlns:a16="http://schemas.microsoft.com/office/drawing/2014/main" id="{C34E24E5-F992-C94C-BF66-7BDEBBEAEBEC}"/>
                  </a:ext>
                </a:extLst>
              </p:cNvPr>
              <p:cNvSpPr txBox="1"/>
              <p:nvPr/>
            </p:nvSpPr>
            <p:spPr>
              <a:xfrm>
                <a:off x="-172703" y="6197599"/>
                <a:ext cx="879857" cy="369332"/>
              </a:xfrm>
              <a:prstGeom prst="rect">
                <a:avLst/>
              </a:prstGeom>
              <a:noFill/>
            </p:spPr>
            <p:txBody>
              <a:bodyPr wrap="square" rtlCol="0">
                <a:spAutoFit/>
              </a:bodyPr>
              <a:lstStyle/>
              <a:p>
                <a:pPr algn="ctr"/>
                <a:r>
                  <a:rPr lang="en-US" altLang="zh-TW" dirty="0"/>
                  <a:t>orange</a:t>
                </a:r>
                <a:endParaRPr lang="zh-TW" altLang="en-US" dirty="0"/>
              </a:p>
            </p:txBody>
          </p:sp>
        </p:grpSp>
        <p:pic>
          <p:nvPicPr>
            <p:cNvPr id="30" name="Picture 4" descr="ãappleãçåçæå°çµæ">
              <a:extLst>
                <a:ext uri="{FF2B5EF4-FFF2-40B4-BE49-F238E27FC236}">
                  <a16:creationId xmlns:a16="http://schemas.microsoft.com/office/drawing/2014/main" id="{68F637B4-53C6-2A4F-ADB4-8D3CBCC2F909}"/>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882960" y="4913887"/>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ãorangeãçåçæå°çµæ">
              <a:extLst>
                <a:ext uri="{FF2B5EF4-FFF2-40B4-BE49-F238E27FC236}">
                  <a16:creationId xmlns:a16="http://schemas.microsoft.com/office/drawing/2014/main" id="{E6ED7019-8C37-FD48-A9F8-F6CF8CAE7F5A}"/>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757348" y="4930835"/>
              <a:ext cx="711765"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群組 48">
            <a:extLst>
              <a:ext uri="{FF2B5EF4-FFF2-40B4-BE49-F238E27FC236}">
                <a16:creationId xmlns:a16="http://schemas.microsoft.com/office/drawing/2014/main" id="{248AEA11-290B-DF49-B3FC-0A89D73A9117}"/>
              </a:ext>
            </a:extLst>
          </p:cNvPr>
          <p:cNvGrpSpPr/>
          <p:nvPr/>
        </p:nvGrpSpPr>
        <p:grpSpPr>
          <a:xfrm>
            <a:off x="3975656" y="2323055"/>
            <a:ext cx="1799886" cy="1090941"/>
            <a:chOff x="2607005" y="2519462"/>
            <a:chExt cx="1799886" cy="1090941"/>
          </a:xfrm>
        </p:grpSpPr>
        <p:sp>
          <p:nvSpPr>
            <p:cNvPr id="36" name="矩形 49">
              <a:extLst>
                <a:ext uri="{FF2B5EF4-FFF2-40B4-BE49-F238E27FC236}">
                  <a16:creationId xmlns:a16="http://schemas.microsoft.com/office/drawing/2014/main" id="{0F18AEB7-C78E-6E49-A82E-FCAA86FCC9B3}"/>
                </a:ext>
              </a:extLst>
            </p:cNvPr>
            <p:cNvSpPr/>
            <p:nvPr/>
          </p:nvSpPr>
          <p:spPr>
            <a:xfrm>
              <a:off x="2607005" y="251946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pic>
          <p:nvPicPr>
            <p:cNvPr id="37" name="Picture 2" descr="ãcatãçåçæå°çµæ">
              <a:extLst>
                <a:ext uri="{FF2B5EF4-FFF2-40B4-BE49-F238E27FC236}">
                  <a16:creationId xmlns:a16="http://schemas.microsoft.com/office/drawing/2014/main" id="{FAF2DBC8-8031-4E45-B820-C2A879532A6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19220" y="2623335"/>
              <a:ext cx="720000" cy="71933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ãdogãçåçæå°çµæ">
              <a:extLst>
                <a:ext uri="{FF2B5EF4-FFF2-40B4-BE49-F238E27FC236}">
                  <a16:creationId xmlns:a16="http://schemas.microsoft.com/office/drawing/2014/main" id="{8FF5455B-F01D-0B48-A8CA-C86A179EFD2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576694" y="262333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39" name="文字方塊 52">
              <a:extLst>
                <a:ext uri="{FF2B5EF4-FFF2-40B4-BE49-F238E27FC236}">
                  <a16:creationId xmlns:a16="http://schemas.microsoft.com/office/drawing/2014/main" id="{19250D26-D717-0B4F-8DBB-7E0CE5B866B8}"/>
                </a:ext>
              </a:extLst>
            </p:cNvPr>
            <p:cNvSpPr txBox="1"/>
            <p:nvPr/>
          </p:nvSpPr>
          <p:spPr>
            <a:xfrm>
              <a:off x="2779207" y="3241071"/>
              <a:ext cx="584200" cy="369332"/>
            </a:xfrm>
            <a:prstGeom prst="rect">
              <a:avLst/>
            </a:prstGeom>
            <a:noFill/>
          </p:spPr>
          <p:txBody>
            <a:bodyPr wrap="square" rtlCol="0">
              <a:spAutoFit/>
            </a:bodyPr>
            <a:lstStyle/>
            <a:p>
              <a:pPr algn="ctr"/>
              <a:r>
                <a:rPr lang="en-US" altLang="zh-TW" dirty="0"/>
                <a:t>cat</a:t>
              </a:r>
              <a:endParaRPr lang="zh-TW" altLang="en-US" dirty="0"/>
            </a:p>
          </p:txBody>
        </p:sp>
        <p:sp>
          <p:nvSpPr>
            <p:cNvPr id="40" name="文字方塊 53">
              <a:extLst>
                <a:ext uri="{FF2B5EF4-FFF2-40B4-BE49-F238E27FC236}">
                  <a16:creationId xmlns:a16="http://schemas.microsoft.com/office/drawing/2014/main" id="{CF57C09B-53E7-3544-9BB4-FEC6DEC9DCF3}"/>
                </a:ext>
              </a:extLst>
            </p:cNvPr>
            <p:cNvSpPr txBox="1"/>
            <p:nvPr/>
          </p:nvSpPr>
          <p:spPr>
            <a:xfrm>
              <a:off x="3627107" y="3241071"/>
              <a:ext cx="584200" cy="369332"/>
            </a:xfrm>
            <a:prstGeom prst="rect">
              <a:avLst/>
            </a:prstGeom>
            <a:noFill/>
          </p:spPr>
          <p:txBody>
            <a:bodyPr wrap="square" rtlCol="0">
              <a:spAutoFit/>
            </a:bodyPr>
            <a:lstStyle/>
            <a:p>
              <a:pPr algn="ctr"/>
              <a:r>
                <a:rPr lang="en-US" altLang="zh-TW" dirty="0"/>
                <a:t>dog</a:t>
              </a:r>
              <a:endParaRPr lang="zh-TW" altLang="en-US" dirty="0"/>
            </a:p>
          </p:txBody>
        </p:sp>
      </p:grpSp>
      <p:grpSp>
        <p:nvGrpSpPr>
          <p:cNvPr id="41" name="群組 54">
            <a:extLst>
              <a:ext uri="{FF2B5EF4-FFF2-40B4-BE49-F238E27FC236}">
                <a16:creationId xmlns:a16="http://schemas.microsoft.com/office/drawing/2014/main" id="{7C3E26D8-A5B7-5E4D-85B1-2253066C1936}"/>
              </a:ext>
            </a:extLst>
          </p:cNvPr>
          <p:cNvGrpSpPr/>
          <p:nvPr/>
        </p:nvGrpSpPr>
        <p:grpSpPr>
          <a:xfrm>
            <a:off x="6610462" y="2367127"/>
            <a:ext cx="1740593" cy="1099596"/>
            <a:chOff x="-1042093" y="5506078"/>
            <a:chExt cx="1740593" cy="1099596"/>
          </a:xfrm>
        </p:grpSpPr>
        <p:sp>
          <p:nvSpPr>
            <p:cNvPr id="42" name="矩形 55">
              <a:extLst>
                <a:ext uri="{FF2B5EF4-FFF2-40B4-BE49-F238E27FC236}">
                  <a16:creationId xmlns:a16="http://schemas.microsoft.com/office/drawing/2014/main" id="{4B7958B8-9720-3641-B58F-AD2ED89F9C46}"/>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pic>
          <p:nvPicPr>
            <p:cNvPr id="43" name="Picture 4" descr="ãcatãçåçæå°çµæ">
              <a:extLst>
                <a:ext uri="{FF2B5EF4-FFF2-40B4-BE49-F238E27FC236}">
                  <a16:creationId xmlns:a16="http://schemas.microsoft.com/office/drawing/2014/main" id="{A293325D-50BF-0745-BFE4-9E52C9DF05F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8824" y="560459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2" descr="ãdogãçåçæå°çµæ">
              <a:extLst>
                <a:ext uri="{FF2B5EF4-FFF2-40B4-BE49-F238E27FC236}">
                  <a16:creationId xmlns:a16="http://schemas.microsoft.com/office/drawing/2014/main" id="{64797B3C-B02A-9142-9901-EEA25980D1C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1350" y="5591899"/>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45" name="文字方塊 58">
              <a:extLst>
                <a:ext uri="{FF2B5EF4-FFF2-40B4-BE49-F238E27FC236}">
                  <a16:creationId xmlns:a16="http://schemas.microsoft.com/office/drawing/2014/main" id="{7B96A72F-F8D4-6544-BA72-B642AAF028B5}"/>
                </a:ext>
              </a:extLst>
            </p:cNvPr>
            <p:cNvSpPr txBox="1"/>
            <p:nvPr/>
          </p:nvSpPr>
          <p:spPr>
            <a:xfrm>
              <a:off x="-871362" y="6236342"/>
              <a:ext cx="584200" cy="369332"/>
            </a:xfrm>
            <a:prstGeom prst="rect">
              <a:avLst/>
            </a:prstGeom>
            <a:noFill/>
          </p:spPr>
          <p:txBody>
            <a:bodyPr wrap="square" rtlCol="0">
              <a:spAutoFit/>
            </a:bodyPr>
            <a:lstStyle/>
            <a:p>
              <a:pPr algn="ctr"/>
              <a:r>
                <a:rPr lang="en-US" altLang="zh-TW" dirty="0"/>
                <a:t>cat</a:t>
              </a:r>
              <a:endParaRPr lang="zh-TW" altLang="en-US" dirty="0"/>
            </a:p>
          </p:txBody>
        </p:sp>
        <p:sp>
          <p:nvSpPr>
            <p:cNvPr id="46" name="文字方塊 59">
              <a:extLst>
                <a:ext uri="{FF2B5EF4-FFF2-40B4-BE49-F238E27FC236}">
                  <a16:creationId xmlns:a16="http://schemas.microsoft.com/office/drawing/2014/main" id="{57A94CC5-9CAA-144E-AAAF-2738EB8DBF98}"/>
                </a:ext>
              </a:extLst>
            </p:cNvPr>
            <p:cNvSpPr txBox="1"/>
            <p:nvPr/>
          </p:nvSpPr>
          <p:spPr>
            <a:xfrm>
              <a:off x="-19638" y="6235699"/>
              <a:ext cx="584200" cy="369332"/>
            </a:xfrm>
            <a:prstGeom prst="rect">
              <a:avLst/>
            </a:prstGeom>
            <a:noFill/>
          </p:spPr>
          <p:txBody>
            <a:bodyPr wrap="square" rtlCol="0">
              <a:spAutoFit/>
            </a:bodyPr>
            <a:lstStyle/>
            <a:p>
              <a:pPr algn="ctr"/>
              <a:r>
                <a:rPr lang="en-US" altLang="zh-TW" dirty="0"/>
                <a:t>dog</a:t>
              </a:r>
              <a:endParaRPr lang="zh-TW" altLang="en-US" dirty="0"/>
            </a:p>
          </p:txBody>
        </p:sp>
      </p:grpSp>
      <p:grpSp>
        <p:nvGrpSpPr>
          <p:cNvPr id="47" name="群組 70">
            <a:extLst>
              <a:ext uri="{FF2B5EF4-FFF2-40B4-BE49-F238E27FC236}">
                <a16:creationId xmlns:a16="http://schemas.microsoft.com/office/drawing/2014/main" id="{F3C18294-0CA5-AB4B-A0D4-A049725934C8}"/>
              </a:ext>
            </a:extLst>
          </p:cNvPr>
          <p:cNvGrpSpPr/>
          <p:nvPr/>
        </p:nvGrpSpPr>
        <p:grpSpPr>
          <a:xfrm>
            <a:off x="3954933" y="5278434"/>
            <a:ext cx="1740593" cy="1099596"/>
            <a:chOff x="4955889" y="4803469"/>
            <a:chExt cx="1740593" cy="1099596"/>
          </a:xfrm>
        </p:grpSpPr>
        <p:grpSp>
          <p:nvGrpSpPr>
            <p:cNvPr id="48" name="群組 71">
              <a:extLst>
                <a:ext uri="{FF2B5EF4-FFF2-40B4-BE49-F238E27FC236}">
                  <a16:creationId xmlns:a16="http://schemas.microsoft.com/office/drawing/2014/main" id="{DA1D5DE9-1114-C24D-8A89-40B7720CD3F4}"/>
                </a:ext>
              </a:extLst>
            </p:cNvPr>
            <p:cNvGrpSpPr/>
            <p:nvPr/>
          </p:nvGrpSpPr>
          <p:grpSpPr>
            <a:xfrm>
              <a:off x="4955889" y="4803469"/>
              <a:ext cx="1740593" cy="1099596"/>
              <a:chOff x="-1042093" y="5506078"/>
              <a:chExt cx="1740593" cy="1099596"/>
            </a:xfrm>
          </p:grpSpPr>
          <p:sp>
            <p:nvSpPr>
              <p:cNvPr id="51" name="矩形 74">
                <a:extLst>
                  <a:ext uri="{FF2B5EF4-FFF2-40B4-BE49-F238E27FC236}">
                    <a16:creationId xmlns:a16="http://schemas.microsoft.com/office/drawing/2014/main" id="{31392FA3-C680-D143-A125-BC183B0392AF}"/>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52" name="文字方塊 75">
                <a:extLst>
                  <a:ext uri="{FF2B5EF4-FFF2-40B4-BE49-F238E27FC236}">
                    <a16:creationId xmlns:a16="http://schemas.microsoft.com/office/drawing/2014/main" id="{66565FD3-AF5A-9544-8549-25F51F6B0786}"/>
                  </a:ext>
                </a:extLst>
              </p:cNvPr>
              <p:cNvSpPr txBox="1"/>
              <p:nvPr/>
            </p:nvSpPr>
            <p:spPr>
              <a:xfrm>
                <a:off x="-871362" y="6236342"/>
                <a:ext cx="584200" cy="369332"/>
              </a:xfrm>
              <a:prstGeom prst="rect">
                <a:avLst/>
              </a:prstGeom>
              <a:noFill/>
            </p:spPr>
            <p:txBody>
              <a:bodyPr wrap="square" rtlCol="0">
                <a:spAutoFit/>
              </a:bodyPr>
              <a:lstStyle/>
              <a:p>
                <a:pPr algn="ctr"/>
                <a:r>
                  <a:rPr lang="en-US" altLang="zh-TW" dirty="0"/>
                  <a:t>bike</a:t>
                </a:r>
                <a:endParaRPr lang="zh-TW" altLang="en-US" dirty="0"/>
              </a:p>
            </p:txBody>
          </p:sp>
          <p:sp>
            <p:nvSpPr>
              <p:cNvPr id="53" name="文字方塊 76">
                <a:extLst>
                  <a:ext uri="{FF2B5EF4-FFF2-40B4-BE49-F238E27FC236}">
                    <a16:creationId xmlns:a16="http://schemas.microsoft.com/office/drawing/2014/main" id="{D3ACEFDC-953E-4648-AC8B-DF472489FB28}"/>
                  </a:ext>
                </a:extLst>
              </p:cNvPr>
              <p:cNvSpPr txBox="1"/>
              <p:nvPr/>
            </p:nvSpPr>
            <p:spPr>
              <a:xfrm>
                <a:off x="-19638" y="6235699"/>
                <a:ext cx="584200" cy="369332"/>
              </a:xfrm>
              <a:prstGeom prst="rect">
                <a:avLst/>
              </a:prstGeom>
              <a:noFill/>
            </p:spPr>
            <p:txBody>
              <a:bodyPr wrap="square" rtlCol="0">
                <a:spAutoFit/>
              </a:bodyPr>
              <a:lstStyle/>
              <a:p>
                <a:pPr algn="ctr"/>
                <a:r>
                  <a:rPr lang="en-US" altLang="zh-TW" dirty="0"/>
                  <a:t>car</a:t>
                </a:r>
                <a:endParaRPr lang="zh-TW" altLang="en-US" dirty="0"/>
              </a:p>
            </p:txBody>
          </p:sp>
        </p:grpSp>
        <p:pic>
          <p:nvPicPr>
            <p:cNvPr id="49" name="Picture 4" descr="ãbikeãçåçæå°çµæ">
              <a:extLst>
                <a:ext uri="{FF2B5EF4-FFF2-40B4-BE49-F238E27FC236}">
                  <a16:creationId xmlns:a16="http://schemas.microsoft.com/office/drawing/2014/main" id="{59B4BC73-697B-9F49-B723-9D3F5BE48FBB}"/>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051766" y="488928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ãcarãçåçæå°çµæ">
              <a:extLst>
                <a:ext uri="{FF2B5EF4-FFF2-40B4-BE49-F238E27FC236}">
                  <a16:creationId xmlns:a16="http://schemas.microsoft.com/office/drawing/2014/main" id="{25207754-AB61-D441-B77C-E2A4C0E5F53F}"/>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894251" y="4876589"/>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群組 77">
            <a:extLst>
              <a:ext uri="{FF2B5EF4-FFF2-40B4-BE49-F238E27FC236}">
                <a16:creationId xmlns:a16="http://schemas.microsoft.com/office/drawing/2014/main" id="{29BE36D9-1B0C-D449-B4B5-62C8EFFC17FC}"/>
              </a:ext>
            </a:extLst>
          </p:cNvPr>
          <p:cNvGrpSpPr/>
          <p:nvPr/>
        </p:nvGrpSpPr>
        <p:grpSpPr>
          <a:xfrm>
            <a:off x="6593154" y="5289112"/>
            <a:ext cx="1799886" cy="1090941"/>
            <a:chOff x="6931389" y="2474832"/>
            <a:chExt cx="1799886" cy="1090941"/>
          </a:xfrm>
        </p:grpSpPr>
        <p:sp>
          <p:nvSpPr>
            <p:cNvPr id="55" name="矩形 78">
              <a:extLst>
                <a:ext uri="{FF2B5EF4-FFF2-40B4-BE49-F238E27FC236}">
                  <a16:creationId xmlns:a16="http://schemas.microsoft.com/office/drawing/2014/main" id="{6539677C-34AA-2743-8A5B-400EBCCA7F9A}"/>
                </a:ext>
              </a:extLst>
            </p:cNvPr>
            <p:cNvSpPr/>
            <p:nvPr/>
          </p:nvSpPr>
          <p:spPr>
            <a:xfrm>
              <a:off x="6931389" y="247483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56" name="文字方塊 79">
              <a:extLst>
                <a:ext uri="{FF2B5EF4-FFF2-40B4-BE49-F238E27FC236}">
                  <a16:creationId xmlns:a16="http://schemas.microsoft.com/office/drawing/2014/main" id="{47C9A0B8-1460-514C-8E9B-C9DC4177D3EA}"/>
                </a:ext>
              </a:extLst>
            </p:cNvPr>
            <p:cNvSpPr txBox="1"/>
            <p:nvPr/>
          </p:nvSpPr>
          <p:spPr>
            <a:xfrm>
              <a:off x="7103591" y="3196441"/>
              <a:ext cx="584200" cy="369332"/>
            </a:xfrm>
            <a:prstGeom prst="rect">
              <a:avLst/>
            </a:prstGeom>
            <a:noFill/>
          </p:spPr>
          <p:txBody>
            <a:bodyPr wrap="square" rtlCol="0">
              <a:spAutoFit/>
            </a:bodyPr>
            <a:lstStyle/>
            <a:p>
              <a:pPr algn="ctr"/>
              <a:r>
                <a:rPr lang="en-US" altLang="zh-TW" dirty="0"/>
                <a:t>bike</a:t>
              </a:r>
              <a:endParaRPr lang="zh-TW" altLang="en-US" dirty="0"/>
            </a:p>
          </p:txBody>
        </p:sp>
        <p:sp>
          <p:nvSpPr>
            <p:cNvPr id="57" name="文字方塊 80">
              <a:extLst>
                <a:ext uri="{FF2B5EF4-FFF2-40B4-BE49-F238E27FC236}">
                  <a16:creationId xmlns:a16="http://schemas.microsoft.com/office/drawing/2014/main" id="{5D792EBB-A877-4A4D-8359-47FFD7C748A2}"/>
                </a:ext>
              </a:extLst>
            </p:cNvPr>
            <p:cNvSpPr txBox="1"/>
            <p:nvPr/>
          </p:nvSpPr>
          <p:spPr>
            <a:xfrm>
              <a:off x="7951491" y="3196441"/>
              <a:ext cx="584200" cy="369332"/>
            </a:xfrm>
            <a:prstGeom prst="rect">
              <a:avLst/>
            </a:prstGeom>
            <a:noFill/>
          </p:spPr>
          <p:txBody>
            <a:bodyPr wrap="square" rtlCol="0">
              <a:spAutoFit/>
            </a:bodyPr>
            <a:lstStyle/>
            <a:p>
              <a:pPr algn="ctr"/>
              <a:r>
                <a:rPr lang="en-US" altLang="zh-TW" dirty="0"/>
                <a:t>car</a:t>
              </a:r>
              <a:endParaRPr lang="zh-TW" altLang="en-US" dirty="0"/>
            </a:p>
          </p:txBody>
        </p:sp>
        <p:pic>
          <p:nvPicPr>
            <p:cNvPr id="58" name="Picture 2" descr="ãbikeãçåçæå°çµæ">
              <a:extLst>
                <a:ext uri="{FF2B5EF4-FFF2-40B4-BE49-F238E27FC236}">
                  <a16:creationId xmlns:a16="http://schemas.microsoft.com/office/drawing/2014/main" id="{BB4B3027-BDA7-4043-8137-F08DAB92752E}"/>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7035907" y="258119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descr="ç¸éåç">
              <a:extLst>
                <a:ext uri="{FF2B5EF4-FFF2-40B4-BE49-F238E27FC236}">
                  <a16:creationId xmlns:a16="http://schemas.microsoft.com/office/drawing/2014/main" id="{7D584184-84A0-D647-AAB3-5321E3CD1867}"/>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7883591" y="2581190"/>
              <a:ext cx="720000" cy="720000"/>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矩形 83">
            <a:extLst>
              <a:ext uri="{FF2B5EF4-FFF2-40B4-BE49-F238E27FC236}">
                <a16:creationId xmlns:a16="http://schemas.microsoft.com/office/drawing/2014/main" id="{1CBBF342-B4AB-244A-A9D8-210011471294}"/>
              </a:ext>
            </a:extLst>
          </p:cNvPr>
          <p:cNvSpPr/>
          <p:nvPr/>
        </p:nvSpPr>
        <p:spPr>
          <a:xfrm>
            <a:off x="619459" y="5604557"/>
            <a:ext cx="2366623" cy="461665"/>
          </a:xfrm>
          <a:prstGeom prst="rect">
            <a:avLst/>
          </a:prstGeom>
        </p:spPr>
        <p:txBody>
          <a:bodyPr wrap="square">
            <a:spAutoFit/>
          </a:bodyPr>
          <a:lstStyle/>
          <a:p>
            <a:pPr algn="ctr"/>
            <a:r>
              <a:rPr lang="en-US" altLang="zh-TW" sz="2400" b="1" u="sng" dirty="0">
                <a:latin typeface="微軟正黑體" panose="020B0604030504040204" pitchFamily="34" charset="-120"/>
                <a:ea typeface="微軟正黑體" panose="020B0604030504040204" pitchFamily="34" charset="-120"/>
              </a:rPr>
              <a:t>Testing Tasks</a:t>
            </a:r>
            <a:endParaRPr lang="zh-TW" altLang="en-US" sz="2400" b="1" u="sng" dirty="0"/>
          </a:p>
        </p:txBody>
      </p:sp>
      <p:sp>
        <p:nvSpPr>
          <p:cNvPr id="61" name="文字方塊 85">
            <a:extLst>
              <a:ext uri="{FF2B5EF4-FFF2-40B4-BE49-F238E27FC236}">
                <a16:creationId xmlns:a16="http://schemas.microsoft.com/office/drawing/2014/main" id="{CC6833A8-C94B-1A49-AF00-BFA599C5E8C3}"/>
              </a:ext>
            </a:extLst>
          </p:cNvPr>
          <p:cNvSpPr txBox="1"/>
          <p:nvPr/>
        </p:nvSpPr>
        <p:spPr>
          <a:xfrm>
            <a:off x="3095396" y="2642282"/>
            <a:ext cx="912174" cy="461665"/>
          </a:xfrm>
          <a:prstGeom prst="rect">
            <a:avLst/>
          </a:prstGeom>
          <a:noFill/>
        </p:spPr>
        <p:txBody>
          <a:bodyPr wrap="square" rtlCol="0">
            <a:spAutoFit/>
          </a:bodyPr>
          <a:lstStyle/>
          <a:p>
            <a:pPr algn="ctr"/>
            <a:r>
              <a:rPr lang="en-US" altLang="zh-TW" sz="2400" i="1" dirty="0"/>
              <a:t>Train</a:t>
            </a:r>
            <a:endParaRPr lang="zh-TW" altLang="en-US" sz="2400" i="1" dirty="0"/>
          </a:p>
        </p:txBody>
      </p:sp>
      <p:sp>
        <p:nvSpPr>
          <p:cNvPr id="62" name="文字方塊 86">
            <a:extLst>
              <a:ext uri="{FF2B5EF4-FFF2-40B4-BE49-F238E27FC236}">
                <a16:creationId xmlns:a16="http://schemas.microsoft.com/office/drawing/2014/main" id="{BCF15899-8CFD-5944-80F6-7E4452FE836E}"/>
              </a:ext>
            </a:extLst>
          </p:cNvPr>
          <p:cNvSpPr txBox="1"/>
          <p:nvPr/>
        </p:nvSpPr>
        <p:spPr>
          <a:xfrm>
            <a:off x="5784285" y="2661684"/>
            <a:ext cx="912174" cy="461665"/>
          </a:xfrm>
          <a:prstGeom prst="rect">
            <a:avLst/>
          </a:prstGeom>
          <a:noFill/>
        </p:spPr>
        <p:txBody>
          <a:bodyPr wrap="square" rtlCol="0">
            <a:spAutoFit/>
          </a:bodyPr>
          <a:lstStyle/>
          <a:p>
            <a:pPr algn="ctr"/>
            <a:r>
              <a:rPr lang="en-US" altLang="zh-TW" sz="2400" i="1" dirty="0"/>
              <a:t>Test</a:t>
            </a:r>
            <a:endParaRPr lang="zh-TW" altLang="en-US" sz="2400" i="1" dirty="0"/>
          </a:p>
        </p:txBody>
      </p:sp>
      <p:sp>
        <p:nvSpPr>
          <p:cNvPr id="63" name="文字方塊 87">
            <a:extLst>
              <a:ext uri="{FF2B5EF4-FFF2-40B4-BE49-F238E27FC236}">
                <a16:creationId xmlns:a16="http://schemas.microsoft.com/office/drawing/2014/main" id="{69CC427A-26D3-A44A-8F12-6600E9541353}"/>
              </a:ext>
            </a:extLst>
          </p:cNvPr>
          <p:cNvSpPr txBox="1"/>
          <p:nvPr/>
        </p:nvSpPr>
        <p:spPr>
          <a:xfrm>
            <a:off x="3065413" y="4104068"/>
            <a:ext cx="912174" cy="461665"/>
          </a:xfrm>
          <a:prstGeom prst="rect">
            <a:avLst/>
          </a:prstGeom>
          <a:noFill/>
        </p:spPr>
        <p:txBody>
          <a:bodyPr wrap="square" rtlCol="0">
            <a:spAutoFit/>
          </a:bodyPr>
          <a:lstStyle/>
          <a:p>
            <a:pPr algn="ctr"/>
            <a:r>
              <a:rPr lang="en-US" altLang="zh-TW" sz="2400" i="1" dirty="0"/>
              <a:t>Train</a:t>
            </a:r>
            <a:endParaRPr lang="zh-TW" altLang="en-US" sz="2400" i="1" dirty="0"/>
          </a:p>
        </p:txBody>
      </p:sp>
      <p:sp>
        <p:nvSpPr>
          <p:cNvPr id="64" name="文字方塊 88">
            <a:extLst>
              <a:ext uri="{FF2B5EF4-FFF2-40B4-BE49-F238E27FC236}">
                <a16:creationId xmlns:a16="http://schemas.microsoft.com/office/drawing/2014/main" id="{D3EBA309-7801-BF45-ACB1-A6DFDD685724}"/>
              </a:ext>
            </a:extLst>
          </p:cNvPr>
          <p:cNvSpPr txBox="1"/>
          <p:nvPr/>
        </p:nvSpPr>
        <p:spPr>
          <a:xfrm>
            <a:off x="5773980" y="4071203"/>
            <a:ext cx="912174" cy="461665"/>
          </a:xfrm>
          <a:prstGeom prst="rect">
            <a:avLst/>
          </a:prstGeom>
          <a:noFill/>
        </p:spPr>
        <p:txBody>
          <a:bodyPr wrap="square" rtlCol="0">
            <a:spAutoFit/>
          </a:bodyPr>
          <a:lstStyle/>
          <a:p>
            <a:pPr algn="ctr"/>
            <a:r>
              <a:rPr lang="en-US" altLang="zh-TW" sz="2400" i="1" dirty="0"/>
              <a:t>Test</a:t>
            </a:r>
            <a:endParaRPr lang="zh-TW" altLang="en-US" sz="2400" i="1" dirty="0"/>
          </a:p>
        </p:txBody>
      </p:sp>
      <p:sp>
        <p:nvSpPr>
          <p:cNvPr id="65" name="文字方塊 89">
            <a:extLst>
              <a:ext uri="{FF2B5EF4-FFF2-40B4-BE49-F238E27FC236}">
                <a16:creationId xmlns:a16="http://schemas.microsoft.com/office/drawing/2014/main" id="{D8B70A38-639F-F84C-9E45-1A895832BE37}"/>
              </a:ext>
            </a:extLst>
          </p:cNvPr>
          <p:cNvSpPr txBox="1"/>
          <p:nvPr/>
        </p:nvSpPr>
        <p:spPr>
          <a:xfrm>
            <a:off x="3029223" y="5578027"/>
            <a:ext cx="912174" cy="461665"/>
          </a:xfrm>
          <a:prstGeom prst="rect">
            <a:avLst/>
          </a:prstGeom>
          <a:noFill/>
        </p:spPr>
        <p:txBody>
          <a:bodyPr wrap="square" rtlCol="0">
            <a:spAutoFit/>
          </a:bodyPr>
          <a:lstStyle/>
          <a:p>
            <a:pPr algn="ctr"/>
            <a:r>
              <a:rPr lang="en-US" altLang="zh-TW" sz="2400" i="1" dirty="0"/>
              <a:t>Train</a:t>
            </a:r>
            <a:endParaRPr lang="zh-TW" altLang="en-US" sz="2400" i="1" dirty="0"/>
          </a:p>
        </p:txBody>
      </p:sp>
      <p:sp>
        <p:nvSpPr>
          <p:cNvPr id="66" name="文字方塊 90">
            <a:extLst>
              <a:ext uri="{FF2B5EF4-FFF2-40B4-BE49-F238E27FC236}">
                <a16:creationId xmlns:a16="http://schemas.microsoft.com/office/drawing/2014/main" id="{98486BB7-A6C6-F844-B719-9CC36D19D8D9}"/>
              </a:ext>
            </a:extLst>
          </p:cNvPr>
          <p:cNvSpPr txBox="1"/>
          <p:nvPr/>
        </p:nvSpPr>
        <p:spPr>
          <a:xfrm>
            <a:off x="5775817" y="5589098"/>
            <a:ext cx="912174" cy="461665"/>
          </a:xfrm>
          <a:prstGeom prst="rect">
            <a:avLst/>
          </a:prstGeom>
          <a:noFill/>
        </p:spPr>
        <p:txBody>
          <a:bodyPr wrap="square" rtlCol="0">
            <a:spAutoFit/>
          </a:bodyPr>
          <a:lstStyle/>
          <a:p>
            <a:pPr algn="ctr"/>
            <a:r>
              <a:rPr lang="en-US" altLang="zh-TW" sz="2400" i="1" dirty="0"/>
              <a:t>Test</a:t>
            </a:r>
            <a:endParaRPr lang="zh-TW" altLang="en-US" sz="2400" i="1" dirty="0"/>
          </a:p>
        </p:txBody>
      </p:sp>
      <p:sp>
        <p:nvSpPr>
          <p:cNvPr id="67" name="文字方塊 94">
            <a:extLst>
              <a:ext uri="{FF2B5EF4-FFF2-40B4-BE49-F238E27FC236}">
                <a16:creationId xmlns:a16="http://schemas.microsoft.com/office/drawing/2014/main" id="{ADC027CD-4499-5F4E-B76D-2299CABF99E9}"/>
              </a:ext>
            </a:extLst>
          </p:cNvPr>
          <p:cNvSpPr txBox="1"/>
          <p:nvPr/>
        </p:nvSpPr>
        <p:spPr>
          <a:xfrm>
            <a:off x="2044254" y="2628082"/>
            <a:ext cx="1051142" cy="461665"/>
          </a:xfrm>
          <a:prstGeom prst="rect">
            <a:avLst/>
          </a:prstGeom>
          <a:noFill/>
        </p:spPr>
        <p:txBody>
          <a:bodyPr wrap="square" rtlCol="0">
            <a:spAutoFit/>
          </a:bodyPr>
          <a:lstStyle/>
          <a:p>
            <a:r>
              <a:rPr lang="en-US" altLang="zh-TW" sz="2400" dirty="0"/>
              <a:t>Task 1</a:t>
            </a:r>
            <a:endParaRPr lang="zh-TW" altLang="en-US" sz="2400" dirty="0"/>
          </a:p>
        </p:txBody>
      </p:sp>
      <p:sp>
        <p:nvSpPr>
          <p:cNvPr id="68" name="文字方塊 95">
            <a:extLst>
              <a:ext uri="{FF2B5EF4-FFF2-40B4-BE49-F238E27FC236}">
                <a16:creationId xmlns:a16="http://schemas.microsoft.com/office/drawing/2014/main" id="{2B175236-564D-7D4E-8D0D-77489BE8F05D}"/>
              </a:ext>
            </a:extLst>
          </p:cNvPr>
          <p:cNvSpPr txBox="1"/>
          <p:nvPr/>
        </p:nvSpPr>
        <p:spPr>
          <a:xfrm>
            <a:off x="2057774" y="4089301"/>
            <a:ext cx="1051142" cy="461665"/>
          </a:xfrm>
          <a:prstGeom prst="rect">
            <a:avLst/>
          </a:prstGeom>
          <a:noFill/>
        </p:spPr>
        <p:txBody>
          <a:bodyPr wrap="square" rtlCol="0">
            <a:spAutoFit/>
          </a:bodyPr>
          <a:lstStyle/>
          <a:p>
            <a:r>
              <a:rPr lang="en-US" altLang="zh-TW" sz="2400" dirty="0"/>
              <a:t>Task 2</a:t>
            </a:r>
            <a:endParaRPr lang="zh-TW" altLang="en-US" sz="2400" dirty="0"/>
          </a:p>
        </p:txBody>
      </p:sp>
      <p:sp>
        <p:nvSpPr>
          <p:cNvPr id="69" name="左大括弧 96">
            <a:extLst>
              <a:ext uri="{FF2B5EF4-FFF2-40B4-BE49-F238E27FC236}">
                <a16:creationId xmlns:a16="http://schemas.microsoft.com/office/drawing/2014/main" id="{8EF3ADA9-94BA-1044-9F76-7840CFC27949}"/>
              </a:ext>
            </a:extLst>
          </p:cNvPr>
          <p:cNvSpPr/>
          <p:nvPr/>
        </p:nvSpPr>
        <p:spPr>
          <a:xfrm>
            <a:off x="1737264" y="2471608"/>
            <a:ext cx="336924" cy="2188529"/>
          </a:xfrm>
          <a:prstGeom prst="leftBrace">
            <a:avLst>
              <a:gd name="adj1" fmla="val 49796"/>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70" name="文字方塊 69">
            <a:extLst>
              <a:ext uri="{FF2B5EF4-FFF2-40B4-BE49-F238E27FC236}">
                <a16:creationId xmlns:a16="http://schemas.microsoft.com/office/drawing/2014/main" id="{BE70C33B-03FF-F549-A2C7-0B8D0B593BAB}"/>
              </a:ext>
            </a:extLst>
          </p:cNvPr>
          <p:cNvSpPr txBox="1"/>
          <p:nvPr/>
        </p:nvSpPr>
        <p:spPr>
          <a:xfrm>
            <a:off x="519776" y="1311872"/>
            <a:ext cx="4475345" cy="830997"/>
          </a:xfrm>
          <a:prstGeom prst="rect">
            <a:avLst/>
          </a:prstGeom>
          <a:noFill/>
        </p:spPr>
        <p:txBody>
          <a:bodyPr wrap="square" rtlCol="0">
            <a:spAutoFit/>
          </a:bodyPr>
          <a:lstStyle/>
          <a:p>
            <a:r>
              <a:rPr lang="en-US" altLang="zh-TW" sz="2400" dirty="0">
                <a:solidFill>
                  <a:srgbClr val="0000FF"/>
                </a:solidFill>
              </a:rPr>
              <a:t>Widely considered in </a:t>
            </a:r>
          </a:p>
          <a:p>
            <a:r>
              <a:rPr lang="en-US" altLang="zh-TW" sz="2400" b="1" dirty="0">
                <a:solidFill>
                  <a:srgbClr val="0000FF"/>
                </a:solidFill>
              </a:rPr>
              <a:t>few-shot learning</a:t>
            </a:r>
            <a:endParaRPr lang="zh-TW" altLang="en-US" sz="2400" b="1" dirty="0">
              <a:solidFill>
                <a:srgbClr val="0000FF"/>
              </a:solidFill>
            </a:endParaRPr>
          </a:p>
        </p:txBody>
      </p:sp>
      <p:grpSp>
        <p:nvGrpSpPr>
          <p:cNvPr id="71" name="群組 19">
            <a:extLst>
              <a:ext uri="{FF2B5EF4-FFF2-40B4-BE49-F238E27FC236}">
                <a16:creationId xmlns:a16="http://schemas.microsoft.com/office/drawing/2014/main" id="{BBBE960F-E7B7-1147-8A6D-9EB45CEFDEB2}"/>
              </a:ext>
            </a:extLst>
          </p:cNvPr>
          <p:cNvGrpSpPr/>
          <p:nvPr/>
        </p:nvGrpSpPr>
        <p:grpSpPr>
          <a:xfrm>
            <a:off x="3544193" y="2052217"/>
            <a:ext cx="1706262" cy="683579"/>
            <a:chOff x="3592929" y="2051608"/>
            <a:chExt cx="1706262" cy="683579"/>
          </a:xfrm>
        </p:grpSpPr>
        <p:sp>
          <p:nvSpPr>
            <p:cNvPr id="72" name="文字方塊 97">
              <a:extLst>
                <a:ext uri="{FF2B5EF4-FFF2-40B4-BE49-F238E27FC236}">
                  <a16:creationId xmlns:a16="http://schemas.microsoft.com/office/drawing/2014/main" id="{4516C4B8-39D7-6548-B98F-C0CF74881CED}"/>
                </a:ext>
              </a:extLst>
            </p:cNvPr>
            <p:cNvSpPr txBox="1"/>
            <p:nvPr/>
          </p:nvSpPr>
          <p:spPr>
            <a:xfrm>
              <a:off x="3615851" y="2051608"/>
              <a:ext cx="1683340"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altLang="zh-TW" sz="2400" dirty="0">
                  <a:solidFill>
                    <a:srgbClr val="0000FF"/>
                  </a:solidFill>
                </a:rPr>
                <a:t>Support set</a:t>
              </a:r>
            </a:p>
          </p:txBody>
        </p:sp>
        <p:cxnSp>
          <p:nvCxnSpPr>
            <p:cNvPr id="73" name="直線單箭頭接點 18">
              <a:extLst>
                <a:ext uri="{FF2B5EF4-FFF2-40B4-BE49-F238E27FC236}">
                  <a16:creationId xmlns:a16="http://schemas.microsoft.com/office/drawing/2014/main" id="{3B9F3E37-B0F4-1140-8907-A37AB28B41AC}"/>
                </a:ext>
              </a:extLst>
            </p:cNvPr>
            <p:cNvCxnSpPr/>
            <p:nvPr/>
          </p:nvCxnSpPr>
          <p:spPr>
            <a:xfrm flipV="1">
              <a:off x="3592929" y="2470662"/>
              <a:ext cx="284137" cy="26452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群組 2">
            <a:extLst>
              <a:ext uri="{FF2B5EF4-FFF2-40B4-BE49-F238E27FC236}">
                <a16:creationId xmlns:a16="http://schemas.microsoft.com/office/drawing/2014/main" id="{8B5C9094-22CB-4745-A981-74C7B69FC0C9}"/>
              </a:ext>
            </a:extLst>
          </p:cNvPr>
          <p:cNvGrpSpPr/>
          <p:nvPr/>
        </p:nvGrpSpPr>
        <p:grpSpPr>
          <a:xfrm>
            <a:off x="6230591" y="2059793"/>
            <a:ext cx="1780505" cy="682844"/>
            <a:chOff x="6308077" y="2036789"/>
            <a:chExt cx="1780505" cy="682844"/>
          </a:xfrm>
        </p:grpSpPr>
        <p:sp>
          <p:nvSpPr>
            <p:cNvPr id="75" name="文字方塊 98">
              <a:extLst>
                <a:ext uri="{FF2B5EF4-FFF2-40B4-BE49-F238E27FC236}">
                  <a16:creationId xmlns:a16="http://schemas.microsoft.com/office/drawing/2014/main" id="{5346552B-DA60-F74A-B45D-89ADB7995075}"/>
                </a:ext>
              </a:extLst>
            </p:cNvPr>
            <p:cNvSpPr txBox="1"/>
            <p:nvPr/>
          </p:nvSpPr>
          <p:spPr>
            <a:xfrm>
              <a:off x="6405242" y="2036789"/>
              <a:ext cx="1683340"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solidFill>
                    <a:srgbClr val="0000FF"/>
                  </a:solidFill>
                </a:rPr>
                <a:t>Query set</a:t>
              </a:r>
              <a:endParaRPr lang="zh-TW" altLang="en-US" sz="2400" dirty="0">
                <a:solidFill>
                  <a:srgbClr val="0000FF"/>
                </a:solidFill>
              </a:endParaRPr>
            </a:p>
          </p:txBody>
        </p:sp>
        <p:cxnSp>
          <p:nvCxnSpPr>
            <p:cNvPr id="76" name="直線單箭頭接點 99">
              <a:extLst>
                <a:ext uri="{FF2B5EF4-FFF2-40B4-BE49-F238E27FC236}">
                  <a16:creationId xmlns:a16="http://schemas.microsoft.com/office/drawing/2014/main" id="{988B6651-7539-3945-B8F7-9ED587EA2049}"/>
                </a:ext>
              </a:extLst>
            </p:cNvPr>
            <p:cNvCxnSpPr/>
            <p:nvPr/>
          </p:nvCxnSpPr>
          <p:spPr>
            <a:xfrm flipV="1">
              <a:off x="6308077" y="2455108"/>
              <a:ext cx="284137" cy="264525"/>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sp>
        <p:nvSpPr>
          <p:cNvPr id="77" name="矩形 100">
            <a:extLst>
              <a:ext uri="{FF2B5EF4-FFF2-40B4-BE49-F238E27FC236}">
                <a16:creationId xmlns:a16="http://schemas.microsoft.com/office/drawing/2014/main" id="{26A9F3BD-1234-C045-9761-ACC4D93D1988}"/>
              </a:ext>
            </a:extLst>
          </p:cNvPr>
          <p:cNvSpPr/>
          <p:nvPr/>
        </p:nvSpPr>
        <p:spPr>
          <a:xfrm>
            <a:off x="101530" y="4724327"/>
            <a:ext cx="3267312" cy="830997"/>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US" altLang="zh-TW" sz="2400" dirty="0">
                <a:latin typeface="微軟正黑體" panose="020B0604030504040204" pitchFamily="34" charset="-120"/>
                <a:ea typeface="微軟正黑體" panose="020B0604030504040204" pitchFamily="34" charset="-120"/>
              </a:rPr>
              <a:t>Sometimes you need validation tasks</a:t>
            </a:r>
            <a:endParaRPr lang="zh-TW" altLang="en-US" sz="2400" dirty="0"/>
          </a:p>
        </p:txBody>
      </p:sp>
    </p:spTree>
    <p:extLst>
      <p:ext uri="{BB962C8B-B14F-4D97-AF65-F5344CB8AC3E}">
        <p14:creationId xmlns:p14="http://schemas.microsoft.com/office/powerpoint/2010/main" val="279895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7" grpId="0"/>
      <p:bldP spid="8" grpId="0"/>
      <p:bldP spid="9" grpId="0" animBg="1"/>
      <p:bldP spid="12" grpId="0"/>
      <p:bldP spid="13" grpId="0"/>
      <p:bldP spid="14" grpId="0"/>
      <p:bldP spid="21" grpId="0"/>
      <p:bldP spid="60" grpId="0"/>
      <p:bldP spid="61" grpId="0"/>
      <p:bldP spid="62" grpId="0"/>
      <p:bldP spid="63" grpId="0"/>
      <p:bldP spid="64" grpId="0"/>
      <p:bldP spid="65" grpId="0"/>
      <p:bldP spid="66" grpId="0"/>
      <p:bldP spid="67" grpId="0"/>
      <p:bldP spid="68" grpId="0"/>
      <p:bldP spid="69" grpId="0" animBg="1"/>
      <p:bldP spid="70" grpId="0"/>
      <p:bldP spid="7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7948C3-93D3-DA44-B47F-92D67DD2568D}"/>
              </a:ext>
            </a:extLst>
          </p:cNvPr>
          <p:cNvSpPr txBox="1">
            <a:spLocks/>
          </p:cNvSpPr>
          <p:nvPr/>
        </p:nvSpPr>
        <p:spPr>
          <a:xfrm>
            <a:off x="405166" y="708185"/>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Meta Learning</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050AF94-2794-B248-AB30-BF5341A1D1BE}"/>
                  </a:ext>
                </a:extLst>
              </p:cNvPr>
              <p:cNvSpPr txBox="1">
                <a:spLocks/>
              </p:cNvSpPr>
              <p:nvPr/>
            </p:nvSpPr>
            <p:spPr>
              <a:xfrm>
                <a:off x="628650" y="1825625"/>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t>Step2: Defining the goodness of a function </a:t>
                </a:r>
                <a14:m>
                  <m:oMath xmlns:m="http://schemas.openxmlformats.org/officeDocument/2006/math">
                    <m:r>
                      <a:rPr lang="en-US" altLang="zh-TW" sz="2400" i="1">
                        <a:latin typeface="Cambria Math" panose="02040503050406030204" pitchFamily="18" charset="0"/>
                      </a:rPr>
                      <m:t>𝐹</m:t>
                    </m:r>
                  </m:oMath>
                </a14:m>
                <a:endParaRPr lang="en-US" altLang="zh-TW" sz="2400" dirty="0"/>
              </a:p>
              <a:p>
                <a:endParaRPr lang="en-US" altLang="zh-TW" sz="2400" dirty="0"/>
              </a:p>
              <a:p>
                <a:pPr marL="0" indent="0">
                  <a:buFont typeface="Arial" panose="020B0604020202020204" pitchFamily="34" charset="0"/>
                  <a:buNone/>
                </a:pPr>
                <a:r>
                  <a:rPr lang="en-US" altLang="zh-TW" sz="2400" dirty="0"/>
                  <a:t> </a:t>
                </a:r>
              </a:p>
              <a:p>
                <a:endParaRPr lang="en-US" altLang="zh-TW" sz="2400" dirty="0"/>
              </a:p>
              <a:p>
                <a:endParaRPr lang="en-US" altLang="zh-TW" sz="2400" dirty="0"/>
              </a:p>
              <a:p>
                <a:r>
                  <a:rPr lang="en-US" altLang="zh-TW" sz="2400" dirty="0"/>
                  <a:t>Step3: Find the best function </a:t>
                </a:r>
                <a14:m>
                  <m:oMath xmlns:m="http://schemas.openxmlformats.org/officeDocument/2006/math">
                    <m:sSup>
                      <m:sSupPr>
                        <m:ctrlPr>
                          <a:rPr lang="en-US" altLang="zh-TW" sz="2400" i="1" smtClean="0">
                            <a:latin typeface="Cambria Math" panose="02040503050406030204" pitchFamily="18" charset="0"/>
                          </a:rPr>
                        </m:ctrlPr>
                      </m:sSupPr>
                      <m:e>
                        <m:r>
                          <a:rPr lang="en-US" altLang="zh-TW" sz="2400" i="1" smtClean="0">
                            <a:latin typeface="Cambria Math" panose="02040503050406030204" pitchFamily="18" charset="0"/>
                          </a:rPr>
                          <m:t>𝐹</m:t>
                        </m:r>
                      </m:e>
                      <m:sup>
                        <m:r>
                          <a:rPr lang="en-US" altLang="zh-TW" sz="2400" i="1" smtClean="0">
                            <a:latin typeface="Cambria Math" panose="02040503050406030204" pitchFamily="18" charset="0"/>
                          </a:rPr>
                          <m:t>∗</m:t>
                        </m:r>
                      </m:sup>
                    </m:sSup>
                  </m:oMath>
                </a14:m>
                <a:endParaRPr lang="zh-TW" altLang="en-US" sz="2400" dirty="0"/>
              </a:p>
            </p:txBody>
          </p:sp>
        </mc:Choice>
        <mc:Fallback xmlns="">
          <p:sp>
            <p:nvSpPr>
              <p:cNvPr id="3" name="內容版面配置區 2">
                <a:extLst>
                  <a:ext uri="{FF2B5EF4-FFF2-40B4-BE49-F238E27FC236}">
                    <a16:creationId xmlns:a16="http://schemas.microsoft.com/office/drawing/2014/main" id="{9050AF94-2794-B248-AB30-BF5341A1D1BE}"/>
                  </a:ext>
                </a:extLst>
              </p:cNvPr>
              <p:cNvSpPr txBox="1">
                <a:spLocks noRot="1" noChangeAspect="1" noMove="1" noResize="1" noEditPoints="1" noAdjustHandles="1" noChangeArrowheads="1" noChangeShapeType="1" noTextEdit="1"/>
              </p:cNvSpPr>
              <p:nvPr/>
            </p:nvSpPr>
            <p:spPr>
              <a:xfrm>
                <a:off x="628650" y="1825625"/>
                <a:ext cx="7886700" cy="4351338"/>
              </a:xfrm>
              <a:prstGeom prst="rect">
                <a:avLst/>
              </a:prstGeom>
              <a:blipFill>
                <a:blip r:embed="rId2"/>
                <a:stretch>
                  <a:fillRect l="-965" t="-20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文字方塊 4">
                <a:extLst>
                  <a:ext uri="{FF2B5EF4-FFF2-40B4-BE49-F238E27FC236}">
                    <a16:creationId xmlns:a16="http://schemas.microsoft.com/office/drawing/2014/main" id="{E508687E-8CE9-8641-AB89-5CC17B2D0913}"/>
                  </a:ext>
                </a:extLst>
              </p:cNvPr>
              <p:cNvSpPr txBox="1"/>
              <p:nvPr/>
            </p:nvSpPr>
            <p:spPr>
              <a:xfrm>
                <a:off x="1477548" y="2256547"/>
                <a:ext cx="2318391"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𝐹</m:t>
                          </m:r>
                        </m:e>
                      </m:d>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𝑁</m:t>
                          </m:r>
                        </m:sup>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𝑙</m:t>
                              </m:r>
                            </m:e>
                            <m:sup>
                              <m:r>
                                <a:rPr lang="en-US" altLang="zh-TW" sz="2800" b="0" i="1" smtClean="0">
                                  <a:latin typeface="Cambria Math" panose="02040503050406030204" pitchFamily="18" charset="0"/>
                                </a:rPr>
                                <m:t>𝑛</m:t>
                              </m:r>
                            </m:sup>
                          </m:sSup>
                          <m:r>
                            <m:rPr>
                              <m:nor/>
                            </m:rPr>
                            <a:rPr lang="zh-TW" altLang="en-US" sz="2800" dirty="0"/>
                            <m:t> </m:t>
                          </m:r>
                        </m:e>
                      </m:nary>
                    </m:oMath>
                  </m:oMathPara>
                </a14:m>
                <a:endParaRPr lang="zh-TW" altLang="en-US" sz="2800" dirty="0"/>
              </a:p>
            </p:txBody>
          </p:sp>
        </mc:Choice>
        <mc:Fallback xmlns="">
          <p:sp>
            <p:nvSpPr>
              <p:cNvPr id="4" name="文字方塊 4">
                <a:extLst>
                  <a:ext uri="{FF2B5EF4-FFF2-40B4-BE49-F238E27FC236}">
                    <a16:creationId xmlns:a16="http://schemas.microsoft.com/office/drawing/2014/main" id="{E508687E-8CE9-8641-AB89-5CC17B2D0913}"/>
                  </a:ext>
                </a:extLst>
              </p:cNvPr>
              <p:cNvSpPr txBox="1">
                <a:spLocks noRot="1" noChangeAspect="1" noMove="1" noResize="1" noEditPoints="1" noAdjustHandles="1" noChangeArrowheads="1" noChangeShapeType="1" noTextEdit="1"/>
              </p:cNvSpPr>
              <p:nvPr/>
            </p:nvSpPr>
            <p:spPr>
              <a:xfrm>
                <a:off x="1477548" y="2256547"/>
                <a:ext cx="2318391" cy="1211550"/>
              </a:xfrm>
              <a:prstGeom prst="rect">
                <a:avLst/>
              </a:prstGeom>
              <a:blipFill>
                <a:blip r:embed="rId3"/>
                <a:stretch>
                  <a:fillRect l="-2174" t="-112500" r="-13587" b="-175000"/>
                </a:stretch>
              </a:blipFill>
            </p:spPr>
            <p:txBody>
              <a:bodyPr/>
              <a:lstStyle/>
              <a:p>
                <a:r>
                  <a:rPr lang="en-US">
                    <a:noFill/>
                  </a:rPr>
                  <a:t> </a:t>
                </a:r>
              </a:p>
            </p:txBody>
          </p:sp>
        </mc:Fallback>
      </mc:AlternateContent>
      <p:sp>
        <p:nvSpPr>
          <p:cNvPr id="5" name="文字方塊 5">
            <a:extLst>
              <a:ext uri="{FF2B5EF4-FFF2-40B4-BE49-F238E27FC236}">
                <a16:creationId xmlns:a16="http://schemas.microsoft.com/office/drawing/2014/main" id="{287CF90B-EC2F-1A45-95C9-D976EF13FD0E}"/>
              </a:ext>
            </a:extLst>
          </p:cNvPr>
          <p:cNvSpPr txBox="1"/>
          <p:nvPr/>
        </p:nvSpPr>
        <p:spPr>
          <a:xfrm>
            <a:off x="4572000" y="3046069"/>
            <a:ext cx="1485026" cy="830997"/>
          </a:xfrm>
          <a:prstGeom prst="rect">
            <a:avLst/>
          </a:prstGeom>
          <a:noFill/>
        </p:spPr>
        <p:txBody>
          <a:bodyPr wrap="square" rtlCol="0">
            <a:spAutoFit/>
          </a:bodyPr>
          <a:lstStyle/>
          <a:p>
            <a:pPr algn="ctr"/>
            <a:r>
              <a:rPr lang="en-US" altLang="zh-TW" sz="2400" b="1" u="sng" dirty="0"/>
              <a:t>Testing: Task New</a:t>
            </a:r>
            <a:endParaRPr lang="zh-TW" altLang="en-US" sz="2400" b="1" u="sng" dirty="0"/>
          </a:p>
        </p:txBody>
      </p:sp>
      <mc:AlternateContent xmlns:mc="http://schemas.openxmlformats.org/markup-compatibility/2006" xmlns:a14="http://schemas.microsoft.com/office/drawing/2010/main">
        <mc:Choice Requires="a14">
          <p:sp>
            <p:nvSpPr>
              <p:cNvPr id="6" name="矩形 6">
                <a:extLst>
                  <a:ext uri="{FF2B5EF4-FFF2-40B4-BE49-F238E27FC236}">
                    <a16:creationId xmlns:a16="http://schemas.microsoft.com/office/drawing/2014/main" id="{78041BB3-DD3D-2D48-913E-12C2C69902CA}"/>
                  </a:ext>
                </a:extLst>
              </p:cNvPr>
              <p:cNvSpPr/>
              <p:nvPr/>
            </p:nvSpPr>
            <p:spPr>
              <a:xfrm>
                <a:off x="6931389" y="3861777"/>
                <a:ext cx="1799886" cy="82595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Learning</a:t>
                </a:r>
              </a:p>
              <a:p>
                <a:pPr algn="ctr"/>
                <a:r>
                  <a:rPr lang="en-US" altLang="zh-TW" sz="2400" dirty="0"/>
                  <a:t>Algorithm </a:t>
                </a:r>
                <a14:m>
                  <m:oMath xmlns:m="http://schemas.openxmlformats.org/officeDocument/2006/math">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𝐹</m:t>
                        </m:r>
                      </m:e>
                      <m:sup>
                        <m:r>
                          <a:rPr lang="en-US" altLang="zh-TW" sz="2400" i="1">
                            <a:latin typeface="Cambria Math" panose="02040503050406030204" pitchFamily="18" charset="0"/>
                          </a:rPr>
                          <m:t>∗</m:t>
                        </m:r>
                      </m:sup>
                    </m:sSup>
                  </m:oMath>
                </a14:m>
                <a:endParaRPr lang="zh-TW" altLang="en-US" sz="2400" dirty="0"/>
              </a:p>
            </p:txBody>
          </p:sp>
        </mc:Choice>
        <mc:Fallback xmlns="">
          <p:sp>
            <p:nvSpPr>
              <p:cNvPr id="6" name="矩形 6">
                <a:extLst>
                  <a:ext uri="{FF2B5EF4-FFF2-40B4-BE49-F238E27FC236}">
                    <a16:creationId xmlns:a16="http://schemas.microsoft.com/office/drawing/2014/main" id="{78041BB3-DD3D-2D48-913E-12C2C69902CA}"/>
                  </a:ext>
                </a:extLst>
              </p:cNvPr>
              <p:cNvSpPr>
                <a:spLocks noRot="1" noChangeAspect="1" noMove="1" noResize="1" noEditPoints="1" noAdjustHandles="1" noChangeArrowheads="1" noChangeShapeType="1" noTextEdit="1"/>
              </p:cNvSpPr>
              <p:nvPr/>
            </p:nvSpPr>
            <p:spPr>
              <a:xfrm>
                <a:off x="6931389" y="3861777"/>
                <a:ext cx="1799886" cy="825954"/>
              </a:xfrm>
              <a:prstGeom prst="rect">
                <a:avLst/>
              </a:prstGeom>
              <a:blipFill>
                <a:blip r:embed="rId4"/>
                <a:stretch>
                  <a:fillRect l="-4861" t="-4478" b="-13433"/>
                </a:stretch>
              </a:blipFill>
            </p:spPr>
            <p:txBody>
              <a:bodyPr/>
              <a:lstStyle/>
              <a:p>
                <a:r>
                  <a:rPr lang="en-US">
                    <a:noFill/>
                  </a:rPr>
                  <a:t> </a:t>
                </a:r>
              </a:p>
            </p:txBody>
          </p:sp>
        </mc:Fallback>
      </mc:AlternateContent>
      <p:grpSp>
        <p:nvGrpSpPr>
          <p:cNvPr id="7" name="群組 15">
            <a:extLst>
              <a:ext uri="{FF2B5EF4-FFF2-40B4-BE49-F238E27FC236}">
                <a16:creationId xmlns:a16="http://schemas.microsoft.com/office/drawing/2014/main" id="{A74D32A4-6F5D-1645-9CA7-0A30FF890478}"/>
              </a:ext>
            </a:extLst>
          </p:cNvPr>
          <p:cNvGrpSpPr/>
          <p:nvPr/>
        </p:nvGrpSpPr>
        <p:grpSpPr>
          <a:xfrm>
            <a:off x="7568809" y="5069991"/>
            <a:ext cx="575895" cy="549710"/>
            <a:chOff x="6178183" y="3353744"/>
            <a:chExt cx="686244" cy="604230"/>
          </a:xfrm>
        </p:grpSpPr>
        <p:sp>
          <p:nvSpPr>
            <p:cNvPr id="8" name="矩形 16">
              <a:extLst>
                <a:ext uri="{FF2B5EF4-FFF2-40B4-BE49-F238E27FC236}">
                  <a16:creationId xmlns:a16="http://schemas.microsoft.com/office/drawing/2014/main" id="{A91AC891-6CB3-5E48-907E-35B016E44CB1}"/>
                </a:ext>
              </a:extLst>
            </p:cNvPr>
            <p:cNvSpPr/>
            <p:nvPr/>
          </p:nvSpPr>
          <p:spPr>
            <a:xfrm>
              <a:off x="6178183" y="3353744"/>
              <a:ext cx="619435" cy="60423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 name="文字方塊 17">
                  <a:extLst>
                    <a:ext uri="{FF2B5EF4-FFF2-40B4-BE49-F238E27FC236}">
                      <a16:creationId xmlns:a16="http://schemas.microsoft.com/office/drawing/2014/main" id="{B8E8D42A-526A-AA44-9CEC-BF6DDF514211}"/>
                    </a:ext>
                  </a:extLst>
                </p:cNvPr>
                <p:cNvSpPr txBox="1"/>
                <p:nvPr/>
              </p:nvSpPr>
              <p:spPr>
                <a:xfrm>
                  <a:off x="6337300" y="3429000"/>
                  <a:ext cx="527127" cy="4736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𝑓</m:t>
                            </m:r>
                          </m:e>
                          <m:sup>
                            <m:r>
                              <a:rPr lang="en-US" altLang="zh-TW" sz="2800" b="0" i="1" smtClean="0">
                                <a:latin typeface="Cambria Math" panose="02040503050406030204" pitchFamily="18" charset="0"/>
                              </a:rPr>
                              <m:t>∗</m:t>
                            </m:r>
                          </m:sup>
                        </m:sSup>
                      </m:oMath>
                    </m:oMathPara>
                  </a14:m>
                  <a:endParaRPr lang="zh-TW" altLang="en-US" sz="2800" dirty="0"/>
                </a:p>
              </p:txBody>
            </p:sp>
          </mc:Choice>
          <mc:Fallback xmlns="">
            <p:sp>
              <p:nvSpPr>
                <p:cNvPr id="18" name="文字方塊 17">
                  <a:extLst>
                    <a:ext uri="{FF2B5EF4-FFF2-40B4-BE49-F238E27FC236}">
                      <a16:creationId xmlns:a16="http://schemas.microsoft.com/office/drawing/2014/main" id="{07C87A05-20AE-4F2A-A319-418C40B3E0DE}"/>
                    </a:ext>
                  </a:extLst>
                </p:cNvPr>
                <p:cNvSpPr txBox="1">
                  <a:spLocks noRot="1" noChangeAspect="1" noMove="1" noResize="1" noEditPoints="1" noAdjustHandles="1" noChangeArrowheads="1" noChangeShapeType="1" noTextEdit="1"/>
                </p:cNvSpPr>
                <p:nvPr/>
              </p:nvSpPr>
              <p:spPr>
                <a:xfrm>
                  <a:off x="6337300" y="3429000"/>
                  <a:ext cx="527127" cy="473622"/>
                </a:xfrm>
                <a:prstGeom prst="rect">
                  <a:avLst/>
                </a:prstGeom>
                <a:blipFill>
                  <a:blip r:embed="rId6"/>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10" name="文字方塊 18">
                <a:extLst>
                  <a:ext uri="{FF2B5EF4-FFF2-40B4-BE49-F238E27FC236}">
                    <a16:creationId xmlns:a16="http://schemas.microsoft.com/office/drawing/2014/main" id="{60DD06CE-9035-D94A-A903-034503D4399D}"/>
                  </a:ext>
                </a:extLst>
              </p:cNvPr>
              <p:cNvSpPr txBox="1"/>
              <p:nvPr/>
            </p:nvSpPr>
            <p:spPr>
              <a:xfrm>
                <a:off x="7702341" y="6061987"/>
                <a:ext cx="2069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𝑙</m:t>
                      </m:r>
                    </m:oMath>
                  </m:oMathPara>
                </a14:m>
                <a:endParaRPr lang="zh-TW" altLang="en-US" sz="2800" dirty="0"/>
              </a:p>
            </p:txBody>
          </p:sp>
        </mc:Choice>
        <mc:Fallback xmlns="">
          <p:sp>
            <p:nvSpPr>
              <p:cNvPr id="10" name="文字方塊 18">
                <a:extLst>
                  <a:ext uri="{FF2B5EF4-FFF2-40B4-BE49-F238E27FC236}">
                    <a16:creationId xmlns:a16="http://schemas.microsoft.com/office/drawing/2014/main" id="{60DD06CE-9035-D94A-A903-034503D4399D}"/>
                  </a:ext>
                </a:extLst>
              </p:cNvPr>
              <p:cNvSpPr txBox="1">
                <a:spLocks noRot="1" noChangeAspect="1" noMove="1" noResize="1" noEditPoints="1" noAdjustHandles="1" noChangeArrowheads="1" noChangeShapeType="1" noTextEdit="1"/>
              </p:cNvSpPr>
              <p:nvPr/>
            </p:nvSpPr>
            <p:spPr>
              <a:xfrm>
                <a:off x="7702341" y="6061987"/>
                <a:ext cx="206980" cy="430887"/>
              </a:xfrm>
              <a:prstGeom prst="rect">
                <a:avLst/>
              </a:prstGeom>
              <a:blipFill>
                <a:blip r:embed="rId7"/>
                <a:stretch>
                  <a:fillRect l="-33333" r="-27778" b="-5714"/>
                </a:stretch>
              </a:blipFill>
            </p:spPr>
            <p:txBody>
              <a:bodyPr/>
              <a:lstStyle/>
              <a:p>
                <a:r>
                  <a:rPr lang="en-US">
                    <a:noFill/>
                  </a:rPr>
                  <a:t> </a:t>
                </a:r>
              </a:p>
            </p:txBody>
          </p:sp>
        </mc:Fallback>
      </mc:AlternateContent>
      <p:cxnSp>
        <p:nvCxnSpPr>
          <p:cNvPr id="11" name="直線單箭頭接點 19">
            <a:extLst>
              <a:ext uri="{FF2B5EF4-FFF2-40B4-BE49-F238E27FC236}">
                <a16:creationId xmlns:a16="http://schemas.microsoft.com/office/drawing/2014/main" id="{0AA5B3D7-6486-4442-A1FA-C9FC3ED6E11E}"/>
              </a:ext>
            </a:extLst>
          </p:cNvPr>
          <p:cNvCxnSpPr>
            <a:cxnSpLocks/>
          </p:cNvCxnSpPr>
          <p:nvPr/>
        </p:nvCxnSpPr>
        <p:spPr>
          <a:xfrm>
            <a:off x="7834764" y="3553073"/>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20">
            <a:extLst>
              <a:ext uri="{FF2B5EF4-FFF2-40B4-BE49-F238E27FC236}">
                <a16:creationId xmlns:a16="http://schemas.microsoft.com/office/drawing/2014/main" id="{37D2004C-003F-1D44-A5FF-1AFD79C590FA}"/>
              </a:ext>
            </a:extLst>
          </p:cNvPr>
          <p:cNvCxnSpPr>
            <a:cxnSpLocks/>
          </p:cNvCxnSpPr>
          <p:nvPr/>
        </p:nvCxnSpPr>
        <p:spPr>
          <a:xfrm>
            <a:off x="7828724" y="4721839"/>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21">
            <a:extLst>
              <a:ext uri="{FF2B5EF4-FFF2-40B4-BE49-F238E27FC236}">
                <a16:creationId xmlns:a16="http://schemas.microsoft.com/office/drawing/2014/main" id="{ECD295A6-6FC9-9F49-A9FD-68D753CEB762}"/>
              </a:ext>
            </a:extLst>
          </p:cNvPr>
          <p:cNvCxnSpPr>
            <a:cxnSpLocks/>
          </p:cNvCxnSpPr>
          <p:nvPr/>
        </p:nvCxnSpPr>
        <p:spPr>
          <a:xfrm>
            <a:off x="7828724" y="5647848"/>
            <a:ext cx="0" cy="334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22">
            <a:extLst>
              <a:ext uri="{FF2B5EF4-FFF2-40B4-BE49-F238E27FC236}">
                <a16:creationId xmlns:a16="http://schemas.microsoft.com/office/drawing/2014/main" id="{3B9D65A1-B824-8641-B47D-2928842916A1}"/>
              </a:ext>
            </a:extLst>
          </p:cNvPr>
          <p:cNvCxnSpPr>
            <a:cxnSpLocks/>
          </p:cNvCxnSpPr>
          <p:nvPr/>
        </p:nvCxnSpPr>
        <p:spPr>
          <a:xfrm flipV="1">
            <a:off x="6709182" y="5372270"/>
            <a:ext cx="8078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23">
            <a:extLst>
              <a:ext uri="{FF2B5EF4-FFF2-40B4-BE49-F238E27FC236}">
                <a16:creationId xmlns:a16="http://schemas.microsoft.com/office/drawing/2014/main" id="{D202C760-417B-3B44-B4B4-C42F5B4AEA8C}"/>
              </a:ext>
            </a:extLst>
          </p:cNvPr>
          <p:cNvSpPr txBox="1"/>
          <p:nvPr/>
        </p:nvSpPr>
        <p:spPr>
          <a:xfrm>
            <a:off x="6062887" y="2762017"/>
            <a:ext cx="912174" cy="461665"/>
          </a:xfrm>
          <a:prstGeom prst="rect">
            <a:avLst/>
          </a:prstGeom>
          <a:noFill/>
        </p:spPr>
        <p:txBody>
          <a:bodyPr wrap="square" rtlCol="0">
            <a:spAutoFit/>
          </a:bodyPr>
          <a:lstStyle/>
          <a:p>
            <a:pPr algn="ctr"/>
            <a:r>
              <a:rPr lang="en-US" altLang="zh-TW" sz="2400" i="1" dirty="0"/>
              <a:t>Train</a:t>
            </a:r>
            <a:endParaRPr lang="zh-TW" altLang="en-US" sz="2400" i="1" dirty="0"/>
          </a:p>
        </p:txBody>
      </p:sp>
      <p:sp>
        <p:nvSpPr>
          <p:cNvPr id="16" name="文字方塊 24">
            <a:extLst>
              <a:ext uri="{FF2B5EF4-FFF2-40B4-BE49-F238E27FC236}">
                <a16:creationId xmlns:a16="http://schemas.microsoft.com/office/drawing/2014/main" id="{685C9064-D9F5-9F4E-AADB-9B67A7FEF254}"/>
              </a:ext>
            </a:extLst>
          </p:cNvPr>
          <p:cNvSpPr txBox="1"/>
          <p:nvPr/>
        </p:nvSpPr>
        <p:spPr>
          <a:xfrm>
            <a:off x="5405910" y="4330304"/>
            <a:ext cx="912174" cy="461665"/>
          </a:xfrm>
          <a:prstGeom prst="rect">
            <a:avLst/>
          </a:prstGeom>
          <a:noFill/>
        </p:spPr>
        <p:txBody>
          <a:bodyPr wrap="square" rtlCol="0">
            <a:spAutoFit/>
          </a:bodyPr>
          <a:lstStyle/>
          <a:p>
            <a:pPr algn="ctr"/>
            <a:r>
              <a:rPr lang="en-US" altLang="zh-TW" sz="2400" i="1" dirty="0"/>
              <a:t>Test</a:t>
            </a:r>
            <a:endParaRPr lang="zh-TW" altLang="en-US" sz="2400" i="1" dirty="0"/>
          </a:p>
        </p:txBody>
      </p:sp>
      <p:grpSp>
        <p:nvGrpSpPr>
          <p:cNvPr id="17" name="群組 30">
            <a:extLst>
              <a:ext uri="{FF2B5EF4-FFF2-40B4-BE49-F238E27FC236}">
                <a16:creationId xmlns:a16="http://schemas.microsoft.com/office/drawing/2014/main" id="{9A30F606-C679-3D4D-80DA-F699218ABC95}"/>
              </a:ext>
            </a:extLst>
          </p:cNvPr>
          <p:cNvGrpSpPr/>
          <p:nvPr/>
        </p:nvGrpSpPr>
        <p:grpSpPr>
          <a:xfrm>
            <a:off x="4955889" y="4803469"/>
            <a:ext cx="1740593" cy="1099596"/>
            <a:chOff x="4955889" y="4803469"/>
            <a:chExt cx="1740593" cy="1099596"/>
          </a:xfrm>
        </p:grpSpPr>
        <p:grpSp>
          <p:nvGrpSpPr>
            <p:cNvPr id="18" name="群組 10">
              <a:extLst>
                <a:ext uri="{FF2B5EF4-FFF2-40B4-BE49-F238E27FC236}">
                  <a16:creationId xmlns:a16="http://schemas.microsoft.com/office/drawing/2014/main" id="{052CE1FE-DD2C-734B-A06E-FF0D47D831DC}"/>
                </a:ext>
              </a:extLst>
            </p:cNvPr>
            <p:cNvGrpSpPr/>
            <p:nvPr/>
          </p:nvGrpSpPr>
          <p:grpSpPr>
            <a:xfrm>
              <a:off x="4955889" y="4803469"/>
              <a:ext cx="1740593" cy="1099596"/>
              <a:chOff x="-1042093" y="5506078"/>
              <a:chExt cx="1740593" cy="1099596"/>
            </a:xfrm>
          </p:grpSpPr>
          <p:sp>
            <p:nvSpPr>
              <p:cNvPr id="21" name="矩形 11">
                <a:extLst>
                  <a:ext uri="{FF2B5EF4-FFF2-40B4-BE49-F238E27FC236}">
                    <a16:creationId xmlns:a16="http://schemas.microsoft.com/office/drawing/2014/main" id="{E1DB9C0D-494A-2548-8929-830062DE2B0A}"/>
                  </a:ext>
                </a:extLst>
              </p:cNvPr>
              <p:cNvSpPr/>
              <p:nvPr/>
            </p:nvSpPr>
            <p:spPr>
              <a:xfrm>
                <a:off x="-1042093" y="5506078"/>
                <a:ext cx="17405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22" name="文字方塊 12">
                <a:extLst>
                  <a:ext uri="{FF2B5EF4-FFF2-40B4-BE49-F238E27FC236}">
                    <a16:creationId xmlns:a16="http://schemas.microsoft.com/office/drawing/2014/main" id="{D7CBDC73-92D2-FC40-9AC5-75B162D33E7B}"/>
                  </a:ext>
                </a:extLst>
              </p:cNvPr>
              <p:cNvSpPr txBox="1"/>
              <p:nvPr/>
            </p:nvSpPr>
            <p:spPr>
              <a:xfrm>
                <a:off x="-871362" y="6236342"/>
                <a:ext cx="584200" cy="369332"/>
              </a:xfrm>
              <a:prstGeom prst="rect">
                <a:avLst/>
              </a:prstGeom>
              <a:noFill/>
            </p:spPr>
            <p:txBody>
              <a:bodyPr wrap="square" rtlCol="0">
                <a:spAutoFit/>
              </a:bodyPr>
              <a:lstStyle/>
              <a:p>
                <a:pPr algn="ctr"/>
                <a:r>
                  <a:rPr lang="en-US" altLang="zh-TW" dirty="0"/>
                  <a:t>bike</a:t>
                </a:r>
                <a:endParaRPr lang="zh-TW" altLang="en-US" dirty="0"/>
              </a:p>
            </p:txBody>
          </p:sp>
          <p:sp>
            <p:nvSpPr>
              <p:cNvPr id="23" name="文字方塊 13">
                <a:extLst>
                  <a:ext uri="{FF2B5EF4-FFF2-40B4-BE49-F238E27FC236}">
                    <a16:creationId xmlns:a16="http://schemas.microsoft.com/office/drawing/2014/main" id="{2D4D4339-3D5C-5A4D-8A1E-8B4A02BFF227}"/>
                  </a:ext>
                </a:extLst>
              </p:cNvPr>
              <p:cNvSpPr txBox="1"/>
              <p:nvPr/>
            </p:nvSpPr>
            <p:spPr>
              <a:xfrm>
                <a:off x="-19638" y="6235699"/>
                <a:ext cx="584200" cy="369332"/>
              </a:xfrm>
              <a:prstGeom prst="rect">
                <a:avLst/>
              </a:prstGeom>
              <a:noFill/>
            </p:spPr>
            <p:txBody>
              <a:bodyPr wrap="square" rtlCol="0">
                <a:spAutoFit/>
              </a:bodyPr>
              <a:lstStyle/>
              <a:p>
                <a:pPr algn="ctr"/>
                <a:r>
                  <a:rPr lang="en-US" altLang="zh-TW" dirty="0"/>
                  <a:t>car</a:t>
                </a:r>
                <a:endParaRPr lang="zh-TW" altLang="en-US" dirty="0"/>
              </a:p>
            </p:txBody>
          </p:sp>
        </p:grpSp>
        <p:pic>
          <p:nvPicPr>
            <p:cNvPr id="19" name="Picture 4" descr="ãbikeãçåçæå°çµæ">
              <a:extLst>
                <a:ext uri="{FF2B5EF4-FFF2-40B4-BE49-F238E27FC236}">
                  <a16:creationId xmlns:a16="http://schemas.microsoft.com/office/drawing/2014/main" id="{68719E38-B144-A84C-B7D9-59C7E5F9EA40}"/>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051766" y="488928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ãcarãçåçæå°çµæ">
              <a:extLst>
                <a:ext uri="{FF2B5EF4-FFF2-40B4-BE49-F238E27FC236}">
                  <a16:creationId xmlns:a16="http://schemas.microsoft.com/office/drawing/2014/main" id="{347649C4-146B-E34D-9E3B-BC1F70A2411E}"/>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894251" y="4876589"/>
              <a:ext cx="720000" cy="72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群組 29">
            <a:extLst>
              <a:ext uri="{FF2B5EF4-FFF2-40B4-BE49-F238E27FC236}">
                <a16:creationId xmlns:a16="http://schemas.microsoft.com/office/drawing/2014/main" id="{7161D73E-5982-8F43-8E36-B6137F828EDF}"/>
              </a:ext>
            </a:extLst>
          </p:cNvPr>
          <p:cNvGrpSpPr/>
          <p:nvPr/>
        </p:nvGrpSpPr>
        <p:grpSpPr>
          <a:xfrm>
            <a:off x="6931389" y="2474832"/>
            <a:ext cx="1799886" cy="1090941"/>
            <a:chOff x="6931389" y="2474832"/>
            <a:chExt cx="1799886" cy="1090941"/>
          </a:xfrm>
        </p:grpSpPr>
        <p:sp>
          <p:nvSpPr>
            <p:cNvPr id="25" name="矩形 7">
              <a:extLst>
                <a:ext uri="{FF2B5EF4-FFF2-40B4-BE49-F238E27FC236}">
                  <a16:creationId xmlns:a16="http://schemas.microsoft.com/office/drawing/2014/main" id="{A5E650A2-AD1D-BA42-B2DC-C51865CE91C6}"/>
                </a:ext>
              </a:extLst>
            </p:cNvPr>
            <p:cNvSpPr/>
            <p:nvPr/>
          </p:nvSpPr>
          <p:spPr>
            <a:xfrm>
              <a:off x="6931389" y="2474832"/>
              <a:ext cx="1799886" cy="107824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26" name="文字方塊 8">
              <a:extLst>
                <a:ext uri="{FF2B5EF4-FFF2-40B4-BE49-F238E27FC236}">
                  <a16:creationId xmlns:a16="http://schemas.microsoft.com/office/drawing/2014/main" id="{8642570A-D017-F74C-9F17-B89F2519C8AE}"/>
                </a:ext>
              </a:extLst>
            </p:cNvPr>
            <p:cNvSpPr txBox="1"/>
            <p:nvPr/>
          </p:nvSpPr>
          <p:spPr>
            <a:xfrm>
              <a:off x="7103591" y="3196441"/>
              <a:ext cx="584200" cy="369332"/>
            </a:xfrm>
            <a:prstGeom prst="rect">
              <a:avLst/>
            </a:prstGeom>
            <a:noFill/>
          </p:spPr>
          <p:txBody>
            <a:bodyPr wrap="square" rtlCol="0">
              <a:spAutoFit/>
            </a:bodyPr>
            <a:lstStyle/>
            <a:p>
              <a:pPr algn="ctr"/>
              <a:r>
                <a:rPr lang="en-US" altLang="zh-TW" dirty="0"/>
                <a:t>bike</a:t>
              </a:r>
              <a:endParaRPr lang="zh-TW" altLang="en-US" dirty="0"/>
            </a:p>
          </p:txBody>
        </p:sp>
        <p:sp>
          <p:nvSpPr>
            <p:cNvPr id="27" name="文字方塊 9">
              <a:extLst>
                <a:ext uri="{FF2B5EF4-FFF2-40B4-BE49-F238E27FC236}">
                  <a16:creationId xmlns:a16="http://schemas.microsoft.com/office/drawing/2014/main" id="{D50C00AF-ECB3-A447-9590-309C8670B9EB}"/>
                </a:ext>
              </a:extLst>
            </p:cNvPr>
            <p:cNvSpPr txBox="1"/>
            <p:nvPr/>
          </p:nvSpPr>
          <p:spPr>
            <a:xfrm>
              <a:off x="7951491" y="3196441"/>
              <a:ext cx="584200" cy="369332"/>
            </a:xfrm>
            <a:prstGeom prst="rect">
              <a:avLst/>
            </a:prstGeom>
            <a:noFill/>
          </p:spPr>
          <p:txBody>
            <a:bodyPr wrap="square" rtlCol="0">
              <a:spAutoFit/>
            </a:bodyPr>
            <a:lstStyle/>
            <a:p>
              <a:pPr algn="ctr"/>
              <a:r>
                <a:rPr lang="en-US" altLang="zh-TW" dirty="0"/>
                <a:t>car</a:t>
              </a:r>
              <a:endParaRPr lang="zh-TW" altLang="en-US" dirty="0"/>
            </a:p>
          </p:txBody>
        </p:sp>
        <p:pic>
          <p:nvPicPr>
            <p:cNvPr id="28" name="Picture 2" descr="ãbikeãçåçæå°çµæ">
              <a:extLst>
                <a:ext uri="{FF2B5EF4-FFF2-40B4-BE49-F238E27FC236}">
                  <a16:creationId xmlns:a16="http://schemas.microsoft.com/office/drawing/2014/main" id="{23934A64-8154-4540-BDD0-BF6B21F927FF}"/>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035907" y="258119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ç¸éåç">
              <a:extLst>
                <a:ext uri="{FF2B5EF4-FFF2-40B4-BE49-F238E27FC236}">
                  <a16:creationId xmlns:a16="http://schemas.microsoft.com/office/drawing/2014/main" id="{F74AFAD1-1D5C-A240-8CDF-A504E11AD972}"/>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883591" y="2581190"/>
              <a:ext cx="720000" cy="72000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30" name="文字方塊 33">
                <a:extLst>
                  <a:ext uri="{FF2B5EF4-FFF2-40B4-BE49-F238E27FC236}">
                    <a16:creationId xmlns:a16="http://schemas.microsoft.com/office/drawing/2014/main" id="{DF5999E8-DF84-494C-89D9-50029D57BA0A}"/>
                  </a:ext>
                </a:extLst>
              </p:cNvPr>
              <p:cNvSpPr txBox="1"/>
              <p:nvPr/>
            </p:nvSpPr>
            <p:spPr>
              <a:xfrm>
                <a:off x="1349105" y="5091584"/>
                <a:ext cx="2999411" cy="561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i="1">
                              <a:latin typeface="Cambria Math" panose="02040503050406030204" pitchFamily="18" charset="0"/>
                            </a:rPr>
                            <m:t>𝐹</m:t>
                          </m:r>
                        </m:e>
                        <m:sup>
                          <m:r>
                            <a:rPr lang="en-US" altLang="zh-TW" sz="2800" i="1">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𝑎𝑟𝑔</m:t>
                      </m:r>
                      <m:func>
                        <m:funcPr>
                          <m:ctrlPr>
                            <a:rPr lang="en-US" altLang="zh-TW" sz="2800" b="0" i="1" smtClean="0">
                              <a:latin typeface="Cambria Math" panose="02040503050406030204" pitchFamily="18" charset="0"/>
                            </a:rPr>
                          </m:ctrlPr>
                        </m:funcPr>
                        <m:fName>
                          <m:limLow>
                            <m:limLowPr>
                              <m:ctrlPr>
                                <a:rPr lang="en-US" altLang="zh-TW" sz="2800" b="0" i="1" smtClean="0">
                                  <a:latin typeface="Cambria Math" panose="02040503050406030204" pitchFamily="18" charset="0"/>
                                </a:rPr>
                              </m:ctrlPr>
                            </m:limLowPr>
                            <m:e>
                              <m:r>
                                <a:rPr lang="en-US" altLang="zh-TW" sz="2800" b="0" i="1" smtClean="0">
                                  <a:latin typeface="Cambria Math" panose="02040503050406030204" pitchFamily="18" charset="0"/>
                                </a:rPr>
                                <m:t>𝑚𝑖𝑛</m:t>
                              </m:r>
                            </m:e>
                            <m:lim>
                              <m:r>
                                <a:rPr lang="en-US" altLang="zh-TW" sz="2800" b="0" i="1" smtClean="0">
                                  <a:latin typeface="Cambria Math" panose="02040503050406030204" pitchFamily="18" charset="0"/>
                                </a:rPr>
                                <m:t>𝐹</m:t>
                              </m:r>
                            </m:lim>
                          </m:limLow>
                        </m:fName>
                        <m:e>
                          <m:r>
                            <a:rPr lang="en-US" altLang="zh-TW" sz="2800" b="0" i="1" smtClean="0">
                              <a:latin typeface="Cambria Math" panose="02040503050406030204" pitchFamily="18" charset="0"/>
                            </a:rPr>
                            <m:t>𝐿</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𝐹</m:t>
                              </m:r>
                            </m:e>
                          </m:d>
                        </m:e>
                      </m:func>
                    </m:oMath>
                  </m:oMathPara>
                </a14:m>
                <a:endParaRPr lang="zh-TW" altLang="en-US" sz="2800" dirty="0"/>
              </a:p>
            </p:txBody>
          </p:sp>
        </mc:Choice>
        <mc:Fallback xmlns="">
          <p:sp>
            <p:nvSpPr>
              <p:cNvPr id="30" name="文字方塊 33">
                <a:extLst>
                  <a:ext uri="{FF2B5EF4-FFF2-40B4-BE49-F238E27FC236}">
                    <a16:creationId xmlns:a16="http://schemas.microsoft.com/office/drawing/2014/main" id="{DF5999E8-DF84-494C-89D9-50029D57BA0A}"/>
                  </a:ext>
                </a:extLst>
              </p:cNvPr>
              <p:cNvSpPr txBox="1">
                <a:spLocks noRot="1" noChangeAspect="1" noMove="1" noResize="1" noEditPoints="1" noAdjustHandles="1" noChangeArrowheads="1" noChangeShapeType="1" noTextEdit="1"/>
              </p:cNvSpPr>
              <p:nvPr/>
            </p:nvSpPr>
            <p:spPr>
              <a:xfrm>
                <a:off x="1349105" y="5091584"/>
                <a:ext cx="2999411" cy="561436"/>
              </a:xfrm>
              <a:prstGeom prst="rect">
                <a:avLst/>
              </a:prstGeom>
              <a:blipFill>
                <a:blip r:embed="rId12"/>
                <a:stretch>
                  <a:fillRect l="-2110" b="-13333"/>
                </a:stretch>
              </a:blipFill>
            </p:spPr>
            <p:txBody>
              <a:bodyPr/>
              <a:lstStyle/>
              <a:p>
                <a:r>
                  <a:rPr lang="en-US">
                    <a:noFill/>
                  </a:rPr>
                  <a:t> </a:t>
                </a:r>
              </a:p>
            </p:txBody>
          </p:sp>
        </mc:Fallback>
      </mc:AlternateContent>
    </p:spTree>
    <p:extLst>
      <p:ext uri="{BB962C8B-B14F-4D97-AF65-F5344CB8AC3E}">
        <p14:creationId xmlns:p14="http://schemas.microsoft.com/office/powerpoint/2010/main" val="257495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5" grpId="0"/>
      <p:bldP spid="16"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B2FA85-3DA8-F642-9864-3E0FEFCFF0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16329" y="2375382"/>
            <a:ext cx="2711342" cy="2107236"/>
          </a:xfrm>
          <a:prstGeom prst="rect">
            <a:avLst/>
          </a:prstGeom>
        </p:spPr>
      </p:pic>
    </p:spTree>
    <p:extLst>
      <p:ext uri="{BB962C8B-B14F-4D97-AF65-F5344CB8AC3E}">
        <p14:creationId xmlns:p14="http://schemas.microsoft.com/office/powerpoint/2010/main" val="1505832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DDF5246-D003-6C4F-8FBC-730D920E418E}"/>
              </a:ext>
            </a:extLst>
          </p:cNvPr>
          <p:cNvGrpSpPr/>
          <p:nvPr/>
        </p:nvGrpSpPr>
        <p:grpSpPr>
          <a:xfrm>
            <a:off x="854764" y="1605515"/>
            <a:ext cx="7544956" cy="4731490"/>
            <a:chOff x="1870396" y="1292490"/>
            <a:chExt cx="6209225" cy="4624373"/>
          </a:xfrm>
        </p:grpSpPr>
        <p:sp>
          <p:nvSpPr>
            <p:cNvPr id="3" name="Freeform 29">
              <a:extLst>
                <a:ext uri="{FF2B5EF4-FFF2-40B4-BE49-F238E27FC236}">
                  <a16:creationId xmlns:a16="http://schemas.microsoft.com/office/drawing/2014/main" id="{8FF22145-0604-0242-8AEC-12F7A1893EB9}"/>
                </a:ext>
              </a:extLst>
            </p:cNvPr>
            <p:cNvSpPr/>
            <p:nvPr/>
          </p:nvSpPr>
          <p:spPr bwMode="auto">
            <a:xfrm>
              <a:off x="1870396" y="1537627"/>
              <a:ext cx="2387739" cy="2067576"/>
            </a:xfrm>
            <a:custGeom>
              <a:avLst/>
              <a:gdLst/>
              <a:ahLst/>
              <a:cxnLst>
                <a:cxn ang="0">
                  <a:pos x="1197" y="0"/>
                </a:cxn>
                <a:cxn ang="0">
                  <a:pos x="1596" y="691"/>
                </a:cxn>
                <a:cxn ang="0">
                  <a:pos x="1197" y="1382"/>
                </a:cxn>
                <a:cxn ang="0">
                  <a:pos x="399" y="1382"/>
                </a:cxn>
                <a:cxn ang="0">
                  <a:pos x="0" y="691"/>
                </a:cxn>
                <a:cxn ang="0">
                  <a:pos x="399" y="0"/>
                </a:cxn>
                <a:cxn ang="0">
                  <a:pos x="1197" y="0"/>
                </a:cxn>
              </a:cxnLst>
              <a:rect l="0" t="0" r="r" b="b"/>
              <a:pathLst>
                <a:path w="1596" h="1382">
                  <a:moveTo>
                    <a:pt x="1197" y="0"/>
                  </a:moveTo>
                  <a:lnTo>
                    <a:pt x="1596" y="691"/>
                  </a:lnTo>
                  <a:lnTo>
                    <a:pt x="1197" y="1382"/>
                  </a:lnTo>
                  <a:lnTo>
                    <a:pt x="399" y="1382"/>
                  </a:lnTo>
                  <a:lnTo>
                    <a:pt x="0" y="691"/>
                  </a:lnTo>
                  <a:lnTo>
                    <a:pt x="399" y="0"/>
                  </a:lnTo>
                  <a:lnTo>
                    <a:pt x="1197" y="0"/>
                  </a:lnTo>
                  <a:close/>
                </a:path>
              </a:pathLst>
            </a:custGeom>
            <a:solidFill>
              <a:schemeClr val="accent2"/>
            </a:solidFill>
            <a:ln w="9525">
              <a:noFill/>
              <a:round/>
            </a:ln>
          </p:spPr>
          <p:txBody>
            <a:bodyPr vert="horz" wrap="square" lIns="86174" tIns="43087" rIns="86174" bIns="43087" numCol="1" anchor="t" anchorCtr="0" compatLnSpc="1"/>
            <a:lstStyle/>
            <a:p>
              <a:pPr>
                <a:lnSpc>
                  <a:spcPct val="120000"/>
                </a:lnSpc>
              </a:pPr>
              <a:endParaRPr lang="en-US" sz="18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Freeform 30">
              <a:extLst>
                <a:ext uri="{FF2B5EF4-FFF2-40B4-BE49-F238E27FC236}">
                  <a16:creationId xmlns:a16="http://schemas.microsoft.com/office/drawing/2014/main" id="{8369F360-DA2C-1448-B217-8823E8925703}"/>
                </a:ext>
              </a:extLst>
            </p:cNvPr>
            <p:cNvSpPr/>
            <p:nvPr/>
          </p:nvSpPr>
          <p:spPr bwMode="auto">
            <a:xfrm>
              <a:off x="5600958" y="1292490"/>
              <a:ext cx="2387739" cy="2067576"/>
            </a:xfrm>
            <a:custGeom>
              <a:avLst/>
              <a:gdLst/>
              <a:ahLst/>
              <a:cxnLst>
                <a:cxn ang="0">
                  <a:pos x="1197" y="0"/>
                </a:cxn>
                <a:cxn ang="0">
                  <a:pos x="1596" y="691"/>
                </a:cxn>
                <a:cxn ang="0">
                  <a:pos x="1197" y="1382"/>
                </a:cxn>
                <a:cxn ang="0">
                  <a:pos x="399" y="1382"/>
                </a:cxn>
                <a:cxn ang="0">
                  <a:pos x="0" y="691"/>
                </a:cxn>
                <a:cxn ang="0">
                  <a:pos x="399" y="0"/>
                </a:cxn>
                <a:cxn ang="0">
                  <a:pos x="1197" y="0"/>
                </a:cxn>
              </a:cxnLst>
              <a:rect l="0" t="0" r="r" b="b"/>
              <a:pathLst>
                <a:path w="1596" h="1382">
                  <a:moveTo>
                    <a:pt x="1197" y="0"/>
                  </a:moveTo>
                  <a:lnTo>
                    <a:pt x="1596" y="691"/>
                  </a:lnTo>
                  <a:lnTo>
                    <a:pt x="1197" y="1382"/>
                  </a:lnTo>
                  <a:lnTo>
                    <a:pt x="399" y="1382"/>
                  </a:lnTo>
                  <a:lnTo>
                    <a:pt x="0" y="691"/>
                  </a:lnTo>
                  <a:lnTo>
                    <a:pt x="399" y="0"/>
                  </a:lnTo>
                  <a:lnTo>
                    <a:pt x="1197" y="0"/>
                  </a:lnTo>
                  <a:close/>
                </a:path>
              </a:pathLst>
            </a:custGeom>
            <a:solidFill>
              <a:schemeClr val="accent3"/>
            </a:solidFill>
            <a:ln w="9525">
              <a:noFill/>
              <a:round/>
            </a:ln>
          </p:spPr>
          <p:txBody>
            <a:bodyPr vert="horz" wrap="square" lIns="86174" tIns="43087" rIns="86174" bIns="43087" numCol="1" anchor="t" anchorCtr="0" compatLnSpc="1"/>
            <a:lstStyle/>
            <a:p>
              <a:pPr>
                <a:lnSpc>
                  <a:spcPct val="120000"/>
                </a:lnSpc>
              </a:pPr>
              <a:endParaRPr lang="en-US" sz="1885" dirty="0">
                <a:solidFill>
                  <a:srgbClr val="FF0000"/>
                </a:solidFill>
                <a:highlight>
                  <a:srgbClr val="FFFF00"/>
                </a:highligh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31">
              <a:extLst>
                <a:ext uri="{FF2B5EF4-FFF2-40B4-BE49-F238E27FC236}">
                  <a16:creationId xmlns:a16="http://schemas.microsoft.com/office/drawing/2014/main" id="{E8EAA6B2-73E4-7C4A-BFB1-0191A0987B1A}"/>
                </a:ext>
              </a:extLst>
            </p:cNvPr>
            <p:cNvSpPr/>
            <p:nvPr/>
          </p:nvSpPr>
          <p:spPr bwMode="auto">
            <a:xfrm>
              <a:off x="5790621" y="3796919"/>
              <a:ext cx="1403319" cy="812370"/>
            </a:xfrm>
            <a:custGeom>
              <a:avLst/>
              <a:gdLst/>
              <a:ahLst/>
              <a:cxnLst>
                <a:cxn ang="0">
                  <a:pos x="917" y="35"/>
                </a:cxn>
                <a:cxn ang="0">
                  <a:pos x="333" y="35"/>
                </a:cxn>
                <a:cxn ang="0">
                  <a:pos x="41" y="543"/>
                </a:cxn>
                <a:cxn ang="0">
                  <a:pos x="0" y="543"/>
                </a:cxn>
                <a:cxn ang="0">
                  <a:pos x="313" y="0"/>
                </a:cxn>
                <a:cxn ang="0">
                  <a:pos x="938" y="0"/>
                </a:cxn>
                <a:cxn ang="0">
                  <a:pos x="917" y="35"/>
                </a:cxn>
              </a:cxnLst>
              <a:rect l="0" t="0" r="r" b="b"/>
              <a:pathLst>
                <a:path w="938" h="543">
                  <a:moveTo>
                    <a:pt x="917" y="35"/>
                  </a:moveTo>
                  <a:lnTo>
                    <a:pt x="333" y="35"/>
                  </a:lnTo>
                  <a:lnTo>
                    <a:pt x="41" y="543"/>
                  </a:lnTo>
                  <a:lnTo>
                    <a:pt x="0" y="543"/>
                  </a:lnTo>
                  <a:lnTo>
                    <a:pt x="313" y="0"/>
                  </a:lnTo>
                  <a:lnTo>
                    <a:pt x="938" y="0"/>
                  </a:lnTo>
                  <a:lnTo>
                    <a:pt x="917" y="35"/>
                  </a:lnTo>
                  <a:close/>
                </a:path>
              </a:pathLst>
            </a:custGeom>
            <a:solidFill>
              <a:schemeClr val="tx1">
                <a:lumMod val="90000"/>
                <a:lumOff val="10000"/>
                <a:alpha val="30000"/>
              </a:schemeClr>
            </a:solidFill>
            <a:ln w="9525">
              <a:noFill/>
              <a:round/>
            </a:ln>
          </p:spPr>
          <p:txBody>
            <a:bodyPr vert="horz" wrap="square" lIns="86174" tIns="43087" rIns="86174" bIns="43087" numCol="1" anchor="t" anchorCtr="0" compatLnSpc="1"/>
            <a:lstStyle/>
            <a:p>
              <a:pPr>
                <a:lnSpc>
                  <a:spcPct val="120000"/>
                </a:lnSpc>
              </a:pPr>
              <a:endParaRPr lang="en-US" sz="18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32">
              <a:extLst>
                <a:ext uri="{FF2B5EF4-FFF2-40B4-BE49-F238E27FC236}">
                  <a16:creationId xmlns:a16="http://schemas.microsoft.com/office/drawing/2014/main" id="{8A0E5852-3188-BB42-B746-CAF02628D5F7}"/>
                </a:ext>
              </a:extLst>
            </p:cNvPr>
            <p:cNvSpPr/>
            <p:nvPr/>
          </p:nvSpPr>
          <p:spPr bwMode="auto">
            <a:xfrm>
              <a:off x="5691882" y="3849288"/>
              <a:ext cx="2387739" cy="2067575"/>
            </a:xfrm>
            <a:custGeom>
              <a:avLst/>
              <a:gdLst/>
              <a:ahLst/>
              <a:cxnLst>
                <a:cxn ang="0">
                  <a:pos x="1596" y="691"/>
                </a:cxn>
                <a:cxn ang="0">
                  <a:pos x="1197" y="1382"/>
                </a:cxn>
                <a:cxn ang="0">
                  <a:pos x="399" y="1382"/>
                </a:cxn>
                <a:cxn ang="0">
                  <a:pos x="0" y="691"/>
                </a:cxn>
                <a:cxn ang="0">
                  <a:pos x="399" y="0"/>
                </a:cxn>
                <a:cxn ang="0">
                  <a:pos x="1197" y="0"/>
                </a:cxn>
                <a:cxn ang="0">
                  <a:pos x="1596" y="691"/>
                </a:cxn>
              </a:cxnLst>
              <a:rect l="0" t="0" r="r" b="b"/>
              <a:pathLst>
                <a:path w="1596" h="1382">
                  <a:moveTo>
                    <a:pt x="1596" y="691"/>
                  </a:moveTo>
                  <a:lnTo>
                    <a:pt x="1197" y="1382"/>
                  </a:lnTo>
                  <a:lnTo>
                    <a:pt x="399" y="1382"/>
                  </a:lnTo>
                  <a:lnTo>
                    <a:pt x="0" y="691"/>
                  </a:lnTo>
                  <a:lnTo>
                    <a:pt x="399" y="0"/>
                  </a:lnTo>
                  <a:lnTo>
                    <a:pt x="1197" y="0"/>
                  </a:lnTo>
                  <a:lnTo>
                    <a:pt x="1596" y="691"/>
                  </a:lnTo>
                  <a:close/>
                </a:path>
              </a:pathLst>
            </a:custGeom>
            <a:solidFill>
              <a:schemeClr val="accent3"/>
            </a:solidFill>
            <a:ln w="9525">
              <a:noFill/>
              <a:round/>
            </a:ln>
          </p:spPr>
          <p:txBody>
            <a:bodyPr vert="horz" wrap="square" lIns="86174" tIns="43087" rIns="86174" bIns="43087" numCol="1" anchor="t" anchorCtr="0" compatLnSpc="1"/>
            <a:lstStyle/>
            <a:p>
              <a:pPr>
                <a:lnSpc>
                  <a:spcPct val="120000"/>
                </a:lnSpc>
              </a:pPr>
              <a:endParaRPr lang="en-US" sz="18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33">
              <a:extLst>
                <a:ext uri="{FF2B5EF4-FFF2-40B4-BE49-F238E27FC236}">
                  <a16:creationId xmlns:a16="http://schemas.microsoft.com/office/drawing/2014/main" id="{F4D07128-9765-A64C-917B-5FD05FBB234F}"/>
                </a:ext>
              </a:extLst>
            </p:cNvPr>
            <p:cNvSpPr/>
            <p:nvPr/>
          </p:nvSpPr>
          <p:spPr bwMode="auto">
            <a:xfrm>
              <a:off x="3252527" y="2297634"/>
              <a:ext cx="1038276" cy="1033790"/>
            </a:xfrm>
            <a:custGeom>
              <a:avLst/>
              <a:gdLst/>
              <a:ahLst/>
              <a:cxnLst>
                <a:cxn ang="0">
                  <a:pos x="694" y="183"/>
                </a:cxn>
                <a:cxn ang="0">
                  <a:pos x="402" y="691"/>
                </a:cxn>
                <a:cxn ang="0">
                  <a:pos x="0" y="0"/>
                </a:cxn>
                <a:cxn ang="0">
                  <a:pos x="588" y="0"/>
                </a:cxn>
                <a:cxn ang="0">
                  <a:pos x="694" y="183"/>
                </a:cxn>
              </a:cxnLst>
              <a:rect l="0" t="0" r="r" b="b"/>
              <a:pathLst>
                <a:path w="694" h="691">
                  <a:moveTo>
                    <a:pt x="694" y="183"/>
                  </a:moveTo>
                  <a:lnTo>
                    <a:pt x="402" y="691"/>
                  </a:lnTo>
                  <a:lnTo>
                    <a:pt x="0" y="0"/>
                  </a:lnTo>
                  <a:lnTo>
                    <a:pt x="588" y="0"/>
                  </a:lnTo>
                  <a:lnTo>
                    <a:pt x="694" y="183"/>
                  </a:lnTo>
                  <a:close/>
                </a:path>
              </a:pathLst>
            </a:custGeom>
            <a:solidFill>
              <a:schemeClr val="accent1"/>
            </a:solidFill>
            <a:ln w="9525">
              <a:noFill/>
              <a:round/>
            </a:ln>
          </p:spPr>
          <p:txBody>
            <a:bodyPr vert="horz" wrap="square" lIns="86174" tIns="43087" rIns="86174" bIns="43087" numCol="1" anchor="t" anchorCtr="0" compatLnSpc="1"/>
            <a:lstStyle/>
            <a:p>
              <a:pPr>
                <a:lnSpc>
                  <a:spcPct val="120000"/>
                </a:lnSpc>
              </a:pPr>
              <a:endParaRPr lang="en-US" sz="18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34">
              <a:extLst>
                <a:ext uri="{FF2B5EF4-FFF2-40B4-BE49-F238E27FC236}">
                  <a16:creationId xmlns:a16="http://schemas.microsoft.com/office/drawing/2014/main" id="{486193F0-F792-C94C-B26E-11766DBD8914}"/>
                </a:ext>
              </a:extLst>
            </p:cNvPr>
            <p:cNvSpPr/>
            <p:nvPr/>
          </p:nvSpPr>
          <p:spPr bwMode="auto">
            <a:xfrm>
              <a:off x="2743872" y="1537627"/>
              <a:ext cx="1424266" cy="821348"/>
            </a:xfrm>
            <a:custGeom>
              <a:avLst/>
              <a:gdLst/>
              <a:ahLst/>
              <a:cxnLst>
                <a:cxn ang="0">
                  <a:pos x="952" y="549"/>
                </a:cxn>
                <a:cxn ang="0">
                  <a:pos x="317" y="549"/>
                </a:cxn>
                <a:cxn ang="0">
                  <a:pos x="0" y="0"/>
                </a:cxn>
                <a:cxn ang="0">
                  <a:pos x="47" y="0"/>
                </a:cxn>
                <a:cxn ang="0">
                  <a:pos x="340" y="508"/>
                </a:cxn>
                <a:cxn ang="0">
                  <a:pos x="928" y="508"/>
                </a:cxn>
                <a:cxn ang="0">
                  <a:pos x="952" y="549"/>
                </a:cxn>
              </a:cxnLst>
              <a:rect l="0" t="0" r="r" b="b"/>
              <a:pathLst>
                <a:path w="952" h="549">
                  <a:moveTo>
                    <a:pt x="952" y="549"/>
                  </a:moveTo>
                  <a:lnTo>
                    <a:pt x="317" y="549"/>
                  </a:lnTo>
                  <a:lnTo>
                    <a:pt x="0" y="0"/>
                  </a:lnTo>
                  <a:lnTo>
                    <a:pt x="47" y="0"/>
                  </a:lnTo>
                  <a:lnTo>
                    <a:pt x="340" y="508"/>
                  </a:lnTo>
                  <a:lnTo>
                    <a:pt x="928" y="508"/>
                  </a:lnTo>
                  <a:lnTo>
                    <a:pt x="952" y="549"/>
                  </a:lnTo>
                  <a:close/>
                </a:path>
              </a:pathLst>
            </a:custGeom>
            <a:solidFill>
              <a:schemeClr val="tx1">
                <a:lumMod val="90000"/>
                <a:lumOff val="10000"/>
                <a:alpha val="30000"/>
              </a:schemeClr>
            </a:solidFill>
            <a:ln w="9525">
              <a:noFill/>
              <a:round/>
            </a:ln>
          </p:spPr>
          <p:txBody>
            <a:bodyPr vert="horz" wrap="square" lIns="86174" tIns="43087" rIns="86174" bIns="43087" numCol="1" anchor="t" anchorCtr="0" compatLnSpc="1"/>
            <a:lstStyle/>
            <a:p>
              <a:pPr>
                <a:lnSpc>
                  <a:spcPct val="120000"/>
                </a:lnSpc>
              </a:pPr>
              <a:endParaRPr lang="en-US" sz="18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35">
              <a:extLst>
                <a:ext uri="{FF2B5EF4-FFF2-40B4-BE49-F238E27FC236}">
                  <a16:creationId xmlns:a16="http://schemas.microsoft.com/office/drawing/2014/main" id="{2F612B06-746D-2346-843B-6297E0B0114E}"/>
                </a:ext>
              </a:extLst>
            </p:cNvPr>
            <p:cNvSpPr/>
            <p:nvPr/>
          </p:nvSpPr>
          <p:spPr bwMode="auto">
            <a:xfrm>
              <a:off x="7541096" y="1519144"/>
              <a:ext cx="493705" cy="1614267"/>
            </a:xfrm>
            <a:custGeom>
              <a:avLst/>
              <a:gdLst/>
              <a:ahLst/>
              <a:cxnLst>
                <a:cxn ang="0">
                  <a:pos x="18" y="0"/>
                </a:cxn>
                <a:cxn ang="0">
                  <a:pos x="330" y="539"/>
                </a:cxn>
                <a:cxn ang="0">
                  <a:pos x="18" y="1079"/>
                </a:cxn>
                <a:cxn ang="0">
                  <a:pos x="0" y="1047"/>
                </a:cxn>
                <a:cxn ang="0">
                  <a:pos x="292" y="539"/>
                </a:cxn>
                <a:cxn ang="0">
                  <a:pos x="0" y="33"/>
                </a:cxn>
                <a:cxn ang="0">
                  <a:pos x="18" y="0"/>
                </a:cxn>
              </a:cxnLst>
              <a:rect l="0" t="0" r="r" b="b"/>
              <a:pathLst>
                <a:path w="330" h="1079">
                  <a:moveTo>
                    <a:pt x="18" y="0"/>
                  </a:moveTo>
                  <a:lnTo>
                    <a:pt x="330" y="539"/>
                  </a:lnTo>
                  <a:lnTo>
                    <a:pt x="18" y="1079"/>
                  </a:lnTo>
                  <a:lnTo>
                    <a:pt x="0" y="1047"/>
                  </a:lnTo>
                  <a:lnTo>
                    <a:pt x="292" y="539"/>
                  </a:lnTo>
                  <a:lnTo>
                    <a:pt x="0" y="33"/>
                  </a:lnTo>
                  <a:lnTo>
                    <a:pt x="18" y="0"/>
                  </a:lnTo>
                  <a:close/>
                </a:path>
              </a:pathLst>
            </a:custGeom>
            <a:solidFill>
              <a:schemeClr val="tx1">
                <a:lumMod val="90000"/>
                <a:lumOff val="10000"/>
                <a:alpha val="30000"/>
              </a:schemeClr>
            </a:solidFill>
            <a:ln w="9525">
              <a:noFill/>
              <a:round/>
            </a:ln>
          </p:spPr>
          <p:txBody>
            <a:bodyPr vert="horz" wrap="square" lIns="86174" tIns="43087" rIns="86174" bIns="43087" numCol="1" anchor="t" anchorCtr="0" compatLnSpc="1"/>
            <a:lstStyle/>
            <a:p>
              <a:pPr>
                <a:lnSpc>
                  <a:spcPct val="120000"/>
                </a:lnSpc>
              </a:pPr>
              <a:endParaRPr lang="en-US" sz="1885">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0" name="Group 52">
              <a:extLst>
                <a:ext uri="{FF2B5EF4-FFF2-40B4-BE49-F238E27FC236}">
                  <a16:creationId xmlns:a16="http://schemas.microsoft.com/office/drawing/2014/main" id="{1D9307BB-718E-E74A-9512-C85ADF971005}"/>
                </a:ext>
              </a:extLst>
            </p:cNvPr>
            <p:cNvGrpSpPr/>
            <p:nvPr/>
          </p:nvGrpSpPr>
          <p:grpSpPr>
            <a:xfrm>
              <a:off x="3266011" y="1627394"/>
              <a:ext cx="1168437" cy="1014339"/>
              <a:chOff x="3949701" y="2646363"/>
              <a:chExt cx="1239838" cy="1076325"/>
            </a:xfrm>
          </p:grpSpPr>
          <p:sp>
            <p:nvSpPr>
              <p:cNvPr id="37" name="Freeform 36">
                <a:extLst>
                  <a:ext uri="{FF2B5EF4-FFF2-40B4-BE49-F238E27FC236}">
                    <a16:creationId xmlns:a16="http://schemas.microsoft.com/office/drawing/2014/main" id="{121DE0C7-34EC-DE47-B285-7808BF58C505}"/>
                  </a:ext>
                </a:extLst>
              </p:cNvPr>
              <p:cNvSpPr/>
              <p:nvPr/>
            </p:nvSpPr>
            <p:spPr bwMode="auto">
              <a:xfrm>
                <a:off x="3949701" y="2646363"/>
                <a:ext cx="1239838" cy="1076325"/>
              </a:xfrm>
              <a:custGeom>
                <a:avLst/>
                <a:gdLst/>
                <a:ahLst/>
                <a:cxnLst>
                  <a:cxn ang="0">
                    <a:pos x="585" y="678"/>
                  </a:cxn>
                  <a:cxn ang="0">
                    <a:pos x="194" y="678"/>
                  </a:cxn>
                  <a:cxn ang="0">
                    <a:pos x="0" y="339"/>
                  </a:cxn>
                  <a:cxn ang="0">
                    <a:pos x="194" y="0"/>
                  </a:cxn>
                  <a:cxn ang="0">
                    <a:pos x="585" y="0"/>
                  </a:cxn>
                  <a:cxn ang="0">
                    <a:pos x="781" y="339"/>
                  </a:cxn>
                  <a:cxn ang="0">
                    <a:pos x="585" y="678"/>
                  </a:cxn>
                </a:cxnLst>
                <a:rect l="0" t="0" r="r" b="b"/>
                <a:pathLst>
                  <a:path w="781" h="678">
                    <a:moveTo>
                      <a:pt x="585" y="678"/>
                    </a:moveTo>
                    <a:lnTo>
                      <a:pt x="194" y="678"/>
                    </a:lnTo>
                    <a:lnTo>
                      <a:pt x="0" y="339"/>
                    </a:lnTo>
                    <a:lnTo>
                      <a:pt x="194" y="0"/>
                    </a:lnTo>
                    <a:lnTo>
                      <a:pt x="585" y="0"/>
                    </a:lnTo>
                    <a:lnTo>
                      <a:pt x="781" y="339"/>
                    </a:lnTo>
                    <a:lnTo>
                      <a:pt x="585" y="678"/>
                    </a:lnTo>
                    <a:close/>
                  </a:path>
                </a:pathLst>
              </a:custGeom>
              <a:solidFill>
                <a:schemeClr val="tx1">
                  <a:lumMod val="90000"/>
                  <a:lumOff val="10000"/>
                  <a:alpha val="30000"/>
                </a:schemeClr>
              </a:solidFill>
              <a:ln w="9525">
                <a:noFill/>
                <a:round/>
              </a:ln>
            </p:spPr>
            <p:txBody>
              <a:bodyPr vert="horz" wrap="square" lIns="86174" tIns="43087" rIns="86174" bIns="43087" numCol="1" anchor="t" anchorCtr="0" compatLnSpc="1"/>
              <a:lstStyle/>
              <a:p>
                <a:pPr>
                  <a:lnSpc>
                    <a:spcPct val="120000"/>
                  </a:lnSpc>
                </a:pPr>
                <a:endParaRPr lang="en-US" sz="18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37">
                <a:extLst>
                  <a:ext uri="{FF2B5EF4-FFF2-40B4-BE49-F238E27FC236}">
                    <a16:creationId xmlns:a16="http://schemas.microsoft.com/office/drawing/2014/main" id="{3F745819-5F1D-694B-A3DA-47522119DEE2}"/>
                  </a:ext>
                </a:extLst>
              </p:cNvPr>
              <p:cNvSpPr/>
              <p:nvPr/>
            </p:nvSpPr>
            <p:spPr bwMode="auto">
              <a:xfrm>
                <a:off x="4068763" y="2752725"/>
                <a:ext cx="998538" cy="865188"/>
              </a:xfrm>
              <a:custGeom>
                <a:avLst/>
                <a:gdLst/>
                <a:ahLst/>
                <a:cxnLst>
                  <a:cxn ang="0">
                    <a:pos x="472" y="545"/>
                  </a:cxn>
                  <a:cxn ang="0">
                    <a:pos x="158" y="545"/>
                  </a:cxn>
                  <a:cxn ang="0">
                    <a:pos x="0" y="272"/>
                  </a:cxn>
                  <a:cxn ang="0">
                    <a:pos x="158" y="0"/>
                  </a:cxn>
                  <a:cxn ang="0">
                    <a:pos x="472" y="0"/>
                  </a:cxn>
                  <a:cxn ang="0">
                    <a:pos x="629" y="272"/>
                  </a:cxn>
                  <a:cxn ang="0">
                    <a:pos x="472" y="545"/>
                  </a:cxn>
                </a:cxnLst>
                <a:rect l="0" t="0" r="r" b="b"/>
                <a:pathLst>
                  <a:path w="629" h="545">
                    <a:moveTo>
                      <a:pt x="472" y="545"/>
                    </a:moveTo>
                    <a:lnTo>
                      <a:pt x="158" y="545"/>
                    </a:lnTo>
                    <a:lnTo>
                      <a:pt x="0" y="272"/>
                    </a:lnTo>
                    <a:lnTo>
                      <a:pt x="158" y="0"/>
                    </a:lnTo>
                    <a:lnTo>
                      <a:pt x="472" y="0"/>
                    </a:lnTo>
                    <a:lnTo>
                      <a:pt x="629" y="272"/>
                    </a:lnTo>
                    <a:lnTo>
                      <a:pt x="472" y="545"/>
                    </a:lnTo>
                    <a:close/>
                  </a:path>
                </a:pathLst>
              </a:custGeom>
              <a:gradFill>
                <a:gsLst>
                  <a:gs pos="0">
                    <a:schemeClr val="bg1"/>
                  </a:gs>
                  <a:gs pos="50000">
                    <a:schemeClr val="bg1">
                      <a:lumMod val="85000"/>
                    </a:schemeClr>
                  </a:gs>
                </a:gsLst>
                <a:lin ang="5400000" scaled="0"/>
              </a:gradFill>
              <a:ln w="9525">
                <a:noFill/>
                <a:round/>
              </a:ln>
            </p:spPr>
            <p:txBody>
              <a:bodyPr vert="horz" wrap="square" lIns="86174" tIns="43087" rIns="86174" bIns="43087" numCol="1" anchor="t" anchorCtr="0" compatLnSpc="1"/>
              <a:lstStyle/>
              <a:p>
                <a:pPr>
                  <a:lnSpc>
                    <a:spcPct val="120000"/>
                  </a:lnSpc>
                </a:pPr>
                <a:endParaRPr lang="en-US" sz="188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1" name="Freeform 31">
              <a:extLst>
                <a:ext uri="{FF2B5EF4-FFF2-40B4-BE49-F238E27FC236}">
                  <a16:creationId xmlns:a16="http://schemas.microsoft.com/office/drawing/2014/main" id="{2A522E3C-5FCA-B24D-8A4D-A66B6DAADC25}"/>
                </a:ext>
              </a:extLst>
            </p:cNvPr>
            <p:cNvSpPr>
              <a:spLocks noEditPoints="1"/>
            </p:cNvSpPr>
            <p:nvPr/>
          </p:nvSpPr>
          <p:spPr bwMode="auto">
            <a:xfrm>
              <a:off x="3618244" y="1904840"/>
              <a:ext cx="460981" cy="460981"/>
            </a:xfrm>
            <a:custGeom>
              <a:avLst/>
              <a:gdLst/>
              <a:ahLst/>
              <a:cxnLst>
                <a:cxn ang="0">
                  <a:pos x="602" y="178"/>
                </a:cxn>
                <a:cxn ang="0">
                  <a:pos x="450" y="390"/>
                </a:cxn>
                <a:cxn ang="0">
                  <a:pos x="330" y="390"/>
                </a:cxn>
                <a:cxn ang="0">
                  <a:pos x="421" y="339"/>
                </a:cxn>
                <a:cxn ang="0">
                  <a:pos x="390" y="781"/>
                </a:cxn>
                <a:cxn ang="0">
                  <a:pos x="390" y="0"/>
                </a:cxn>
                <a:cxn ang="0">
                  <a:pos x="695" y="522"/>
                </a:cxn>
                <a:cxn ang="0">
                  <a:pos x="652" y="488"/>
                </a:cxn>
                <a:cxn ang="0">
                  <a:pos x="722" y="405"/>
                </a:cxn>
                <a:cxn ang="0">
                  <a:pos x="669" y="375"/>
                </a:cxn>
                <a:cxn ang="0">
                  <a:pos x="699" y="268"/>
                </a:cxn>
                <a:cxn ang="0">
                  <a:pos x="645" y="275"/>
                </a:cxn>
                <a:cxn ang="0">
                  <a:pos x="522" y="85"/>
                </a:cxn>
                <a:cxn ang="0">
                  <a:pos x="488" y="129"/>
                </a:cxn>
                <a:cxn ang="0">
                  <a:pos x="405" y="58"/>
                </a:cxn>
                <a:cxn ang="0">
                  <a:pos x="375" y="111"/>
                </a:cxn>
                <a:cxn ang="0">
                  <a:pos x="268" y="81"/>
                </a:cxn>
                <a:cxn ang="0">
                  <a:pos x="275" y="136"/>
                </a:cxn>
                <a:cxn ang="0">
                  <a:pos x="166" y="145"/>
                </a:cxn>
                <a:cxn ang="0">
                  <a:pos x="182" y="203"/>
                </a:cxn>
                <a:cxn ang="0">
                  <a:pos x="85" y="258"/>
                </a:cxn>
                <a:cxn ang="0">
                  <a:pos x="129" y="292"/>
                </a:cxn>
                <a:cxn ang="0">
                  <a:pos x="58" y="375"/>
                </a:cxn>
                <a:cxn ang="0">
                  <a:pos x="111" y="405"/>
                </a:cxn>
                <a:cxn ang="0">
                  <a:pos x="81" y="512"/>
                </a:cxn>
                <a:cxn ang="0">
                  <a:pos x="136" y="506"/>
                </a:cxn>
                <a:cxn ang="0">
                  <a:pos x="145" y="614"/>
                </a:cxn>
                <a:cxn ang="0">
                  <a:pos x="203" y="598"/>
                </a:cxn>
                <a:cxn ang="0">
                  <a:pos x="390" y="723"/>
                </a:cxn>
                <a:cxn ang="0">
                  <a:pos x="577" y="598"/>
                </a:cxn>
                <a:cxn ang="0">
                  <a:pos x="635" y="614"/>
                </a:cxn>
                <a:cxn ang="0">
                  <a:pos x="280" y="599"/>
                </a:cxn>
                <a:cxn ang="0">
                  <a:pos x="500" y="555"/>
                </a:cxn>
                <a:cxn ang="0">
                  <a:pos x="280" y="599"/>
                </a:cxn>
                <a:cxn ang="0">
                  <a:pos x="280" y="599"/>
                </a:cxn>
              </a:cxnLst>
              <a:rect l="0" t="0" r="r" b="b"/>
              <a:pathLst>
                <a:path w="781" h="781">
                  <a:moveTo>
                    <a:pt x="421" y="339"/>
                  </a:moveTo>
                  <a:cubicBezTo>
                    <a:pt x="602" y="178"/>
                    <a:pt x="602" y="178"/>
                    <a:pt x="602" y="178"/>
                  </a:cubicBezTo>
                  <a:cubicBezTo>
                    <a:pt x="442" y="361"/>
                    <a:pt x="442" y="361"/>
                    <a:pt x="442" y="361"/>
                  </a:cubicBezTo>
                  <a:cubicBezTo>
                    <a:pt x="447" y="370"/>
                    <a:pt x="450" y="379"/>
                    <a:pt x="450" y="390"/>
                  </a:cubicBezTo>
                  <a:cubicBezTo>
                    <a:pt x="450" y="423"/>
                    <a:pt x="423" y="450"/>
                    <a:pt x="390" y="450"/>
                  </a:cubicBezTo>
                  <a:cubicBezTo>
                    <a:pt x="357" y="450"/>
                    <a:pt x="330" y="423"/>
                    <a:pt x="330" y="390"/>
                  </a:cubicBezTo>
                  <a:cubicBezTo>
                    <a:pt x="330" y="357"/>
                    <a:pt x="357" y="330"/>
                    <a:pt x="390" y="330"/>
                  </a:cubicBezTo>
                  <a:cubicBezTo>
                    <a:pt x="401" y="330"/>
                    <a:pt x="412" y="334"/>
                    <a:pt x="421" y="339"/>
                  </a:cubicBezTo>
                  <a:close/>
                  <a:moveTo>
                    <a:pt x="781" y="390"/>
                  </a:moveTo>
                  <a:cubicBezTo>
                    <a:pt x="781" y="605"/>
                    <a:pt x="605" y="781"/>
                    <a:pt x="390" y="781"/>
                  </a:cubicBezTo>
                  <a:cubicBezTo>
                    <a:pt x="175" y="781"/>
                    <a:pt x="0" y="605"/>
                    <a:pt x="0" y="390"/>
                  </a:cubicBezTo>
                  <a:cubicBezTo>
                    <a:pt x="0" y="175"/>
                    <a:pt x="175" y="0"/>
                    <a:pt x="390" y="0"/>
                  </a:cubicBezTo>
                  <a:cubicBezTo>
                    <a:pt x="605" y="0"/>
                    <a:pt x="781" y="175"/>
                    <a:pt x="781" y="390"/>
                  </a:cubicBezTo>
                  <a:close/>
                  <a:moveTo>
                    <a:pt x="695" y="522"/>
                  </a:moveTo>
                  <a:cubicBezTo>
                    <a:pt x="646" y="503"/>
                    <a:pt x="646" y="503"/>
                    <a:pt x="646" y="503"/>
                  </a:cubicBezTo>
                  <a:cubicBezTo>
                    <a:pt x="652" y="488"/>
                    <a:pt x="652" y="488"/>
                    <a:pt x="652" y="488"/>
                  </a:cubicBezTo>
                  <a:cubicBezTo>
                    <a:pt x="701" y="508"/>
                    <a:pt x="701" y="508"/>
                    <a:pt x="701" y="508"/>
                  </a:cubicBezTo>
                  <a:cubicBezTo>
                    <a:pt x="713" y="476"/>
                    <a:pt x="720" y="442"/>
                    <a:pt x="722" y="405"/>
                  </a:cubicBezTo>
                  <a:cubicBezTo>
                    <a:pt x="669" y="405"/>
                    <a:pt x="669" y="405"/>
                    <a:pt x="669" y="405"/>
                  </a:cubicBezTo>
                  <a:cubicBezTo>
                    <a:pt x="669" y="375"/>
                    <a:pt x="669" y="375"/>
                    <a:pt x="669" y="375"/>
                  </a:cubicBezTo>
                  <a:cubicBezTo>
                    <a:pt x="722" y="375"/>
                    <a:pt x="722" y="375"/>
                    <a:pt x="722" y="375"/>
                  </a:cubicBezTo>
                  <a:cubicBezTo>
                    <a:pt x="720" y="337"/>
                    <a:pt x="712" y="302"/>
                    <a:pt x="699" y="268"/>
                  </a:cubicBezTo>
                  <a:cubicBezTo>
                    <a:pt x="651" y="289"/>
                    <a:pt x="651" y="289"/>
                    <a:pt x="651" y="289"/>
                  </a:cubicBezTo>
                  <a:cubicBezTo>
                    <a:pt x="645" y="275"/>
                    <a:pt x="645" y="275"/>
                    <a:pt x="645" y="275"/>
                  </a:cubicBezTo>
                  <a:cubicBezTo>
                    <a:pt x="693" y="254"/>
                    <a:pt x="693" y="254"/>
                    <a:pt x="693" y="254"/>
                  </a:cubicBezTo>
                  <a:cubicBezTo>
                    <a:pt x="659" y="179"/>
                    <a:pt x="598" y="118"/>
                    <a:pt x="522" y="85"/>
                  </a:cubicBezTo>
                  <a:cubicBezTo>
                    <a:pt x="503" y="134"/>
                    <a:pt x="503" y="134"/>
                    <a:pt x="503" y="134"/>
                  </a:cubicBezTo>
                  <a:cubicBezTo>
                    <a:pt x="488" y="129"/>
                    <a:pt x="488" y="129"/>
                    <a:pt x="488" y="129"/>
                  </a:cubicBezTo>
                  <a:cubicBezTo>
                    <a:pt x="508" y="80"/>
                    <a:pt x="508" y="80"/>
                    <a:pt x="508" y="80"/>
                  </a:cubicBezTo>
                  <a:cubicBezTo>
                    <a:pt x="476" y="67"/>
                    <a:pt x="442" y="60"/>
                    <a:pt x="405" y="58"/>
                  </a:cubicBezTo>
                  <a:cubicBezTo>
                    <a:pt x="405" y="111"/>
                    <a:pt x="405" y="111"/>
                    <a:pt x="405" y="111"/>
                  </a:cubicBezTo>
                  <a:cubicBezTo>
                    <a:pt x="375" y="111"/>
                    <a:pt x="375" y="111"/>
                    <a:pt x="375" y="111"/>
                  </a:cubicBezTo>
                  <a:cubicBezTo>
                    <a:pt x="375" y="58"/>
                    <a:pt x="375" y="58"/>
                    <a:pt x="375" y="58"/>
                  </a:cubicBezTo>
                  <a:cubicBezTo>
                    <a:pt x="337" y="60"/>
                    <a:pt x="302" y="68"/>
                    <a:pt x="268" y="81"/>
                  </a:cubicBezTo>
                  <a:cubicBezTo>
                    <a:pt x="289" y="130"/>
                    <a:pt x="289" y="130"/>
                    <a:pt x="289" y="130"/>
                  </a:cubicBezTo>
                  <a:cubicBezTo>
                    <a:pt x="275" y="136"/>
                    <a:pt x="275" y="136"/>
                    <a:pt x="275" y="136"/>
                  </a:cubicBezTo>
                  <a:cubicBezTo>
                    <a:pt x="254" y="87"/>
                    <a:pt x="254" y="87"/>
                    <a:pt x="254" y="87"/>
                  </a:cubicBezTo>
                  <a:cubicBezTo>
                    <a:pt x="222" y="102"/>
                    <a:pt x="192" y="121"/>
                    <a:pt x="166" y="145"/>
                  </a:cubicBezTo>
                  <a:cubicBezTo>
                    <a:pt x="203" y="182"/>
                    <a:pt x="203" y="182"/>
                    <a:pt x="203" y="182"/>
                  </a:cubicBezTo>
                  <a:cubicBezTo>
                    <a:pt x="182" y="203"/>
                    <a:pt x="182" y="203"/>
                    <a:pt x="182" y="203"/>
                  </a:cubicBezTo>
                  <a:cubicBezTo>
                    <a:pt x="145" y="166"/>
                    <a:pt x="145" y="166"/>
                    <a:pt x="145" y="166"/>
                  </a:cubicBezTo>
                  <a:cubicBezTo>
                    <a:pt x="120" y="193"/>
                    <a:pt x="100" y="224"/>
                    <a:pt x="85" y="258"/>
                  </a:cubicBezTo>
                  <a:cubicBezTo>
                    <a:pt x="134" y="278"/>
                    <a:pt x="134" y="278"/>
                    <a:pt x="134" y="278"/>
                  </a:cubicBezTo>
                  <a:cubicBezTo>
                    <a:pt x="129" y="292"/>
                    <a:pt x="129" y="292"/>
                    <a:pt x="129" y="292"/>
                  </a:cubicBezTo>
                  <a:cubicBezTo>
                    <a:pt x="80" y="272"/>
                    <a:pt x="80" y="272"/>
                    <a:pt x="80" y="272"/>
                  </a:cubicBezTo>
                  <a:cubicBezTo>
                    <a:pt x="67" y="304"/>
                    <a:pt x="60" y="339"/>
                    <a:pt x="58" y="375"/>
                  </a:cubicBezTo>
                  <a:cubicBezTo>
                    <a:pt x="111" y="375"/>
                    <a:pt x="111" y="375"/>
                    <a:pt x="111" y="375"/>
                  </a:cubicBezTo>
                  <a:cubicBezTo>
                    <a:pt x="111" y="405"/>
                    <a:pt x="111" y="405"/>
                    <a:pt x="111" y="405"/>
                  </a:cubicBezTo>
                  <a:cubicBezTo>
                    <a:pt x="58" y="405"/>
                    <a:pt x="58" y="405"/>
                    <a:pt x="58" y="405"/>
                  </a:cubicBezTo>
                  <a:cubicBezTo>
                    <a:pt x="60" y="443"/>
                    <a:pt x="68" y="479"/>
                    <a:pt x="81" y="512"/>
                  </a:cubicBezTo>
                  <a:cubicBezTo>
                    <a:pt x="130" y="492"/>
                    <a:pt x="130" y="492"/>
                    <a:pt x="130" y="492"/>
                  </a:cubicBezTo>
                  <a:cubicBezTo>
                    <a:pt x="136" y="506"/>
                    <a:pt x="136" y="506"/>
                    <a:pt x="136" y="506"/>
                  </a:cubicBezTo>
                  <a:cubicBezTo>
                    <a:pt x="87" y="526"/>
                    <a:pt x="87" y="526"/>
                    <a:pt x="87" y="526"/>
                  </a:cubicBezTo>
                  <a:cubicBezTo>
                    <a:pt x="102" y="558"/>
                    <a:pt x="121" y="588"/>
                    <a:pt x="145" y="614"/>
                  </a:cubicBezTo>
                  <a:cubicBezTo>
                    <a:pt x="182" y="577"/>
                    <a:pt x="182" y="577"/>
                    <a:pt x="182" y="577"/>
                  </a:cubicBezTo>
                  <a:cubicBezTo>
                    <a:pt x="203" y="598"/>
                    <a:pt x="203" y="598"/>
                    <a:pt x="203" y="598"/>
                  </a:cubicBezTo>
                  <a:cubicBezTo>
                    <a:pt x="166" y="635"/>
                    <a:pt x="166" y="635"/>
                    <a:pt x="166" y="635"/>
                  </a:cubicBezTo>
                  <a:cubicBezTo>
                    <a:pt x="226" y="689"/>
                    <a:pt x="304" y="723"/>
                    <a:pt x="390" y="723"/>
                  </a:cubicBezTo>
                  <a:cubicBezTo>
                    <a:pt x="476" y="723"/>
                    <a:pt x="555" y="689"/>
                    <a:pt x="614" y="635"/>
                  </a:cubicBezTo>
                  <a:cubicBezTo>
                    <a:pt x="577" y="598"/>
                    <a:pt x="577" y="598"/>
                    <a:pt x="577" y="598"/>
                  </a:cubicBezTo>
                  <a:cubicBezTo>
                    <a:pt x="598" y="577"/>
                    <a:pt x="598" y="577"/>
                    <a:pt x="598" y="577"/>
                  </a:cubicBezTo>
                  <a:cubicBezTo>
                    <a:pt x="635" y="614"/>
                    <a:pt x="635" y="614"/>
                    <a:pt x="635" y="614"/>
                  </a:cubicBezTo>
                  <a:cubicBezTo>
                    <a:pt x="660" y="587"/>
                    <a:pt x="680" y="556"/>
                    <a:pt x="695" y="522"/>
                  </a:cubicBezTo>
                  <a:close/>
                  <a:moveTo>
                    <a:pt x="280" y="599"/>
                  </a:moveTo>
                  <a:cubicBezTo>
                    <a:pt x="500" y="599"/>
                    <a:pt x="500" y="599"/>
                    <a:pt x="500" y="599"/>
                  </a:cubicBezTo>
                  <a:cubicBezTo>
                    <a:pt x="500" y="555"/>
                    <a:pt x="500" y="555"/>
                    <a:pt x="500" y="555"/>
                  </a:cubicBezTo>
                  <a:cubicBezTo>
                    <a:pt x="280" y="555"/>
                    <a:pt x="280" y="555"/>
                    <a:pt x="280" y="555"/>
                  </a:cubicBezTo>
                  <a:lnTo>
                    <a:pt x="280" y="599"/>
                  </a:lnTo>
                  <a:close/>
                  <a:moveTo>
                    <a:pt x="280" y="599"/>
                  </a:moveTo>
                  <a:cubicBezTo>
                    <a:pt x="280" y="599"/>
                    <a:pt x="280" y="599"/>
                    <a:pt x="280" y="599"/>
                  </a:cubicBezTo>
                </a:path>
              </a:pathLst>
            </a:custGeom>
            <a:solidFill>
              <a:schemeClr val="tx1">
                <a:lumMod val="90000"/>
                <a:lumOff val="10000"/>
              </a:schemeClr>
            </a:solidFill>
            <a:ln w="9525">
              <a:noFill/>
              <a:round/>
            </a:ln>
          </p:spPr>
          <p:txBody>
            <a:bodyPr vert="horz" wrap="square" lIns="86174" tIns="43087" rIns="86174" bIns="43087" numCol="1" anchor="t" anchorCtr="0" compatLnSpc="1"/>
            <a:lstStyle/>
            <a:p>
              <a:pPr>
                <a:lnSpc>
                  <a:spcPct val="120000"/>
                </a:lnSpc>
              </a:pPr>
              <a:endParaRPr lang="en-US" sz="18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5">
              <a:extLst>
                <a:ext uri="{FF2B5EF4-FFF2-40B4-BE49-F238E27FC236}">
                  <a16:creationId xmlns:a16="http://schemas.microsoft.com/office/drawing/2014/main" id="{98123ECA-BD6E-6A44-90E7-A9556F9B6C96}"/>
                </a:ext>
              </a:extLst>
            </p:cNvPr>
            <p:cNvSpPr txBox="1"/>
            <p:nvPr/>
          </p:nvSpPr>
          <p:spPr>
            <a:xfrm>
              <a:off x="6194486" y="2209880"/>
              <a:ext cx="1226088" cy="229430"/>
            </a:xfrm>
            <a:prstGeom prst="rect">
              <a:avLst/>
            </a:prstGeom>
            <a:noFill/>
          </p:spPr>
          <p:txBody>
            <a:bodyPr wrap="square" lIns="0" tIns="0" rIns="0" bIns="0" rtlCol="0">
              <a:spAutoFit/>
            </a:bodyPr>
            <a:lstStyle/>
            <a:p>
              <a:pPr defTabSz="861060">
                <a:lnSpc>
                  <a:spcPct val="120000"/>
                </a:lnSpc>
                <a:spcBef>
                  <a:spcPct val="20000"/>
                </a:spcBef>
                <a:defRPr/>
              </a:pPr>
              <a:r>
                <a:rPr lang="en-US" altLang="zh-CN"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LSTM</a:t>
              </a:r>
              <a:endParaRPr lang="zh-CN" altLang="en-US"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Rectangle 16">
              <a:extLst>
                <a:ext uri="{FF2B5EF4-FFF2-40B4-BE49-F238E27FC236}">
                  <a16:creationId xmlns:a16="http://schemas.microsoft.com/office/drawing/2014/main" id="{5BFD6D50-8692-1642-9947-1825D0148899}"/>
                </a:ext>
              </a:extLst>
            </p:cNvPr>
            <p:cNvSpPr/>
            <p:nvPr/>
          </p:nvSpPr>
          <p:spPr>
            <a:xfrm>
              <a:off x="6161623" y="1649377"/>
              <a:ext cx="1319212" cy="305243"/>
            </a:xfrm>
            <a:prstGeom prst="rect">
              <a:avLst/>
            </a:prstGeom>
          </p:spPr>
          <p:txBody>
            <a:bodyPr wrap="none" lIns="0" tIns="0" rIns="0" bIns="0">
              <a:spAutoFit/>
            </a:bodyPr>
            <a:lstStyle/>
            <a:p>
              <a:pPr>
                <a:lnSpc>
                  <a:spcPct val="120000"/>
                </a:lnSpc>
              </a:pPr>
              <a:r>
                <a:rPr lang="en-US" altLang="zh-CN"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Memory based</a:t>
              </a:r>
              <a:endParaRPr lang="zh-CN" altLang="en-US"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Rectangle 18">
              <a:extLst>
                <a:ext uri="{FF2B5EF4-FFF2-40B4-BE49-F238E27FC236}">
                  <a16:creationId xmlns:a16="http://schemas.microsoft.com/office/drawing/2014/main" id="{ABA8AF51-28D2-5A40-AF99-39BFCADF0D24}"/>
                </a:ext>
              </a:extLst>
            </p:cNvPr>
            <p:cNvSpPr/>
            <p:nvPr/>
          </p:nvSpPr>
          <p:spPr>
            <a:xfrm>
              <a:off x="2138101" y="2505005"/>
              <a:ext cx="1382535" cy="295044"/>
            </a:xfrm>
            <a:prstGeom prst="rect">
              <a:avLst/>
            </a:prstGeom>
          </p:spPr>
          <p:txBody>
            <a:bodyPr wrap="none" lIns="0" tIns="0" rIns="0" bIns="0">
              <a:spAutoFit/>
            </a:bodyPr>
            <a:lstStyle/>
            <a:p>
              <a:pPr>
                <a:lnSpc>
                  <a:spcPct val="120000"/>
                </a:lnSpc>
              </a:pPr>
              <a:r>
                <a:rPr lang="en-US"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Gradient based</a:t>
              </a:r>
            </a:p>
          </p:txBody>
        </p:sp>
        <p:sp>
          <p:nvSpPr>
            <p:cNvPr id="16" name="Rectangle 20">
              <a:extLst>
                <a:ext uri="{FF2B5EF4-FFF2-40B4-BE49-F238E27FC236}">
                  <a16:creationId xmlns:a16="http://schemas.microsoft.com/office/drawing/2014/main" id="{83EA29E7-46E2-C040-B25A-34D37AD1C287}"/>
                </a:ext>
              </a:extLst>
            </p:cNvPr>
            <p:cNvSpPr/>
            <p:nvPr/>
          </p:nvSpPr>
          <p:spPr>
            <a:xfrm>
              <a:off x="6427239" y="4043980"/>
              <a:ext cx="1150515" cy="305243"/>
            </a:xfrm>
            <a:prstGeom prst="rect">
              <a:avLst/>
            </a:prstGeom>
          </p:spPr>
          <p:txBody>
            <a:bodyPr wrap="none" lIns="0" tIns="0" rIns="0" bIns="0">
              <a:spAutoFit/>
            </a:bodyPr>
            <a:lstStyle/>
            <a:p>
              <a:pPr>
                <a:lnSpc>
                  <a:spcPct val="120000"/>
                </a:lnSpc>
              </a:pPr>
              <a:r>
                <a:rPr lang="en-US" altLang="zh-CN"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Metric based</a:t>
              </a:r>
              <a:endParaRPr lang="zh-CN" altLang="en-US"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TextBox 24">
              <a:extLst>
                <a:ext uri="{FF2B5EF4-FFF2-40B4-BE49-F238E27FC236}">
                  <a16:creationId xmlns:a16="http://schemas.microsoft.com/office/drawing/2014/main" id="{7F6BBE87-B848-8B44-BA80-630B0512E194}"/>
                </a:ext>
              </a:extLst>
            </p:cNvPr>
            <p:cNvSpPr txBox="1"/>
            <p:nvPr/>
          </p:nvSpPr>
          <p:spPr>
            <a:xfrm>
              <a:off x="6207725" y="4508196"/>
              <a:ext cx="1589543" cy="1113807"/>
            </a:xfrm>
            <a:prstGeom prst="rect">
              <a:avLst/>
            </a:prstGeom>
            <a:noFill/>
          </p:spPr>
          <p:txBody>
            <a:bodyPr wrap="square" lIns="0" tIns="0" rIns="0" bIns="0" rtlCol="0">
              <a:spAutoFit/>
            </a:bodyPr>
            <a:lstStyle/>
            <a:p>
              <a:pPr defTabSz="861060">
                <a:lnSpc>
                  <a:spcPct val="120000"/>
                </a:lnSpc>
                <a:spcBef>
                  <a:spcPct val="20000"/>
                </a:spcBef>
                <a:defRPr/>
              </a:pPr>
              <a:r>
                <a:rPr lang="en-US" altLang="zh-CN"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Siamese Network</a:t>
              </a:r>
            </a:p>
            <a:p>
              <a:pPr defTabSz="861060">
                <a:lnSpc>
                  <a:spcPct val="120000"/>
                </a:lnSpc>
                <a:spcBef>
                  <a:spcPct val="20000"/>
                </a:spcBef>
                <a:defRPr/>
              </a:pPr>
              <a:r>
                <a:rPr lang="en-US" altLang="zh-CN"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Prototypical Network</a:t>
              </a:r>
            </a:p>
            <a:p>
              <a:pPr defTabSz="861060">
                <a:lnSpc>
                  <a:spcPct val="120000"/>
                </a:lnSpc>
                <a:spcBef>
                  <a:spcPct val="20000"/>
                </a:spcBef>
                <a:defRPr/>
              </a:pPr>
              <a:r>
                <a:rPr lang="en-US" altLang="zh-CN"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Matching Network</a:t>
              </a:r>
            </a:p>
            <a:p>
              <a:pPr defTabSz="861060">
                <a:lnSpc>
                  <a:spcPct val="120000"/>
                </a:lnSpc>
                <a:spcBef>
                  <a:spcPct val="20000"/>
                </a:spcBef>
                <a:defRPr/>
              </a:pPr>
              <a:r>
                <a:rPr lang="en-US" altLang="zh-CN"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Relational Network</a:t>
              </a:r>
              <a:endParaRPr lang="zh-CN" altLang="en-US"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 Placeholder 3">
              <a:extLst>
                <a:ext uri="{FF2B5EF4-FFF2-40B4-BE49-F238E27FC236}">
                  <a16:creationId xmlns:a16="http://schemas.microsoft.com/office/drawing/2014/main" id="{528C8EB0-C527-4744-B50F-6D01520FC664}"/>
                </a:ext>
              </a:extLst>
            </p:cNvPr>
            <p:cNvSpPr txBox="1"/>
            <p:nvPr/>
          </p:nvSpPr>
          <p:spPr>
            <a:xfrm>
              <a:off x="3704838" y="3786547"/>
              <a:ext cx="133653" cy="1086628"/>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61060">
                <a:lnSpc>
                  <a:spcPct val="120000"/>
                </a:lnSpc>
                <a:spcBef>
                  <a:spcPct val="20000"/>
                </a:spcBef>
                <a:defRPr/>
              </a:pPr>
              <a:endParaRPr lang="en-US" sz="4525"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0" name="TextBox 15">
            <a:extLst>
              <a:ext uri="{FF2B5EF4-FFF2-40B4-BE49-F238E27FC236}">
                <a16:creationId xmlns:a16="http://schemas.microsoft.com/office/drawing/2014/main" id="{650C9194-6F01-274B-B331-D4E44E27FC96}"/>
              </a:ext>
            </a:extLst>
          </p:cNvPr>
          <p:cNvSpPr txBox="1"/>
          <p:nvPr/>
        </p:nvSpPr>
        <p:spPr>
          <a:xfrm>
            <a:off x="1762632" y="3260026"/>
            <a:ext cx="1165059" cy="536365"/>
          </a:xfrm>
          <a:prstGeom prst="rect">
            <a:avLst/>
          </a:prstGeom>
          <a:noFill/>
        </p:spPr>
        <p:txBody>
          <a:bodyPr wrap="square" lIns="0" tIns="0" rIns="0" bIns="0" rtlCol="0">
            <a:spAutoFit/>
          </a:bodyPr>
          <a:lstStyle/>
          <a:p>
            <a:pPr defTabSz="861060">
              <a:lnSpc>
                <a:spcPct val="120000"/>
              </a:lnSpc>
              <a:spcBef>
                <a:spcPct val="20000"/>
              </a:spcBef>
              <a:defRPr/>
            </a:pPr>
            <a:r>
              <a:rPr lang="en-US" altLang="zh-CN"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MAML</a:t>
            </a:r>
          </a:p>
          <a:p>
            <a:pPr defTabSz="861060">
              <a:lnSpc>
                <a:spcPct val="120000"/>
              </a:lnSpc>
              <a:spcBef>
                <a:spcPct val="20000"/>
              </a:spcBef>
              <a:defRPr/>
            </a:pPr>
            <a:r>
              <a:rPr lang="en-US" altLang="zh-CN"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Reptile</a:t>
            </a:r>
            <a:endParaRPr lang="zh-CN" altLang="en-US"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標題 1">
            <a:extLst>
              <a:ext uri="{FF2B5EF4-FFF2-40B4-BE49-F238E27FC236}">
                <a16:creationId xmlns:a16="http://schemas.microsoft.com/office/drawing/2014/main" id="{8E128605-1EC9-154E-8D77-238386DBF470}"/>
              </a:ext>
            </a:extLst>
          </p:cNvPr>
          <p:cNvSpPr txBox="1">
            <a:spLocks/>
          </p:cNvSpPr>
          <p:nvPr/>
        </p:nvSpPr>
        <p:spPr>
          <a:xfrm>
            <a:off x="362833" y="755188"/>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Meta Learning</a:t>
            </a:r>
            <a:endParaRPr lang="zh-TW" altLang="en-US" dirty="0"/>
          </a:p>
        </p:txBody>
      </p:sp>
    </p:spTree>
    <p:extLst>
      <p:ext uri="{BB962C8B-B14F-4D97-AF65-F5344CB8AC3E}">
        <p14:creationId xmlns:p14="http://schemas.microsoft.com/office/powerpoint/2010/main" val="176774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41C1AD-453B-5A43-AFCE-8259CD69F3A8}"/>
              </a:ext>
            </a:extLst>
          </p:cNvPr>
          <p:cNvSpPr txBox="1">
            <a:spLocks/>
          </p:cNvSpPr>
          <p:nvPr/>
        </p:nvSpPr>
        <p:spPr>
          <a:xfrm>
            <a:off x="362833" y="755188"/>
            <a:ext cx="7886700" cy="7010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Meta Learning</a:t>
            </a:r>
            <a:endParaRPr lang="zh-TW" altLang="en-US" dirty="0"/>
          </a:p>
        </p:txBody>
      </p:sp>
      <p:sp>
        <p:nvSpPr>
          <p:cNvPr id="3" name="內容版面配置區 2">
            <a:extLst>
              <a:ext uri="{FF2B5EF4-FFF2-40B4-BE49-F238E27FC236}">
                <a16:creationId xmlns:a16="http://schemas.microsoft.com/office/drawing/2014/main" id="{BA66244E-955C-8B42-8A7B-D945357A4385}"/>
              </a:ext>
            </a:extLst>
          </p:cNvPr>
          <p:cNvSpPr txBox="1">
            <a:spLocks/>
          </p:cNvSpPr>
          <p:nvPr/>
        </p:nvSpPr>
        <p:spPr>
          <a:xfrm>
            <a:off x="628650" y="1825625"/>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3200" b="1" dirty="0"/>
              <a:t>MAML</a:t>
            </a:r>
          </a:p>
          <a:p>
            <a:pPr lvl="1"/>
            <a:r>
              <a:rPr lang="en-US" altLang="zh-TW" dirty="0"/>
              <a:t>Chelsea Finn, Pieter </a:t>
            </a:r>
            <a:r>
              <a:rPr lang="en-US" altLang="zh-TW" dirty="0" err="1"/>
              <a:t>Abbeel</a:t>
            </a:r>
            <a:r>
              <a:rPr lang="en-US" altLang="zh-TW" dirty="0"/>
              <a:t>, and Sergey Levine, “Model-Agnostic Meta-Learning for Fast Adaptation of Deep Networks”, ICML, 2017</a:t>
            </a:r>
            <a:endParaRPr lang="zh-TW" altLang="zh-TW" dirty="0"/>
          </a:p>
          <a:p>
            <a:endParaRPr lang="en-US" altLang="zh-TW" dirty="0"/>
          </a:p>
          <a:p>
            <a:r>
              <a:rPr lang="en-US" altLang="zh-TW" sz="3200" b="1" dirty="0"/>
              <a:t>Reptile</a:t>
            </a:r>
          </a:p>
          <a:p>
            <a:pPr lvl="1"/>
            <a:r>
              <a:rPr lang="en-US" altLang="zh-TW" dirty="0"/>
              <a:t>Alex Nichol, Joshua </a:t>
            </a:r>
            <a:r>
              <a:rPr lang="en-US" altLang="zh-TW" dirty="0" err="1"/>
              <a:t>Achiam</a:t>
            </a:r>
            <a:r>
              <a:rPr lang="en-US" altLang="zh-TW" dirty="0"/>
              <a:t>, John Schulman, On First-Order Meta-Learning Algorithms, </a:t>
            </a:r>
            <a:r>
              <a:rPr lang="en-US" altLang="zh-TW" dirty="0" err="1"/>
              <a:t>arXiv</a:t>
            </a:r>
            <a:r>
              <a:rPr lang="en-US" altLang="zh-TW" dirty="0"/>
              <a:t>, 2018</a:t>
            </a:r>
          </a:p>
          <a:p>
            <a:endParaRPr lang="zh-TW" altLang="zh-TW" dirty="0"/>
          </a:p>
          <a:p>
            <a:endParaRPr lang="zh-TW" altLang="en-US" dirty="0"/>
          </a:p>
          <a:p>
            <a:endParaRPr lang="zh-TW" altLang="en-US" dirty="0"/>
          </a:p>
        </p:txBody>
      </p:sp>
      <p:sp>
        <p:nvSpPr>
          <p:cNvPr id="7" name="矩形 5">
            <a:extLst>
              <a:ext uri="{FF2B5EF4-FFF2-40B4-BE49-F238E27FC236}">
                <a16:creationId xmlns:a16="http://schemas.microsoft.com/office/drawing/2014/main" id="{E775AD57-CB7F-3648-90A8-728833062CAD}"/>
              </a:ext>
            </a:extLst>
          </p:cNvPr>
          <p:cNvSpPr/>
          <p:nvPr/>
        </p:nvSpPr>
        <p:spPr>
          <a:xfrm>
            <a:off x="628650" y="1825625"/>
            <a:ext cx="7886700" cy="173572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8" name="Picture 7">
            <a:extLst>
              <a:ext uri="{FF2B5EF4-FFF2-40B4-BE49-F238E27FC236}">
                <a16:creationId xmlns:a16="http://schemas.microsoft.com/office/drawing/2014/main" id="{4C344EA9-EED9-ED4E-A757-D6410BDA80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068" y="4649843"/>
            <a:ext cx="3441397" cy="1527120"/>
          </a:xfrm>
          <a:prstGeom prst="rect">
            <a:avLst/>
          </a:prstGeom>
        </p:spPr>
      </p:pic>
      <p:pic>
        <p:nvPicPr>
          <p:cNvPr id="9" name="Picture 8">
            <a:extLst>
              <a:ext uri="{FF2B5EF4-FFF2-40B4-BE49-F238E27FC236}">
                <a16:creationId xmlns:a16="http://schemas.microsoft.com/office/drawing/2014/main" id="{5094359F-E03A-6648-8E32-FF196380324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58576" y="325928"/>
            <a:ext cx="1590957" cy="1900862"/>
          </a:xfrm>
          <a:prstGeom prst="rect">
            <a:avLst/>
          </a:prstGeom>
        </p:spPr>
      </p:pic>
    </p:spTree>
    <p:extLst>
      <p:ext uri="{BB962C8B-B14F-4D97-AF65-F5344CB8AC3E}">
        <p14:creationId xmlns:p14="http://schemas.microsoft.com/office/powerpoint/2010/main" val="38988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38897" y="852442"/>
            <a:ext cx="2347784" cy="461665"/>
          </a:xfrm>
          <a:prstGeom prst="rect">
            <a:avLst/>
          </a:prstGeom>
          <a:noFill/>
        </p:spPr>
        <p:txBody>
          <a:bodyPr wrap="square" rtlCol="0">
            <a:spAutoFit/>
          </a:bodyPr>
          <a:lstStyle/>
          <a:p>
            <a:r>
              <a:rPr lang="zh-CN" altLang="en-US" sz="2400" dirty="0"/>
              <a:t>报告</a:t>
            </a:r>
          </a:p>
        </p:txBody>
      </p:sp>
      <p:graphicFrame>
        <p:nvGraphicFramePr>
          <p:cNvPr id="13" name="图表 12"/>
          <p:cNvGraphicFramePr/>
          <p:nvPr>
            <p:extLst>
              <p:ext uri="{D42A27DB-BD31-4B8C-83A1-F6EECF244321}">
                <p14:modId xmlns:p14="http://schemas.microsoft.com/office/powerpoint/2010/main" val="3657983087"/>
              </p:ext>
            </p:extLst>
          </p:nvPr>
        </p:nvGraphicFramePr>
        <p:xfrm>
          <a:off x="962803" y="4082536"/>
          <a:ext cx="3848100" cy="2565400"/>
        </p:xfrm>
        <a:graphic>
          <a:graphicData uri="http://schemas.openxmlformats.org/drawingml/2006/chart">
            <c:chart xmlns:c="http://schemas.openxmlformats.org/drawingml/2006/chart" xmlns:r="http://schemas.openxmlformats.org/officeDocument/2006/relationships" r:id="rId2"/>
          </a:graphicData>
        </a:graphic>
      </p:graphicFrame>
      <p:sp>
        <p:nvSpPr>
          <p:cNvPr id="3" name="文本框 2"/>
          <p:cNvSpPr txBox="1"/>
          <p:nvPr/>
        </p:nvSpPr>
        <p:spPr>
          <a:xfrm>
            <a:off x="5662958" y="1552150"/>
            <a:ext cx="3348417" cy="923330"/>
          </a:xfrm>
          <a:prstGeom prst="rect">
            <a:avLst/>
          </a:prstGeom>
          <a:noFill/>
        </p:spPr>
        <p:txBody>
          <a:bodyPr wrap="square" rtlCol="0">
            <a:spAutoFit/>
          </a:bodyPr>
          <a:lstStyle/>
          <a:p>
            <a:r>
              <a:rPr kumimoji="1" lang="zh-CN" altLang="en-US" dirty="0"/>
              <a:t>报告人：柳玉豹 </a:t>
            </a:r>
            <a:endParaRPr kumimoji="1" lang="en-US" altLang="zh-CN" dirty="0"/>
          </a:p>
          <a:p>
            <a:endParaRPr kumimoji="1" lang="en-US" altLang="zh-CN" dirty="0"/>
          </a:p>
          <a:p>
            <a:endParaRPr kumimoji="1" lang="zh-CN" altLang="en-US" dirty="0"/>
          </a:p>
        </p:txBody>
      </p:sp>
    </p:spTree>
    <p:extLst>
      <p:ext uri="{BB962C8B-B14F-4D97-AF65-F5344CB8AC3E}">
        <p14:creationId xmlns:p14="http://schemas.microsoft.com/office/powerpoint/2010/main" val="17990802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422B31-7F5A-9642-B18A-23A5FA6D06B6}"/>
              </a:ext>
            </a:extLst>
          </p:cNvPr>
          <p:cNvSpPr txBox="1">
            <a:spLocks/>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a:t>Omniglot</a:t>
            </a:r>
            <a:endParaRPr lang="zh-TW" altLang="en-US" dirty="0"/>
          </a:p>
        </p:txBody>
      </p:sp>
      <p:sp>
        <p:nvSpPr>
          <p:cNvPr id="3" name="內容版面配置區 2">
            <a:extLst>
              <a:ext uri="{FF2B5EF4-FFF2-40B4-BE49-F238E27FC236}">
                <a16:creationId xmlns:a16="http://schemas.microsoft.com/office/drawing/2014/main" id="{3F1833CD-B0E7-F440-BF1D-452820A6BB6B}"/>
              </a:ext>
            </a:extLst>
          </p:cNvPr>
          <p:cNvSpPr txBox="1">
            <a:spLocks/>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a:t>1623 characters</a:t>
            </a:r>
          </a:p>
          <a:p>
            <a:r>
              <a:rPr lang="en-US" altLang="zh-TW"/>
              <a:t>Each has 20 examples</a:t>
            </a:r>
            <a:endParaRPr lang="zh-TW" altLang="en-US"/>
          </a:p>
          <a:p>
            <a:endParaRPr lang="zh-TW" altLang="en-US" dirty="0"/>
          </a:p>
        </p:txBody>
      </p:sp>
      <p:pic>
        <p:nvPicPr>
          <p:cNvPr id="4" name="Picture 2" descr="Visualization of Omniglot dataset.">
            <a:extLst>
              <a:ext uri="{FF2B5EF4-FFF2-40B4-BE49-F238E27FC236}">
                <a16:creationId xmlns:a16="http://schemas.microsoft.com/office/drawing/2014/main" id="{A0C4CC57-7F39-1B4C-94EE-9F374242CCE9}"/>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42635" y="2867098"/>
            <a:ext cx="8658729" cy="37701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xample figure from python/demo.py">
            <a:extLst>
              <a:ext uri="{FF2B5EF4-FFF2-40B4-BE49-F238E27FC236}">
                <a16:creationId xmlns:a16="http://schemas.microsoft.com/office/drawing/2014/main" id="{FA727A47-9FB6-4E44-B3E3-8FF055C66EA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17749" y="132347"/>
            <a:ext cx="3293644" cy="263491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9">
            <a:extLst>
              <a:ext uri="{FF2B5EF4-FFF2-40B4-BE49-F238E27FC236}">
                <a16:creationId xmlns:a16="http://schemas.microsoft.com/office/drawing/2014/main" id="{C82B7972-CAC2-2147-8629-B2F38BEC6131}"/>
              </a:ext>
            </a:extLst>
          </p:cNvPr>
          <p:cNvSpPr/>
          <p:nvPr/>
        </p:nvSpPr>
        <p:spPr>
          <a:xfrm>
            <a:off x="628650" y="1308239"/>
            <a:ext cx="4155689" cy="369332"/>
          </a:xfrm>
          <a:prstGeom prst="rect">
            <a:avLst/>
          </a:prstGeom>
        </p:spPr>
        <p:txBody>
          <a:bodyPr wrap="none">
            <a:spAutoFit/>
          </a:bodyPr>
          <a:lstStyle/>
          <a:p>
            <a:r>
              <a:rPr lang="en-US" altLang="zh-TW" dirty="0">
                <a:hlinkClick r:id="rId4"/>
              </a:rPr>
              <a:t>https://github.com/brendenlake/omniglot</a:t>
            </a:r>
            <a:endParaRPr lang="zh-TW" altLang="en-US" dirty="0"/>
          </a:p>
        </p:txBody>
      </p:sp>
    </p:spTree>
    <p:extLst>
      <p:ext uri="{BB962C8B-B14F-4D97-AF65-F5344CB8AC3E}">
        <p14:creationId xmlns:p14="http://schemas.microsoft.com/office/powerpoint/2010/main" val="59114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EC4F87-9FC6-4B06-9F4C-7EE3DADA0121}"/>
              </a:ext>
            </a:extLst>
          </p:cNvPr>
          <p:cNvSpPr>
            <a:spLocks noGrp="1"/>
          </p:cNvSpPr>
          <p:nvPr/>
        </p:nvSpPr>
        <p:spPr>
          <a:xfrm>
            <a:off x="361603" y="39504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err="1"/>
              <a:t>Omniglot</a:t>
            </a:r>
            <a:r>
              <a:rPr lang="en-US" altLang="zh-TW" dirty="0"/>
              <a:t> </a:t>
            </a:r>
            <a:br>
              <a:rPr lang="en-US" altLang="zh-TW" dirty="0"/>
            </a:br>
            <a:r>
              <a:rPr lang="en-US" altLang="zh-TW" dirty="0"/>
              <a:t>– Few-shot Classification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1B0B528-59EF-433F-95EB-9809E5A6AB81}"/>
                  </a:ext>
                </a:extLst>
              </p:cNvPr>
              <p:cNvSpPr>
                <a:spLocks noGrp="1"/>
              </p:cNvSpPr>
              <p:nvPr/>
            </p:nvSpPr>
            <p:spPr>
              <a:xfrm>
                <a:off x="361603" y="1711162"/>
                <a:ext cx="7886700" cy="48879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solidFill>
                      <a:srgbClr val="0000FF"/>
                    </a:solidFill>
                  </a:rPr>
                  <a:t>N-ways</a:t>
                </a:r>
                <a:r>
                  <a:rPr lang="en-US" altLang="zh-TW" sz="2400" dirty="0"/>
                  <a:t> </a:t>
                </a:r>
                <a:r>
                  <a:rPr lang="en-US" altLang="zh-TW" sz="2400" dirty="0">
                    <a:solidFill>
                      <a:srgbClr val="00B050"/>
                    </a:solidFill>
                  </a:rPr>
                  <a:t>K-shot</a:t>
                </a:r>
                <a:r>
                  <a:rPr lang="en-US" altLang="zh-TW" sz="2400" dirty="0"/>
                  <a:t> classification: In each training and test tasks, there are </a:t>
                </a:r>
                <a:r>
                  <a:rPr lang="en-US" altLang="zh-TW" sz="2400" dirty="0">
                    <a:solidFill>
                      <a:srgbClr val="0000FF"/>
                    </a:solidFill>
                  </a:rPr>
                  <a:t>N classes</a:t>
                </a:r>
                <a:r>
                  <a:rPr lang="en-US" altLang="zh-TW" sz="2400" dirty="0"/>
                  <a:t>, each has </a:t>
                </a:r>
                <a:r>
                  <a:rPr lang="en-US" altLang="zh-TW" sz="2400" dirty="0">
                    <a:solidFill>
                      <a:srgbClr val="00B050"/>
                    </a:solidFill>
                  </a:rPr>
                  <a:t>K</a:t>
                </a:r>
                <a:r>
                  <a:rPr lang="zh-TW" altLang="en-US" sz="2400" dirty="0">
                    <a:solidFill>
                      <a:srgbClr val="00B050"/>
                    </a:solidFill>
                  </a:rPr>
                  <a:t> </a:t>
                </a:r>
                <a:r>
                  <a:rPr lang="en-US" altLang="zh-TW" sz="2400" dirty="0">
                    <a:solidFill>
                      <a:srgbClr val="00B050"/>
                    </a:solidFill>
                  </a:rPr>
                  <a:t>examples</a:t>
                </a:r>
                <a:r>
                  <a:rPr lang="en-US" altLang="zh-TW" sz="2400" dirty="0"/>
                  <a:t>.</a:t>
                </a:r>
              </a:p>
              <a:p>
                <a:endParaRPr lang="en-US" altLang="zh-TW" sz="2400" dirty="0"/>
              </a:p>
              <a:p>
                <a:endParaRPr lang="en-US" altLang="zh-TW" sz="2400" dirty="0"/>
              </a:p>
              <a:p>
                <a:endParaRPr lang="en-US" altLang="zh-TW" sz="2400" dirty="0"/>
              </a:p>
              <a:p>
                <a:endParaRPr lang="en-US" altLang="zh-TW" sz="2400" dirty="0"/>
              </a:p>
              <a:p>
                <a:endParaRPr lang="en-US" altLang="zh-TW" sz="2400" dirty="0"/>
              </a:p>
              <a:p>
                <a:r>
                  <a:rPr lang="en-US" altLang="zh-TW" sz="2400" dirty="0"/>
                  <a:t>Split your characters into training and testing characters</a:t>
                </a:r>
              </a:p>
              <a:p>
                <a:pPr lvl="1"/>
                <a:r>
                  <a:rPr lang="en-US" altLang="zh-TW" dirty="0"/>
                  <a:t>Sample N training characters, sample K examples from each</a:t>
                </a:r>
                <a:r>
                  <a:rPr lang="zh-TW" altLang="en-US" dirty="0"/>
                  <a:t> </a:t>
                </a:r>
                <a:r>
                  <a:rPr lang="en-US" altLang="zh-TW" dirty="0"/>
                  <a:t>sampled characters  </a:t>
                </a:r>
                <a14:m>
                  <m:oMath xmlns:m="http://schemas.openxmlformats.org/officeDocument/2006/math">
                    <m:r>
                      <a:rPr lang="en-US" altLang="zh-TW" i="1" smtClean="0">
                        <a:latin typeface="Cambria Math" panose="02040503050406030204" pitchFamily="18" charset="0"/>
                        <a:ea typeface="Cambria Math" panose="02040503050406030204" pitchFamily="18" charset="0"/>
                      </a:rPr>
                      <m:t>→</m:t>
                    </m:r>
                  </m:oMath>
                </a14:m>
                <a:r>
                  <a:rPr lang="zh-TW" altLang="en-US" dirty="0"/>
                  <a:t> </a:t>
                </a:r>
                <a:r>
                  <a:rPr lang="en-US" altLang="zh-TW" dirty="0"/>
                  <a:t>one training task</a:t>
                </a:r>
              </a:p>
              <a:p>
                <a:pPr lvl="1"/>
                <a:r>
                  <a:rPr lang="en-US" altLang="zh-TW" dirty="0"/>
                  <a:t>Sample N testing characters, sample K examples from each</a:t>
                </a:r>
                <a:r>
                  <a:rPr lang="zh-TW" altLang="en-US" dirty="0"/>
                  <a:t> </a:t>
                </a:r>
                <a:r>
                  <a:rPr lang="en-US" altLang="zh-TW" dirty="0"/>
                  <a:t>sampled characters  </a:t>
                </a:r>
                <a14:m>
                  <m:oMath xmlns:m="http://schemas.openxmlformats.org/officeDocument/2006/math">
                    <m:r>
                      <a:rPr lang="en-US" altLang="zh-TW" i="1">
                        <a:latin typeface="Cambria Math" panose="02040503050406030204" pitchFamily="18" charset="0"/>
                        <a:ea typeface="Cambria Math" panose="02040503050406030204" pitchFamily="18" charset="0"/>
                      </a:rPr>
                      <m:t>→</m:t>
                    </m:r>
                  </m:oMath>
                </a14:m>
                <a:r>
                  <a:rPr lang="zh-TW" altLang="en-US" dirty="0"/>
                  <a:t> </a:t>
                </a:r>
                <a:r>
                  <a:rPr lang="en-US" altLang="zh-TW" dirty="0"/>
                  <a:t>one testing task</a:t>
                </a:r>
                <a:endParaRPr lang="zh-TW" altLang="en-US" dirty="0"/>
              </a:p>
            </p:txBody>
          </p:sp>
        </mc:Choice>
        <mc:Fallback xmlns="">
          <p:sp>
            <p:nvSpPr>
              <p:cNvPr id="3" name="內容版面配置區 2">
                <a:extLst>
                  <a:ext uri="{FF2B5EF4-FFF2-40B4-BE49-F238E27FC236}">
                    <a16:creationId xmlns:a16="http://schemas.microsoft.com/office/drawing/2014/main" id="{31B0B528-59EF-433F-95EB-9809E5A6AB81}"/>
                  </a:ext>
                </a:extLst>
              </p:cNvPr>
              <p:cNvSpPr>
                <a:spLocks noGrp="1" noRot="1" noChangeAspect="1" noMove="1" noResize="1" noEditPoints="1" noAdjustHandles="1" noChangeArrowheads="1" noChangeShapeType="1" noTextEdit="1"/>
              </p:cNvSpPr>
              <p:nvPr/>
            </p:nvSpPr>
            <p:spPr>
              <a:xfrm>
                <a:off x="361603" y="1711162"/>
                <a:ext cx="7886700" cy="4887996"/>
              </a:xfrm>
              <a:prstGeom prst="rect">
                <a:avLst/>
              </a:prstGeom>
              <a:blipFill>
                <a:blip r:embed="rId2"/>
                <a:stretch>
                  <a:fillRect l="-804" t="-1554" b="-3627"/>
                </a:stretch>
              </a:blipFill>
            </p:spPr>
            <p:txBody>
              <a:bodyPr/>
              <a:lstStyle/>
              <a:p>
                <a:r>
                  <a:rPr lang="en-US">
                    <a:noFill/>
                  </a:rPr>
                  <a:t> </a:t>
                </a:r>
              </a:p>
            </p:txBody>
          </p:sp>
        </mc:Fallback>
      </mc:AlternateContent>
      <p:pic>
        <p:nvPicPr>
          <p:cNvPr id="4" name="圖片 3">
            <a:extLst>
              <a:ext uri="{FF2B5EF4-FFF2-40B4-BE49-F238E27FC236}">
                <a16:creationId xmlns:a16="http://schemas.microsoft.com/office/drawing/2014/main" id="{2F461772-9FAD-46DC-AE3A-E5C37694DCFE}"/>
              </a:ext>
            </a:extLst>
          </p:cNvPr>
          <p:cNvPicPr>
            <a:picLocks noChangeAspect="1"/>
          </p:cNvPicPr>
          <p:nvPr/>
        </p:nvPicPr>
        <p:blipFill>
          <a:blip r:embed="rId3"/>
          <a:stretch>
            <a:fillRect/>
          </a:stretch>
        </p:blipFill>
        <p:spPr>
          <a:xfrm>
            <a:off x="2652146" y="2615118"/>
            <a:ext cx="2456647" cy="1955540"/>
          </a:xfrm>
          <a:prstGeom prst="rect">
            <a:avLst/>
          </a:prstGeom>
        </p:spPr>
      </p:pic>
      <p:sp>
        <p:nvSpPr>
          <p:cNvPr id="5" name="文字方塊 4">
            <a:extLst>
              <a:ext uri="{FF2B5EF4-FFF2-40B4-BE49-F238E27FC236}">
                <a16:creationId xmlns:a16="http://schemas.microsoft.com/office/drawing/2014/main" id="{1AC20F21-D332-4978-8D6B-268578635C15}"/>
              </a:ext>
            </a:extLst>
          </p:cNvPr>
          <p:cNvSpPr txBox="1"/>
          <p:nvPr/>
        </p:nvSpPr>
        <p:spPr>
          <a:xfrm>
            <a:off x="193161" y="2680662"/>
            <a:ext cx="1284371"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2400" b="1" i="1" u="sng" dirty="0">
                <a:solidFill>
                  <a:srgbClr val="0000FF"/>
                </a:solidFill>
              </a:rPr>
              <a:t>20</a:t>
            </a:r>
            <a:r>
              <a:rPr lang="zh-TW" altLang="en-US" sz="2400" b="1" i="1" u="sng" dirty="0">
                <a:solidFill>
                  <a:srgbClr val="0000FF"/>
                </a:solidFill>
              </a:rPr>
              <a:t> </a:t>
            </a:r>
            <a:r>
              <a:rPr lang="en-US" altLang="zh-TW" sz="2400" b="1" i="1" u="sng" dirty="0">
                <a:solidFill>
                  <a:srgbClr val="0000FF"/>
                </a:solidFill>
              </a:rPr>
              <a:t>ways</a:t>
            </a:r>
          </a:p>
          <a:p>
            <a:r>
              <a:rPr lang="en-US" altLang="zh-TW" sz="2400" b="1" i="1" u="sng" dirty="0">
                <a:solidFill>
                  <a:srgbClr val="00B050"/>
                </a:solidFill>
              </a:rPr>
              <a:t>1 shot</a:t>
            </a:r>
            <a:endParaRPr lang="zh-TW" altLang="en-US" sz="2400" b="1" i="1" u="sng" dirty="0">
              <a:solidFill>
                <a:srgbClr val="00B050"/>
              </a:solidFill>
            </a:endParaRPr>
          </a:p>
        </p:txBody>
      </p:sp>
      <p:sp>
        <p:nvSpPr>
          <p:cNvPr id="6" name="文字方塊 5">
            <a:extLst>
              <a:ext uri="{FF2B5EF4-FFF2-40B4-BE49-F238E27FC236}">
                <a16:creationId xmlns:a16="http://schemas.microsoft.com/office/drawing/2014/main" id="{BF0316DE-60CE-4F65-9C2C-061083345E30}"/>
              </a:ext>
            </a:extLst>
          </p:cNvPr>
          <p:cNvSpPr txBox="1"/>
          <p:nvPr/>
        </p:nvSpPr>
        <p:spPr>
          <a:xfrm>
            <a:off x="254743" y="3715597"/>
            <a:ext cx="2504264"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2400" dirty="0"/>
              <a:t>Each character represents a class</a:t>
            </a:r>
            <a:endParaRPr lang="zh-TW" altLang="en-US" sz="2400" dirty="0"/>
          </a:p>
        </p:txBody>
      </p:sp>
      <p:sp>
        <p:nvSpPr>
          <p:cNvPr id="7" name="文字方塊 6">
            <a:extLst>
              <a:ext uri="{FF2B5EF4-FFF2-40B4-BE49-F238E27FC236}">
                <a16:creationId xmlns:a16="http://schemas.microsoft.com/office/drawing/2014/main" id="{02420C90-3A75-4E0D-AAC4-B9FE248A69D0}"/>
              </a:ext>
            </a:extLst>
          </p:cNvPr>
          <p:cNvSpPr txBox="1"/>
          <p:nvPr/>
        </p:nvSpPr>
        <p:spPr>
          <a:xfrm>
            <a:off x="5054825" y="3703964"/>
            <a:ext cx="2504264"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2400" dirty="0"/>
              <a:t>Training set</a:t>
            </a:r>
          </a:p>
          <a:p>
            <a:r>
              <a:rPr lang="en-US" altLang="zh-TW" sz="2400" dirty="0"/>
              <a:t>(Support set)</a:t>
            </a:r>
            <a:endParaRPr lang="zh-TW" altLang="en-US" sz="2400" dirty="0"/>
          </a:p>
        </p:txBody>
      </p:sp>
      <p:pic>
        <p:nvPicPr>
          <p:cNvPr id="8" name="圖片 9">
            <a:extLst>
              <a:ext uri="{FF2B5EF4-FFF2-40B4-BE49-F238E27FC236}">
                <a16:creationId xmlns:a16="http://schemas.microsoft.com/office/drawing/2014/main" id="{7139D4E4-4921-4483-AD34-378E91B1679E}"/>
              </a:ext>
            </a:extLst>
          </p:cNvPr>
          <p:cNvPicPr>
            <a:picLocks noChangeAspect="1"/>
          </p:cNvPicPr>
          <p:nvPr/>
        </p:nvPicPr>
        <p:blipFill>
          <a:blip r:embed="rId4"/>
          <a:stretch>
            <a:fillRect/>
          </a:stretch>
        </p:blipFill>
        <p:spPr>
          <a:xfrm>
            <a:off x="5497283" y="2619736"/>
            <a:ext cx="949292" cy="949292"/>
          </a:xfrm>
          <a:prstGeom prst="rect">
            <a:avLst/>
          </a:prstGeom>
        </p:spPr>
      </p:pic>
      <p:sp>
        <p:nvSpPr>
          <p:cNvPr id="9" name="文字方塊 10">
            <a:extLst>
              <a:ext uri="{FF2B5EF4-FFF2-40B4-BE49-F238E27FC236}">
                <a16:creationId xmlns:a16="http://schemas.microsoft.com/office/drawing/2014/main" id="{88AF1A63-0DA1-4422-81CA-8EBFBAE48969}"/>
              </a:ext>
            </a:extLst>
          </p:cNvPr>
          <p:cNvSpPr txBox="1"/>
          <p:nvPr/>
        </p:nvSpPr>
        <p:spPr>
          <a:xfrm>
            <a:off x="6446575" y="2658647"/>
            <a:ext cx="2504264"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2400" dirty="0"/>
              <a:t>Testing set</a:t>
            </a:r>
          </a:p>
          <a:p>
            <a:r>
              <a:rPr lang="en-US" altLang="zh-TW" sz="2400" dirty="0"/>
              <a:t>(Query set)</a:t>
            </a:r>
            <a:endParaRPr lang="zh-TW" altLang="en-US" sz="2400" dirty="0"/>
          </a:p>
        </p:txBody>
      </p:sp>
      <p:sp>
        <p:nvSpPr>
          <p:cNvPr id="10" name="矩形 11">
            <a:extLst>
              <a:ext uri="{FF2B5EF4-FFF2-40B4-BE49-F238E27FC236}">
                <a16:creationId xmlns:a16="http://schemas.microsoft.com/office/drawing/2014/main" id="{BF29C02F-DA2D-4FD5-9FAA-4493D305A716}"/>
              </a:ext>
            </a:extLst>
          </p:cNvPr>
          <p:cNvSpPr/>
          <p:nvPr/>
        </p:nvSpPr>
        <p:spPr>
          <a:xfrm>
            <a:off x="5298208" y="258841"/>
            <a:ext cx="3302251" cy="646331"/>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dirty="0"/>
              <a:t>Demo of Reptile:</a:t>
            </a:r>
          </a:p>
          <a:p>
            <a:r>
              <a:rPr lang="en-US" altLang="zh-TW" dirty="0"/>
              <a:t>https://openai.com/blog/reptile/</a:t>
            </a:r>
            <a:endParaRPr lang="zh-TW" altLang="en-US" dirty="0"/>
          </a:p>
        </p:txBody>
      </p:sp>
    </p:spTree>
    <p:extLst>
      <p:ext uri="{BB962C8B-B14F-4D97-AF65-F5344CB8AC3E}">
        <p14:creationId xmlns:p14="http://schemas.microsoft.com/office/powerpoint/2010/main" val="3344016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
            <a:extLst>
              <a:ext uri="{FF2B5EF4-FFF2-40B4-BE49-F238E27FC236}">
                <a16:creationId xmlns:a16="http://schemas.microsoft.com/office/drawing/2014/main" id="{AE8835EB-60F6-D248-B0C6-CCF38A621C8E}"/>
              </a:ext>
            </a:extLst>
          </p:cNvPr>
          <p:cNvSpPr/>
          <p:nvPr/>
        </p:nvSpPr>
        <p:spPr>
          <a:xfrm>
            <a:off x="330200" y="2388228"/>
            <a:ext cx="8185134" cy="27425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 name="文字方塊 5">
                <a:extLst>
                  <a:ext uri="{FF2B5EF4-FFF2-40B4-BE49-F238E27FC236}">
                    <a16:creationId xmlns:a16="http://schemas.microsoft.com/office/drawing/2014/main" id="{4138FD70-29CB-484E-B9FA-1A42E4BF581A}"/>
                  </a:ext>
                </a:extLst>
              </p:cNvPr>
              <p:cNvSpPr txBox="1"/>
              <p:nvPr/>
            </p:nvSpPr>
            <p:spPr>
              <a:xfrm>
                <a:off x="2698750" y="2660729"/>
                <a:ext cx="3997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0</m:t>
                          </m:r>
                        </m:sup>
                      </m:sSup>
                    </m:oMath>
                  </m:oMathPara>
                </a14:m>
                <a:endParaRPr lang="zh-TW" altLang="en-US" sz="2400" dirty="0"/>
              </a:p>
            </p:txBody>
          </p:sp>
        </mc:Choice>
        <mc:Fallback xmlns="">
          <p:sp>
            <p:nvSpPr>
              <p:cNvPr id="3" name="文字方塊 5">
                <a:extLst>
                  <a:ext uri="{FF2B5EF4-FFF2-40B4-BE49-F238E27FC236}">
                    <a16:creationId xmlns:a16="http://schemas.microsoft.com/office/drawing/2014/main" id="{4138FD70-29CB-484E-B9FA-1A42E4BF581A}"/>
                  </a:ext>
                </a:extLst>
              </p:cNvPr>
              <p:cNvSpPr txBox="1">
                <a:spLocks noRot="1" noChangeAspect="1" noMove="1" noResize="1" noEditPoints="1" noAdjustHandles="1" noChangeArrowheads="1" noChangeShapeType="1" noTextEdit="1"/>
              </p:cNvSpPr>
              <p:nvPr/>
            </p:nvSpPr>
            <p:spPr>
              <a:xfrm>
                <a:off x="2698750" y="2660729"/>
                <a:ext cx="399725" cy="369332"/>
              </a:xfrm>
              <a:prstGeom prst="rect">
                <a:avLst/>
              </a:prstGeom>
              <a:blipFill>
                <a:blip r:embed="rId2"/>
                <a:stretch>
                  <a:fillRect l="-18750" r="-3125"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文字方塊 6">
                <a:extLst>
                  <a:ext uri="{FF2B5EF4-FFF2-40B4-BE49-F238E27FC236}">
                    <a16:creationId xmlns:a16="http://schemas.microsoft.com/office/drawing/2014/main" id="{AFCF5880-9286-4747-B455-BBA3F073ABFA}"/>
                  </a:ext>
                </a:extLst>
              </p:cNvPr>
              <p:cNvSpPr txBox="1"/>
              <p:nvPr/>
            </p:nvSpPr>
            <p:spPr>
              <a:xfrm>
                <a:off x="5395397" y="2660729"/>
                <a:ext cx="39312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4" name="文字方塊 6">
                <a:extLst>
                  <a:ext uri="{FF2B5EF4-FFF2-40B4-BE49-F238E27FC236}">
                    <a16:creationId xmlns:a16="http://schemas.microsoft.com/office/drawing/2014/main" id="{AFCF5880-9286-4747-B455-BBA3F073ABFA}"/>
                  </a:ext>
                </a:extLst>
              </p:cNvPr>
              <p:cNvSpPr txBox="1">
                <a:spLocks noRot="1" noChangeAspect="1" noMove="1" noResize="1" noEditPoints="1" noAdjustHandles="1" noChangeArrowheads="1" noChangeShapeType="1" noTextEdit="1"/>
              </p:cNvSpPr>
              <p:nvPr/>
            </p:nvSpPr>
            <p:spPr>
              <a:xfrm>
                <a:off x="5395397" y="2660729"/>
                <a:ext cx="393121" cy="369332"/>
              </a:xfrm>
              <a:prstGeom prst="rect">
                <a:avLst/>
              </a:prstGeom>
              <a:blipFill>
                <a:blip r:embed="rId3"/>
                <a:stretch>
                  <a:fillRect l="-15625" r="-3125"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字方塊 7">
                <a:extLst>
                  <a:ext uri="{FF2B5EF4-FFF2-40B4-BE49-F238E27FC236}">
                    <a16:creationId xmlns:a16="http://schemas.microsoft.com/office/drawing/2014/main" id="{E52BFC18-689A-EC4F-8D2F-5F69BDDA8340}"/>
                  </a:ext>
                </a:extLst>
              </p:cNvPr>
              <p:cNvSpPr txBox="1"/>
              <p:nvPr/>
            </p:nvSpPr>
            <p:spPr>
              <a:xfrm>
                <a:off x="3998268" y="3473532"/>
                <a:ext cx="4338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rPr>
                        <m:t>𝜃</m:t>
                      </m:r>
                    </m:oMath>
                  </m:oMathPara>
                </a14:m>
                <a:endParaRPr lang="zh-TW" altLang="en-US" sz="2400" dirty="0"/>
              </a:p>
            </p:txBody>
          </p:sp>
        </mc:Choice>
        <mc:Fallback xmlns="">
          <p:sp>
            <p:nvSpPr>
              <p:cNvPr id="5" name="文字方塊 7">
                <a:extLst>
                  <a:ext uri="{FF2B5EF4-FFF2-40B4-BE49-F238E27FC236}">
                    <a16:creationId xmlns:a16="http://schemas.microsoft.com/office/drawing/2014/main" id="{E52BFC18-689A-EC4F-8D2F-5F69BDDA8340}"/>
                  </a:ext>
                </a:extLst>
              </p:cNvPr>
              <p:cNvSpPr txBox="1">
                <a:spLocks noRot="1" noChangeAspect="1" noMove="1" noResize="1" noEditPoints="1" noAdjustHandles="1" noChangeArrowheads="1" noChangeShapeType="1" noTextEdit="1"/>
              </p:cNvSpPr>
              <p:nvPr/>
            </p:nvSpPr>
            <p:spPr>
              <a:xfrm>
                <a:off x="3998268" y="3473532"/>
                <a:ext cx="433837" cy="369332"/>
              </a:xfrm>
              <a:prstGeom prst="rect">
                <a:avLst/>
              </a:prstGeom>
              <a:blipFill>
                <a:blip r:embed="rId4"/>
                <a:stretch>
                  <a:fillRect l="-14286" r="-11429" b="-3333"/>
                </a:stretch>
              </a:blipFill>
            </p:spPr>
            <p:txBody>
              <a:bodyPr/>
              <a:lstStyle/>
              <a:p>
                <a:r>
                  <a:rPr lang="en-US">
                    <a:noFill/>
                  </a:rPr>
                  <a:t> </a:t>
                </a:r>
              </a:p>
            </p:txBody>
          </p:sp>
        </mc:Fallback>
      </mc:AlternateContent>
      <p:sp>
        <p:nvSpPr>
          <p:cNvPr id="6" name="文字方塊 8">
            <a:extLst>
              <a:ext uri="{FF2B5EF4-FFF2-40B4-BE49-F238E27FC236}">
                <a16:creationId xmlns:a16="http://schemas.microsoft.com/office/drawing/2014/main" id="{C5893E45-F311-6148-967C-98DEDC596928}"/>
              </a:ext>
            </a:extLst>
          </p:cNvPr>
          <p:cNvSpPr txBox="1"/>
          <p:nvPr/>
        </p:nvSpPr>
        <p:spPr>
          <a:xfrm>
            <a:off x="1754724" y="2872760"/>
            <a:ext cx="1219200" cy="461665"/>
          </a:xfrm>
          <a:prstGeom prst="rect">
            <a:avLst/>
          </a:prstGeom>
          <a:noFill/>
        </p:spPr>
        <p:txBody>
          <a:bodyPr wrap="square" rtlCol="0">
            <a:spAutoFit/>
          </a:bodyPr>
          <a:lstStyle/>
          <a:p>
            <a:pPr algn="ctr"/>
            <a:r>
              <a:rPr lang="en-US" altLang="zh-TW" sz="2400" dirty="0"/>
              <a:t>Init </a:t>
            </a:r>
            <a:endParaRPr lang="zh-TW" altLang="en-US" sz="2400" dirty="0"/>
          </a:p>
        </p:txBody>
      </p:sp>
      <p:sp>
        <p:nvSpPr>
          <p:cNvPr id="7" name="矩形 9">
            <a:extLst>
              <a:ext uri="{FF2B5EF4-FFF2-40B4-BE49-F238E27FC236}">
                <a16:creationId xmlns:a16="http://schemas.microsoft.com/office/drawing/2014/main" id="{4752CB46-B637-E547-A06C-D6A6E0BC863A}"/>
              </a:ext>
            </a:extLst>
          </p:cNvPr>
          <p:cNvSpPr/>
          <p:nvPr/>
        </p:nvSpPr>
        <p:spPr>
          <a:xfrm>
            <a:off x="3453803" y="4184159"/>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Compute Gradient</a:t>
            </a:r>
            <a:endParaRPr lang="zh-TW" altLang="en-US" sz="2400" dirty="0"/>
          </a:p>
        </p:txBody>
      </p:sp>
      <p:sp>
        <p:nvSpPr>
          <p:cNvPr id="8" name="矩形 10">
            <a:extLst>
              <a:ext uri="{FF2B5EF4-FFF2-40B4-BE49-F238E27FC236}">
                <a16:creationId xmlns:a16="http://schemas.microsoft.com/office/drawing/2014/main" id="{EF104EF3-4F51-C045-BC90-287BFBC92121}"/>
              </a:ext>
            </a:extLst>
          </p:cNvPr>
          <p:cNvSpPr/>
          <p:nvPr/>
        </p:nvSpPr>
        <p:spPr>
          <a:xfrm>
            <a:off x="3479203" y="2586025"/>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Update</a:t>
            </a:r>
            <a:endParaRPr lang="zh-TW" altLang="en-US" sz="2400" dirty="0"/>
          </a:p>
        </p:txBody>
      </p:sp>
      <p:grpSp>
        <p:nvGrpSpPr>
          <p:cNvPr id="9" name="群組 11">
            <a:extLst>
              <a:ext uri="{FF2B5EF4-FFF2-40B4-BE49-F238E27FC236}">
                <a16:creationId xmlns:a16="http://schemas.microsoft.com/office/drawing/2014/main" id="{1D80E5D3-5B01-C547-AD95-DA9C47E52E83}"/>
              </a:ext>
            </a:extLst>
          </p:cNvPr>
          <p:cNvGrpSpPr/>
          <p:nvPr/>
        </p:nvGrpSpPr>
        <p:grpSpPr>
          <a:xfrm>
            <a:off x="3617639" y="5243328"/>
            <a:ext cx="1371435" cy="1193801"/>
            <a:chOff x="6553365" y="4851400"/>
            <a:chExt cx="1371435" cy="1193801"/>
          </a:xfrm>
        </p:grpSpPr>
        <p:sp>
          <p:nvSpPr>
            <p:cNvPr id="10" name="流程圖: 磁碟 12">
              <a:extLst>
                <a:ext uri="{FF2B5EF4-FFF2-40B4-BE49-F238E27FC236}">
                  <a16:creationId xmlns:a16="http://schemas.microsoft.com/office/drawing/2014/main" id="{4C0A523D-BC0D-FD46-B526-C34B4A3A3133}"/>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p:sp>
          <p:nvSpPr>
            <p:cNvPr id="11" name="矩形 13">
              <a:extLst>
                <a:ext uri="{FF2B5EF4-FFF2-40B4-BE49-F238E27FC236}">
                  <a16:creationId xmlns:a16="http://schemas.microsoft.com/office/drawing/2014/main" id="{329D8B39-C883-5846-86EE-45F793F446E8}"/>
                </a:ext>
              </a:extLst>
            </p:cNvPr>
            <p:cNvSpPr/>
            <p:nvPr/>
          </p:nvSpPr>
          <p:spPr>
            <a:xfrm>
              <a:off x="6553365" y="5214204"/>
              <a:ext cx="1371435" cy="830997"/>
            </a:xfrm>
            <a:prstGeom prst="rect">
              <a:avLst/>
            </a:prstGeom>
          </p:spPr>
          <p:txBody>
            <a:bodyPr wrap="square">
              <a:spAutoFit/>
            </a:bodyPr>
            <a:lstStyle/>
            <a:p>
              <a:pPr algn="ctr"/>
              <a:r>
                <a:rPr lang="en-US" altLang="zh-TW" sz="2400" dirty="0"/>
                <a:t>Training</a:t>
              </a:r>
            </a:p>
            <a:p>
              <a:pPr algn="ctr"/>
              <a:r>
                <a:rPr lang="en-US" altLang="zh-TW" sz="2400" dirty="0"/>
                <a:t>Data</a:t>
              </a:r>
              <a:endParaRPr lang="zh-TW" altLang="en-US" sz="2400" dirty="0"/>
            </a:p>
          </p:txBody>
        </p:sp>
      </p:grpSp>
      <mc:AlternateContent xmlns:mc="http://schemas.openxmlformats.org/markup-compatibility/2006" xmlns:a14="http://schemas.microsoft.com/office/drawing/2010/main">
        <mc:Choice Requires="a14">
          <p:sp>
            <p:nvSpPr>
              <p:cNvPr id="12" name="文字方塊 14">
                <a:extLst>
                  <a:ext uri="{FF2B5EF4-FFF2-40B4-BE49-F238E27FC236}">
                    <a16:creationId xmlns:a16="http://schemas.microsoft.com/office/drawing/2014/main" id="{4FBE02E4-8F89-914E-AEB3-9946DE855CCD}"/>
                  </a:ext>
                </a:extLst>
              </p:cNvPr>
              <p:cNvSpPr txBox="1"/>
              <p:nvPr/>
            </p:nvSpPr>
            <p:spPr>
              <a:xfrm>
                <a:off x="8068422" y="2648029"/>
                <a:ext cx="3997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12" name="文字方塊 14">
                <a:extLst>
                  <a:ext uri="{FF2B5EF4-FFF2-40B4-BE49-F238E27FC236}">
                    <a16:creationId xmlns:a16="http://schemas.microsoft.com/office/drawing/2014/main" id="{4FBE02E4-8F89-914E-AEB3-9946DE855CCD}"/>
                  </a:ext>
                </a:extLst>
              </p:cNvPr>
              <p:cNvSpPr txBox="1">
                <a:spLocks noRot="1" noChangeAspect="1" noMove="1" noResize="1" noEditPoints="1" noAdjustHandles="1" noChangeArrowheads="1" noChangeShapeType="1" noTextEdit="1"/>
              </p:cNvSpPr>
              <p:nvPr/>
            </p:nvSpPr>
            <p:spPr>
              <a:xfrm>
                <a:off x="8068422" y="2648029"/>
                <a:ext cx="399725" cy="369332"/>
              </a:xfrm>
              <a:prstGeom prst="rect">
                <a:avLst/>
              </a:prstGeom>
              <a:blipFill>
                <a:blip r:embed="rId5"/>
                <a:stretch>
                  <a:fillRect l="-15152" r="-3030"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字方塊 15">
                <a:extLst>
                  <a:ext uri="{FF2B5EF4-FFF2-40B4-BE49-F238E27FC236}">
                    <a16:creationId xmlns:a16="http://schemas.microsoft.com/office/drawing/2014/main" id="{4BE67E6F-FD90-E946-ADCC-0541CD803DC5}"/>
                  </a:ext>
                </a:extLst>
              </p:cNvPr>
              <p:cNvSpPr txBox="1"/>
              <p:nvPr/>
            </p:nvSpPr>
            <p:spPr>
              <a:xfrm>
                <a:off x="6645893" y="3473532"/>
                <a:ext cx="4338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rPr>
                        <m:t>𝜃</m:t>
                      </m:r>
                    </m:oMath>
                  </m:oMathPara>
                </a14:m>
                <a:endParaRPr lang="zh-TW" altLang="en-US" sz="2400" dirty="0"/>
              </a:p>
            </p:txBody>
          </p:sp>
        </mc:Choice>
        <mc:Fallback xmlns="">
          <p:sp>
            <p:nvSpPr>
              <p:cNvPr id="13" name="文字方塊 15">
                <a:extLst>
                  <a:ext uri="{FF2B5EF4-FFF2-40B4-BE49-F238E27FC236}">
                    <a16:creationId xmlns:a16="http://schemas.microsoft.com/office/drawing/2014/main" id="{4BE67E6F-FD90-E946-ADCC-0541CD803DC5}"/>
                  </a:ext>
                </a:extLst>
              </p:cNvPr>
              <p:cNvSpPr txBox="1">
                <a:spLocks noRot="1" noChangeAspect="1" noMove="1" noResize="1" noEditPoints="1" noAdjustHandles="1" noChangeArrowheads="1" noChangeShapeType="1" noTextEdit="1"/>
              </p:cNvSpPr>
              <p:nvPr/>
            </p:nvSpPr>
            <p:spPr>
              <a:xfrm>
                <a:off x="6645893" y="3473532"/>
                <a:ext cx="433837" cy="369332"/>
              </a:xfrm>
              <a:prstGeom prst="rect">
                <a:avLst/>
              </a:prstGeom>
              <a:blipFill>
                <a:blip r:embed="rId6"/>
                <a:stretch>
                  <a:fillRect l="-14286" r="-14286" b="-3333"/>
                </a:stretch>
              </a:blipFill>
            </p:spPr>
            <p:txBody>
              <a:bodyPr/>
              <a:lstStyle/>
              <a:p>
                <a:r>
                  <a:rPr lang="en-US">
                    <a:noFill/>
                  </a:rPr>
                  <a:t> </a:t>
                </a:r>
              </a:p>
            </p:txBody>
          </p:sp>
        </mc:Fallback>
      </mc:AlternateContent>
      <p:sp>
        <p:nvSpPr>
          <p:cNvPr id="14" name="矩形 16">
            <a:extLst>
              <a:ext uri="{FF2B5EF4-FFF2-40B4-BE49-F238E27FC236}">
                <a16:creationId xmlns:a16="http://schemas.microsoft.com/office/drawing/2014/main" id="{BFDB08F0-DD54-8642-8ADA-5DB459D75DB9}"/>
              </a:ext>
            </a:extLst>
          </p:cNvPr>
          <p:cNvSpPr/>
          <p:nvPr/>
        </p:nvSpPr>
        <p:spPr>
          <a:xfrm>
            <a:off x="6126828" y="4184159"/>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Compute Gradient</a:t>
            </a:r>
            <a:endParaRPr lang="zh-TW" altLang="en-US" sz="2400" dirty="0"/>
          </a:p>
        </p:txBody>
      </p:sp>
      <p:sp>
        <p:nvSpPr>
          <p:cNvPr id="15" name="矩形 17">
            <a:extLst>
              <a:ext uri="{FF2B5EF4-FFF2-40B4-BE49-F238E27FC236}">
                <a16:creationId xmlns:a16="http://schemas.microsoft.com/office/drawing/2014/main" id="{921D7554-4FC2-3145-BB6F-DB05F714C16D}"/>
              </a:ext>
            </a:extLst>
          </p:cNvPr>
          <p:cNvSpPr/>
          <p:nvPr/>
        </p:nvSpPr>
        <p:spPr>
          <a:xfrm>
            <a:off x="6126828" y="2586025"/>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Update</a:t>
            </a:r>
            <a:endParaRPr lang="zh-TW" altLang="en-US" sz="2400" dirty="0"/>
          </a:p>
        </p:txBody>
      </p:sp>
      <p:grpSp>
        <p:nvGrpSpPr>
          <p:cNvPr id="16" name="群組 18">
            <a:extLst>
              <a:ext uri="{FF2B5EF4-FFF2-40B4-BE49-F238E27FC236}">
                <a16:creationId xmlns:a16="http://schemas.microsoft.com/office/drawing/2014/main" id="{3991B68B-0E80-6844-890B-797B4759B62C}"/>
              </a:ext>
            </a:extLst>
          </p:cNvPr>
          <p:cNvGrpSpPr/>
          <p:nvPr/>
        </p:nvGrpSpPr>
        <p:grpSpPr>
          <a:xfrm>
            <a:off x="6215193" y="5243328"/>
            <a:ext cx="1371435" cy="1193801"/>
            <a:chOff x="6553365" y="4851400"/>
            <a:chExt cx="1371435" cy="1193801"/>
          </a:xfrm>
        </p:grpSpPr>
        <p:sp>
          <p:nvSpPr>
            <p:cNvPr id="17" name="流程圖: 磁碟 19">
              <a:extLst>
                <a:ext uri="{FF2B5EF4-FFF2-40B4-BE49-F238E27FC236}">
                  <a16:creationId xmlns:a16="http://schemas.microsoft.com/office/drawing/2014/main" id="{7667CF45-F359-204F-8304-8C17A2ACE121}"/>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p:sp>
          <p:nvSpPr>
            <p:cNvPr id="18" name="矩形 20">
              <a:extLst>
                <a:ext uri="{FF2B5EF4-FFF2-40B4-BE49-F238E27FC236}">
                  <a16:creationId xmlns:a16="http://schemas.microsoft.com/office/drawing/2014/main" id="{6AB49092-A3AA-3545-8B92-09D787EEC4DA}"/>
                </a:ext>
              </a:extLst>
            </p:cNvPr>
            <p:cNvSpPr/>
            <p:nvPr/>
          </p:nvSpPr>
          <p:spPr>
            <a:xfrm>
              <a:off x="6553365" y="5214204"/>
              <a:ext cx="1371435" cy="830997"/>
            </a:xfrm>
            <a:prstGeom prst="rect">
              <a:avLst/>
            </a:prstGeom>
          </p:spPr>
          <p:txBody>
            <a:bodyPr wrap="square">
              <a:spAutoFit/>
            </a:bodyPr>
            <a:lstStyle/>
            <a:p>
              <a:pPr algn="ctr"/>
              <a:r>
                <a:rPr lang="en-US" altLang="zh-TW" sz="2400" dirty="0"/>
                <a:t>Training</a:t>
              </a:r>
            </a:p>
            <a:p>
              <a:pPr algn="ctr"/>
              <a:r>
                <a:rPr lang="en-US" altLang="zh-TW" sz="2400" dirty="0"/>
                <a:t>Data</a:t>
              </a:r>
              <a:endParaRPr lang="zh-TW" altLang="en-US" sz="2400" dirty="0"/>
            </a:p>
          </p:txBody>
        </p:sp>
      </p:grpSp>
      <p:cxnSp>
        <p:nvCxnSpPr>
          <p:cNvPr id="19" name="直線單箭頭接點 21">
            <a:extLst>
              <a:ext uri="{FF2B5EF4-FFF2-40B4-BE49-F238E27FC236}">
                <a16:creationId xmlns:a16="http://schemas.microsoft.com/office/drawing/2014/main" id="{CBA0E3B0-9813-4B4B-8D5B-FAA1B5D9ECEC}"/>
              </a:ext>
            </a:extLst>
          </p:cNvPr>
          <p:cNvCxnSpPr/>
          <p:nvPr/>
        </p:nvCxnSpPr>
        <p:spPr>
          <a:xfrm>
            <a:off x="3085775" y="2856323"/>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22">
            <a:extLst>
              <a:ext uri="{FF2B5EF4-FFF2-40B4-BE49-F238E27FC236}">
                <a16:creationId xmlns:a16="http://schemas.microsoft.com/office/drawing/2014/main" id="{00788DCC-B8F0-1641-B2A6-A26358992513}"/>
              </a:ext>
            </a:extLst>
          </p:cNvPr>
          <p:cNvCxnSpPr/>
          <p:nvPr/>
        </p:nvCxnSpPr>
        <p:spPr>
          <a:xfrm>
            <a:off x="5052769" y="2842446"/>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3">
            <a:extLst>
              <a:ext uri="{FF2B5EF4-FFF2-40B4-BE49-F238E27FC236}">
                <a16:creationId xmlns:a16="http://schemas.microsoft.com/office/drawing/2014/main" id="{4E64D978-A9EE-C449-B864-74941B1B316E}"/>
              </a:ext>
            </a:extLst>
          </p:cNvPr>
          <p:cNvCxnSpPr/>
          <p:nvPr/>
        </p:nvCxnSpPr>
        <p:spPr>
          <a:xfrm>
            <a:off x="5788518" y="2842446"/>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4">
            <a:extLst>
              <a:ext uri="{FF2B5EF4-FFF2-40B4-BE49-F238E27FC236}">
                <a16:creationId xmlns:a16="http://schemas.microsoft.com/office/drawing/2014/main" id="{8245950B-A940-C144-AAE8-EE224BAE3DBD}"/>
              </a:ext>
            </a:extLst>
          </p:cNvPr>
          <p:cNvCxnSpPr/>
          <p:nvPr/>
        </p:nvCxnSpPr>
        <p:spPr>
          <a:xfrm>
            <a:off x="7700394" y="2856323"/>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5">
            <a:extLst>
              <a:ext uri="{FF2B5EF4-FFF2-40B4-BE49-F238E27FC236}">
                <a16:creationId xmlns:a16="http://schemas.microsoft.com/office/drawing/2014/main" id="{428895DA-879A-484F-AC02-86060331114C}"/>
              </a:ext>
            </a:extLst>
          </p:cNvPr>
          <p:cNvCxnSpPr>
            <a:cxnSpLocks/>
          </p:cNvCxnSpPr>
          <p:nvPr/>
        </p:nvCxnSpPr>
        <p:spPr>
          <a:xfrm rot="16200000">
            <a:off x="4066936" y="3317165"/>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6">
            <a:extLst>
              <a:ext uri="{FF2B5EF4-FFF2-40B4-BE49-F238E27FC236}">
                <a16:creationId xmlns:a16="http://schemas.microsoft.com/office/drawing/2014/main" id="{9562FAD2-88D7-9544-BDBC-F4850102CA7B}"/>
              </a:ext>
            </a:extLst>
          </p:cNvPr>
          <p:cNvCxnSpPr>
            <a:cxnSpLocks/>
          </p:cNvCxnSpPr>
          <p:nvPr/>
        </p:nvCxnSpPr>
        <p:spPr>
          <a:xfrm rot="16200000">
            <a:off x="6738747" y="3317165"/>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7">
            <a:extLst>
              <a:ext uri="{FF2B5EF4-FFF2-40B4-BE49-F238E27FC236}">
                <a16:creationId xmlns:a16="http://schemas.microsoft.com/office/drawing/2014/main" id="{6B7F386A-EF6D-284B-A776-179E20A0CD36}"/>
              </a:ext>
            </a:extLst>
          </p:cNvPr>
          <p:cNvCxnSpPr>
            <a:cxnSpLocks/>
          </p:cNvCxnSpPr>
          <p:nvPr/>
        </p:nvCxnSpPr>
        <p:spPr>
          <a:xfrm rot="16200000">
            <a:off x="4066936" y="4004159"/>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8">
            <a:extLst>
              <a:ext uri="{FF2B5EF4-FFF2-40B4-BE49-F238E27FC236}">
                <a16:creationId xmlns:a16="http://schemas.microsoft.com/office/drawing/2014/main" id="{7C8C7566-F49D-8A45-96F4-3501F522823D}"/>
              </a:ext>
            </a:extLst>
          </p:cNvPr>
          <p:cNvCxnSpPr>
            <a:cxnSpLocks/>
          </p:cNvCxnSpPr>
          <p:nvPr/>
        </p:nvCxnSpPr>
        <p:spPr>
          <a:xfrm rot="16200000">
            <a:off x="6741840" y="4001294"/>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9">
            <a:extLst>
              <a:ext uri="{FF2B5EF4-FFF2-40B4-BE49-F238E27FC236}">
                <a16:creationId xmlns:a16="http://schemas.microsoft.com/office/drawing/2014/main" id="{71065CC2-CAF8-B04F-89F6-196ED83D0998}"/>
              </a:ext>
            </a:extLst>
          </p:cNvPr>
          <p:cNvCxnSpPr>
            <a:cxnSpLocks/>
          </p:cNvCxnSpPr>
          <p:nvPr/>
        </p:nvCxnSpPr>
        <p:spPr>
          <a:xfrm rot="16200000">
            <a:off x="4006586" y="5160098"/>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30">
            <a:extLst>
              <a:ext uri="{FF2B5EF4-FFF2-40B4-BE49-F238E27FC236}">
                <a16:creationId xmlns:a16="http://schemas.microsoft.com/office/drawing/2014/main" id="{9316866B-F12B-074D-AE64-72A212D0DB82}"/>
              </a:ext>
            </a:extLst>
          </p:cNvPr>
          <p:cNvCxnSpPr>
            <a:cxnSpLocks/>
          </p:cNvCxnSpPr>
          <p:nvPr/>
        </p:nvCxnSpPr>
        <p:spPr>
          <a:xfrm rot="16200000">
            <a:off x="6684747" y="5160097"/>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31">
            <a:extLst>
              <a:ext uri="{FF2B5EF4-FFF2-40B4-BE49-F238E27FC236}">
                <a16:creationId xmlns:a16="http://schemas.microsoft.com/office/drawing/2014/main" id="{4ED7F114-C750-7A46-A039-05C834B7000D}"/>
              </a:ext>
            </a:extLst>
          </p:cNvPr>
          <p:cNvCxnSpPr>
            <a:cxnSpLocks/>
          </p:cNvCxnSpPr>
          <p:nvPr/>
        </p:nvCxnSpPr>
        <p:spPr>
          <a:xfrm flipV="1">
            <a:off x="8176047" y="2209800"/>
            <a:ext cx="0" cy="40162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字方塊 32">
                <a:extLst>
                  <a:ext uri="{FF2B5EF4-FFF2-40B4-BE49-F238E27FC236}">
                    <a16:creationId xmlns:a16="http://schemas.microsoft.com/office/drawing/2014/main" id="{CCC178AF-BDBB-1F4A-93F6-F261AC9E1A2C}"/>
                  </a:ext>
                </a:extLst>
              </p:cNvPr>
              <p:cNvSpPr txBox="1"/>
              <p:nvPr/>
            </p:nvSpPr>
            <p:spPr>
              <a:xfrm>
                <a:off x="8060394" y="1852209"/>
                <a:ext cx="251094" cy="384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i="1" smtClean="0">
                              <a:solidFill>
                                <a:srgbClr val="00B050"/>
                              </a:solidFill>
                              <a:latin typeface="Cambria Math" panose="02040503050406030204" pitchFamily="18" charset="0"/>
                            </a:rPr>
                          </m:ctrlPr>
                        </m:accPr>
                        <m:e>
                          <m:r>
                            <a:rPr lang="zh-TW" altLang="en-US" sz="2400" i="1">
                              <a:solidFill>
                                <a:srgbClr val="00B050"/>
                              </a:solidFill>
                              <a:latin typeface="Cambria Math" panose="02040503050406030204" pitchFamily="18" charset="0"/>
                            </a:rPr>
                            <m:t>𝜃</m:t>
                          </m:r>
                        </m:e>
                      </m:acc>
                    </m:oMath>
                  </m:oMathPara>
                </a14:m>
                <a:endParaRPr lang="zh-TW" altLang="en-US" sz="2400" dirty="0">
                  <a:solidFill>
                    <a:srgbClr val="00B050"/>
                  </a:solidFill>
                </a:endParaRPr>
              </a:p>
            </p:txBody>
          </p:sp>
        </mc:Choice>
        <mc:Fallback xmlns="">
          <p:sp>
            <p:nvSpPr>
              <p:cNvPr id="30" name="文字方塊 32">
                <a:extLst>
                  <a:ext uri="{FF2B5EF4-FFF2-40B4-BE49-F238E27FC236}">
                    <a16:creationId xmlns:a16="http://schemas.microsoft.com/office/drawing/2014/main" id="{CCC178AF-BDBB-1F4A-93F6-F261AC9E1A2C}"/>
                  </a:ext>
                </a:extLst>
              </p:cNvPr>
              <p:cNvSpPr txBox="1">
                <a:spLocks noRot="1" noChangeAspect="1" noMove="1" noResize="1" noEditPoints="1" noAdjustHandles="1" noChangeArrowheads="1" noChangeShapeType="1" noTextEdit="1"/>
              </p:cNvSpPr>
              <p:nvPr/>
            </p:nvSpPr>
            <p:spPr>
              <a:xfrm>
                <a:off x="8060394" y="1852209"/>
                <a:ext cx="251094" cy="384785"/>
              </a:xfrm>
              <a:prstGeom prst="rect">
                <a:avLst/>
              </a:prstGeom>
              <a:blipFill>
                <a:blip r:embed="rId7"/>
                <a:stretch>
                  <a:fillRect l="-25000" t="-22581" r="-25000" b="-6452"/>
                </a:stretch>
              </a:blipFill>
            </p:spPr>
            <p:txBody>
              <a:bodyPr/>
              <a:lstStyle/>
              <a:p>
                <a:r>
                  <a:rPr lang="en-US">
                    <a:noFill/>
                  </a:rPr>
                  <a:t> </a:t>
                </a:r>
              </a:p>
            </p:txBody>
          </p:sp>
        </mc:Fallback>
      </mc:AlternateContent>
      <p:cxnSp>
        <p:nvCxnSpPr>
          <p:cNvPr id="31" name="直線單箭頭接點 33">
            <a:extLst>
              <a:ext uri="{FF2B5EF4-FFF2-40B4-BE49-F238E27FC236}">
                <a16:creationId xmlns:a16="http://schemas.microsoft.com/office/drawing/2014/main" id="{4D98DEA9-EA9B-4748-8D69-4430A7E55BA1}"/>
              </a:ext>
            </a:extLst>
          </p:cNvPr>
          <p:cNvCxnSpPr>
            <a:cxnSpLocks/>
          </p:cNvCxnSpPr>
          <p:nvPr/>
        </p:nvCxnSpPr>
        <p:spPr>
          <a:xfrm>
            <a:off x="1986928" y="2847910"/>
            <a:ext cx="6737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4">
            <a:extLst>
              <a:ext uri="{FF2B5EF4-FFF2-40B4-BE49-F238E27FC236}">
                <a16:creationId xmlns:a16="http://schemas.microsoft.com/office/drawing/2014/main" id="{8BC8B5C4-112A-374C-81E5-9E2F7308C9DF}"/>
              </a:ext>
            </a:extLst>
          </p:cNvPr>
          <p:cNvSpPr/>
          <p:nvPr/>
        </p:nvSpPr>
        <p:spPr>
          <a:xfrm>
            <a:off x="450228" y="2496545"/>
            <a:ext cx="1574800" cy="7165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Network</a:t>
            </a:r>
          </a:p>
          <a:p>
            <a:pPr algn="ctr"/>
            <a:r>
              <a:rPr lang="en-US" altLang="zh-TW" sz="2400" dirty="0"/>
              <a:t>Structure</a:t>
            </a:r>
            <a:endParaRPr lang="zh-TW" altLang="en-US" sz="2400" dirty="0"/>
          </a:p>
        </p:txBody>
      </p:sp>
      <mc:AlternateContent xmlns:mc="http://schemas.openxmlformats.org/markup-compatibility/2006" xmlns:a14="http://schemas.microsoft.com/office/drawing/2010/main">
        <mc:Choice Requires="a14">
          <p:sp>
            <p:nvSpPr>
              <p:cNvPr id="33" name="文字方塊 35">
                <a:extLst>
                  <a:ext uri="{FF2B5EF4-FFF2-40B4-BE49-F238E27FC236}">
                    <a16:creationId xmlns:a16="http://schemas.microsoft.com/office/drawing/2014/main" id="{6AD70590-A6F0-644E-B262-C34DFE1549DA}"/>
                  </a:ext>
                </a:extLst>
              </p:cNvPr>
              <p:cNvSpPr txBox="1"/>
              <p:nvPr/>
            </p:nvSpPr>
            <p:spPr>
              <a:xfrm>
                <a:off x="444772" y="3859063"/>
                <a:ext cx="2253978" cy="1200329"/>
              </a:xfrm>
              <a:prstGeom prst="rect">
                <a:avLst/>
              </a:prstGeom>
              <a:noFill/>
            </p:spPr>
            <p:txBody>
              <a:bodyPr wrap="square" rtlCol="0">
                <a:spAutoFit/>
              </a:bodyPr>
              <a:lstStyle/>
              <a:p>
                <a:r>
                  <a:rPr lang="en-US" altLang="zh-TW" sz="2400" dirty="0"/>
                  <a:t>Learning Algorithm</a:t>
                </a:r>
              </a:p>
              <a:p>
                <a:r>
                  <a:rPr lang="en-US" altLang="zh-TW" sz="2400" dirty="0"/>
                  <a:t>(Function </a:t>
                </a:r>
                <a14:m>
                  <m:oMath xmlns:m="http://schemas.openxmlformats.org/officeDocument/2006/math">
                    <m:r>
                      <a:rPr lang="en-US" altLang="zh-TW" sz="2400" b="0" i="1" smtClean="0">
                        <a:latin typeface="Cambria Math" panose="02040503050406030204" pitchFamily="18" charset="0"/>
                      </a:rPr>
                      <m:t>𝐹</m:t>
                    </m:r>
                  </m:oMath>
                </a14:m>
                <a:r>
                  <a:rPr lang="en-US" altLang="zh-TW" sz="2400" dirty="0"/>
                  <a:t>)</a:t>
                </a:r>
                <a:endParaRPr lang="zh-TW" altLang="en-US" sz="2400" dirty="0"/>
              </a:p>
            </p:txBody>
          </p:sp>
        </mc:Choice>
        <mc:Fallback xmlns="">
          <p:sp>
            <p:nvSpPr>
              <p:cNvPr id="33" name="文字方塊 35">
                <a:extLst>
                  <a:ext uri="{FF2B5EF4-FFF2-40B4-BE49-F238E27FC236}">
                    <a16:creationId xmlns:a16="http://schemas.microsoft.com/office/drawing/2014/main" id="{6AD70590-A6F0-644E-B262-C34DFE1549DA}"/>
                  </a:ext>
                </a:extLst>
              </p:cNvPr>
              <p:cNvSpPr txBox="1">
                <a:spLocks noRot="1" noChangeAspect="1" noMove="1" noResize="1" noEditPoints="1" noAdjustHandles="1" noChangeArrowheads="1" noChangeShapeType="1" noTextEdit="1"/>
              </p:cNvSpPr>
              <p:nvPr/>
            </p:nvSpPr>
            <p:spPr>
              <a:xfrm>
                <a:off x="444772" y="3859063"/>
                <a:ext cx="2253978" cy="1200329"/>
              </a:xfrm>
              <a:prstGeom prst="rect">
                <a:avLst/>
              </a:prstGeom>
              <a:blipFill>
                <a:blip r:embed="rId8"/>
                <a:stretch>
                  <a:fillRect l="-3911" t="-3158" b="-10526"/>
                </a:stretch>
              </a:blipFill>
            </p:spPr>
            <p:txBody>
              <a:bodyPr/>
              <a:lstStyle/>
              <a:p>
                <a:r>
                  <a:rPr lang="en-US">
                    <a:noFill/>
                  </a:rPr>
                  <a:t> </a:t>
                </a:r>
              </a:p>
            </p:txBody>
          </p:sp>
        </mc:Fallback>
      </mc:AlternateContent>
      <p:cxnSp>
        <p:nvCxnSpPr>
          <p:cNvPr id="34" name="直線單箭頭接點 36">
            <a:extLst>
              <a:ext uri="{FF2B5EF4-FFF2-40B4-BE49-F238E27FC236}">
                <a16:creationId xmlns:a16="http://schemas.microsoft.com/office/drawing/2014/main" id="{73B41233-6897-EC43-81AE-57ECE8E57AF0}"/>
              </a:ext>
            </a:extLst>
          </p:cNvPr>
          <p:cNvCxnSpPr>
            <a:cxnSpLocks/>
          </p:cNvCxnSpPr>
          <p:nvPr/>
        </p:nvCxnSpPr>
        <p:spPr>
          <a:xfrm>
            <a:off x="5566965" y="4529728"/>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7">
            <a:extLst>
              <a:ext uri="{FF2B5EF4-FFF2-40B4-BE49-F238E27FC236}">
                <a16:creationId xmlns:a16="http://schemas.microsoft.com/office/drawing/2014/main" id="{1D1C323D-5DDF-A444-9FC0-B52738C75571}"/>
              </a:ext>
            </a:extLst>
          </p:cNvPr>
          <p:cNvCxnSpPr>
            <a:cxnSpLocks/>
          </p:cNvCxnSpPr>
          <p:nvPr/>
        </p:nvCxnSpPr>
        <p:spPr>
          <a:xfrm flipH="1">
            <a:off x="2817936" y="3063163"/>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單箭頭接點 38">
            <a:extLst>
              <a:ext uri="{FF2B5EF4-FFF2-40B4-BE49-F238E27FC236}">
                <a16:creationId xmlns:a16="http://schemas.microsoft.com/office/drawing/2014/main" id="{862C1F86-BF5D-F640-9553-BFD05F353C95}"/>
              </a:ext>
            </a:extLst>
          </p:cNvPr>
          <p:cNvCxnSpPr>
            <a:cxnSpLocks/>
          </p:cNvCxnSpPr>
          <p:nvPr/>
        </p:nvCxnSpPr>
        <p:spPr>
          <a:xfrm flipH="1">
            <a:off x="5541565" y="3030061"/>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單箭頭接點 39">
            <a:extLst>
              <a:ext uri="{FF2B5EF4-FFF2-40B4-BE49-F238E27FC236}">
                <a16:creationId xmlns:a16="http://schemas.microsoft.com/office/drawing/2014/main" id="{2E940DD4-A3C1-C84B-8B21-C353FE23574B}"/>
              </a:ext>
            </a:extLst>
          </p:cNvPr>
          <p:cNvCxnSpPr>
            <a:cxnSpLocks/>
          </p:cNvCxnSpPr>
          <p:nvPr/>
        </p:nvCxnSpPr>
        <p:spPr>
          <a:xfrm>
            <a:off x="2818543" y="4555130"/>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41">
            <a:extLst>
              <a:ext uri="{FF2B5EF4-FFF2-40B4-BE49-F238E27FC236}">
                <a16:creationId xmlns:a16="http://schemas.microsoft.com/office/drawing/2014/main" id="{4DE33CEA-AD6B-E943-B51C-1746E05CA4BC}"/>
              </a:ext>
            </a:extLst>
          </p:cNvPr>
          <p:cNvSpPr/>
          <p:nvPr/>
        </p:nvSpPr>
        <p:spPr>
          <a:xfrm>
            <a:off x="2101657" y="2649717"/>
            <a:ext cx="1051570" cy="5833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0" name="文字方塊 45">
                <a:extLst>
                  <a:ext uri="{FF2B5EF4-FFF2-40B4-BE49-F238E27FC236}">
                    <a16:creationId xmlns:a16="http://schemas.microsoft.com/office/drawing/2014/main" id="{0F3C13D6-5AB0-B04D-9C37-AED277DD2035}"/>
                  </a:ext>
                </a:extLst>
              </p:cNvPr>
              <p:cNvSpPr txBox="1"/>
              <p:nvPr/>
            </p:nvSpPr>
            <p:spPr>
              <a:xfrm>
                <a:off x="876060" y="988632"/>
                <a:ext cx="3248441"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d>
                        <m:dPr>
                          <m:ctrlPr>
                            <a:rPr lang="en-US" altLang="zh-TW" sz="2800" b="0" i="1" smtClean="0">
                              <a:latin typeface="Cambria Math" panose="02040503050406030204" pitchFamily="18" charset="0"/>
                            </a:rPr>
                          </m:ctrlPr>
                        </m:dPr>
                        <m:e>
                          <m:r>
                            <a:rPr lang="zh-TW" altLang="en-US" sz="2800" i="1" smtClean="0">
                              <a:solidFill>
                                <a:srgbClr val="0000FF"/>
                              </a:solidFill>
                              <a:latin typeface="Cambria Math" panose="02040503050406030204" pitchFamily="18" charset="0"/>
                            </a:rPr>
                            <m:t>𝜙</m:t>
                          </m:r>
                        </m:e>
                      </m:d>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𝑁</m:t>
                          </m:r>
                        </m:sup>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𝑙</m:t>
                              </m:r>
                            </m:e>
                            <m:sup>
                              <m:r>
                                <a:rPr lang="en-US" altLang="zh-TW" sz="2800" b="0" i="1" smtClean="0">
                                  <a:latin typeface="Cambria Math" panose="02040503050406030204" pitchFamily="18" charset="0"/>
                                </a:rPr>
                                <m:t>𝑛</m:t>
                              </m:r>
                            </m:sup>
                          </m:sSup>
                          <m:d>
                            <m:dPr>
                              <m:ctrlPr>
                                <a:rPr lang="en-US" altLang="zh-TW" sz="2800" i="1" smtClean="0">
                                  <a:latin typeface="Cambria Math" panose="02040503050406030204" pitchFamily="18" charset="0"/>
                                </a:rPr>
                              </m:ctrlPr>
                            </m:dPr>
                            <m:e>
                              <m:sSup>
                                <m:sSupPr>
                                  <m:ctrlPr>
                                    <a:rPr lang="en-US" altLang="zh-TW" sz="2800" i="1" smtClean="0">
                                      <a:latin typeface="Cambria Math" panose="02040503050406030204" pitchFamily="18" charset="0"/>
                                    </a:rPr>
                                  </m:ctrlPr>
                                </m:sSupPr>
                                <m:e>
                                  <m:acc>
                                    <m:accPr>
                                      <m:chr m:val="̂"/>
                                      <m:ctrlPr>
                                        <a:rPr lang="en-US" altLang="zh-TW" sz="2800" i="1" smtClean="0">
                                          <a:solidFill>
                                            <a:srgbClr val="00B050"/>
                                          </a:solidFill>
                                          <a:latin typeface="Cambria Math" panose="02040503050406030204" pitchFamily="18" charset="0"/>
                                        </a:rPr>
                                      </m:ctrlPr>
                                    </m:accPr>
                                    <m:e>
                                      <m:r>
                                        <a:rPr lang="zh-TW" altLang="en-US" sz="2800" i="1">
                                          <a:solidFill>
                                            <a:srgbClr val="00B050"/>
                                          </a:solidFill>
                                          <a:latin typeface="Cambria Math" panose="02040503050406030204" pitchFamily="18" charset="0"/>
                                        </a:rPr>
                                        <m:t>𝜃</m:t>
                                      </m:r>
                                    </m:e>
                                  </m:acc>
                                </m:e>
                                <m:sup>
                                  <m:r>
                                    <a:rPr lang="en-US" altLang="zh-TW" sz="2800" b="0" i="1" smtClean="0">
                                      <a:latin typeface="Cambria Math" panose="02040503050406030204" pitchFamily="18" charset="0"/>
                                    </a:rPr>
                                    <m:t>𝑛</m:t>
                                  </m:r>
                                </m:sup>
                              </m:sSup>
                            </m:e>
                          </m:d>
                          <m:r>
                            <m:rPr>
                              <m:nor/>
                            </m:rPr>
                            <a:rPr lang="zh-TW" altLang="en-US" sz="2800" dirty="0"/>
                            <m:t> </m:t>
                          </m:r>
                        </m:e>
                      </m:nary>
                    </m:oMath>
                  </m:oMathPara>
                </a14:m>
                <a:endParaRPr lang="zh-TW" altLang="en-US" sz="2800" dirty="0"/>
              </a:p>
            </p:txBody>
          </p:sp>
        </mc:Choice>
        <mc:Fallback xmlns="">
          <p:sp>
            <p:nvSpPr>
              <p:cNvPr id="40" name="文字方塊 45">
                <a:extLst>
                  <a:ext uri="{FF2B5EF4-FFF2-40B4-BE49-F238E27FC236}">
                    <a16:creationId xmlns:a16="http://schemas.microsoft.com/office/drawing/2014/main" id="{0F3C13D6-5AB0-B04D-9C37-AED277DD2035}"/>
                  </a:ext>
                </a:extLst>
              </p:cNvPr>
              <p:cNvSpPr txBox="1">
                <a:spLocks noRot="1" noChangeAspect="1" noMove="1" noResize="1" noEditPoints="1" noAdjustHandles="1" noChangeArrowheads="1" noChangeShapeType="1" noTextEdit="1"/>
              </p:cNvSpPr>
              <p:nvPr/>
            </p:nvSpPr>
            <p:spPr>
              <a:xfrm>
                <a:off x="876060" y="988632"/>
                <a:ext cx="3248441" cy="1211550"/>
              </a:xfrm>
              <a:prstGeom prst="rect">
                <a:avLst/>
              </a:prstGeom>
              <a:blipFill>
                <a:blip r:embed="rId9"/>
                <a:stretch>
                  <a:fillRect t="-111458" b="-175000"/>
                </a:stretch>
              </a:blipFill>
            </p:spPr>
            <p:txBody>
              <a:bodyPr/>
              <a:lstStyle/>
              <a:p>
                <a:r>
                  <a:rPr lang="en-US">
                    <a:noFill/>
                  </a:rPr>
                  <a:t> </a:t>
                </a:r>
              </a:p>
            </p:txBody>
          </p:sp>
        </mc:Fallback>
      </mc:AlternateContent>
      <p:sp>
        <p:nvSpPr>
          <p:cNvPr id="41" name="文字方塊 46">
            <a:extLst>
              <a:ext uri="{FF2B5EF4-FFF2-40B4-BE49-F238E27FC236}">
                <a16:creationId xmlns:a16="http://schemas.microsoft.com/office/drawing/2014/main" id="{02CEDA76-DC4E-174C-9104-1FBE9E78C2FE}"/>
              </a:ext>
            </a:extLst>
          </p:cNvPr>
          <p:cNvSpPr txBox="1"/>
          <p:nvPr/>
        </p:nvSpPr>
        <p:spPr>
          <a:xfrm>
            <a:off x="330784" y="691523"/>
            <a:ext cx="2317020" cy="461665"/>
          </a:xfrm>
          <a:prstGeom prst="rect">
            <a:avLst/>
          </a:prstGeom>
          <a:noFill/>
        </p:spPr>
        <p:txBody>
          <a:bodyPr wrap="square" rtlCol="0">
            <a:spAutoFit/>
          </a:bodyPr>
          <a:lstStyle/>
          <a:p>
            <a:r>
              <a:rPr lang="en-US" altLang="zh-TW" sz="2400" dirty="0"/>
              <a:t>Loss Function:</a:t>
            </a:r>
            <a:endParaRPr lang="zh-TW" altLang="en-US" sz="2400" dirty="0"/>
          </a:p>
        </p:txBody>
      </p:sp>
      <mc:AlternateContent xmlns:mc="http://schemas.openxmlformats.org/markup-compatibility/2006" xmlns:a14="http://schemas.microsoft.com/office/drawing/2010/main">
        <mc:Choice Requires="a14">
          <p:sp>
            <p:nvSpPr>
              <p:cNvPr id="42" name="文字方塊 47">
                <a:extLst>
                  <a:ext uri="{FF2B5EF4-FFF2-40B4-BE49-F238E27FC236}">
                    <a16:creationId xmlns:a16="http://schemas.microsoft.com/office/drawing/2014/main" id="{902FE039-4710-044B-BDE8-31DED0FE1043}"/>
                  </a:ext>
                </a:extLst>
              </p:cNvPr>
              <p:cNvSpPr txBox="1"/>
              <p:nvPr/>
            </p:nvSpPr>
            <p:spPr>
              <a:xfrm>
                <a:off x="4572000" y="212515"/>
                <a:ext cx="4564891" cy="384785"/>
              </a:xfrm>
              <a:prstGeom prst="rect">
                <a:avLst/>
              </a:prstGeom>
              <a:noFill/>
            </p:spPr>
            <p:txBody>
              <a:bodyPr wrap="square" lIns="0" tIns="0" rIns="0" bIns="0" rtlCol="0">
                <a:spAutoFit/>
              </a:bodyPr>
              <a:lstStyle/>
              <a:p>
                <a14:m>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smtClean="0">
                                <a:solidFill>
                                  <a:srgbClr val="00B050"/>
                                </a:solidFill>
                                <a:latin typeface="Cambria Math" panose="02040503050406030204" pitchFamily="18" charset="0"/>
                              </a:rPr>
                            </m:ctrlPr>
                          </m:accPr>
                          <m:e>
                            <m:r>
                              <a:rPr lang="zh-TW" altLang="en-US" sz="2400" i="1">
                                <a:solidFill>
                                  <a:srgbClr val="00B050"/>
                                </a:solidFill>
                                <a:latin typeface="Cambria Math" panose="02040503050406030204" pitchFamily="18" charset="0"/>
                              </a:rPr>
                              <m:t>𝜃</m:t>
                            </m:r>
                          </m:e>
                        </m:acc>
                      </m:e>
                      <m:sup>
                        <m:r>
                          <a:rPr lang="en-US" altLang="zh-TW" sz="2400" i="1">
                            <a:latin typeface="Cambria Math" panose="02040503050406030204" pitchFamily="18" charset="0"/>
                          </a:rPr>
                          <m:t>𝑛</m:t>
                        </m:r>
                      </m:sup>
                    </m:sSup>
                  </m:oMath>
                </a14:m>
                <a:r>
                  <a:rPr lang="en-US" altLang="zh-TW" sz="2400" dirty="0"/>
                  <a:t>: model learned from task </a:t>
                </a:r>
                <a14:m>
                  <m:oMath xmlns:m="http://schemas.openxmlformats.org/officeDocument/2006/math">
                    <m:r>
                      <a:rPr lang="en-US" altLang="zh-TW" sz="2400" b="0" i="1" smtClean="0">
                        <a:latin typeface="Cambria Math" panose="02040503050406030204" pitchFamily="18" charset="0"/>
                      </a:rPr>
                      <m:t>𝑛</m:t>
                    </m:r>
                  </m:oMath>
                </a14:m>
                <a:endParaRPr lang="zh-TW" altLang="en-US" sz="2400" dirty="0"/>
              </a:p>
            </p:txBody>
          </p:sp>
        </mc:Choice>
        <mc:Fallback xmlns="">
          <p:sp>
            <p:nvSpPr>
              <p:cNvPr id="42" name="文字方塊 47">
                <a:extLst>
                  <a:ext uri="{FF2B5EF4-FFF2-40B4-BE49-F238E27FC236}">
                    <a16:creationId xmlns:a16="http://schemas.microsoft.com/office/drawing/2014/main" id="{902FE039-4710-044B-BDE8-31DED0FE1043}"/>
                  </a:ext>
                </a:extLst>
              </p:cNvPr>
              <p:cNvSpPr txBox="1">
                <a:spLocks noRot="1" noChangeAspect="1" noMove="1" noResize="1" noEditPoints="1" noAdjustHandles="1" noChangeArrowheads="1" noChangeShapeType="1" noTextEdit="1"/>
              </p:cNvSpPr>
              <p:nvPr/>
            </p:nvSpPr>
            <p:spPr>
              <a:xfrm>
                <a:off x="4572000" y="212515"/>
                <a:ext cx="4564891" cy="384785"/>
              </a:xfrm>
              <a:prstGeom prst="rect">
                <a:avLst/>
              </a:prstGeom>
              <a:blipFill>
                <a:blip r:embed="rId10"/>
                <a:stretch>
                  <a:fillRect l="-2507" t="-22581" b="-451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文字方塊 48">
                <a:extLst>
                  <a:ext uri="{FF2B5EF4-FFF2-40B4-BE49-F238E27FC236}">
                    <a16:creationId xmlns:a16="http://schemas.microsoft.com/office/drawing/2014/main" id="{826A81E9-7053-0D43-987F-28F51A1C926A}"/>
                  </a:ext>
                </a:extLst>
              </p:cNvPr>
              <p:cNvSpPr txBox="1"/>
              <p:nvPr/>
            </p:nvSpPr>
            <p:spPr>
              <a:xfrm>
                <a:off x="4571518" y="1298213"/>
                <a:ext cx="4217058" cy="786177"/>
              </a:xfrm>
              <a:prstGeom prst="rect">
                <a:avLst/>
              </a:prstGeom>
              <a:noFill/>
            </p:spPr>
            <p:txBody>
              <a:bodyPr wrap="square" lIns="0" tIns="0" rIns="0" bIns="0" rtlCol="0">
                <a:spAutoFit/>
              </a:bodyPr>
              <a:lstStyle/>
              <a:p>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𝑙</m:t>
                        </m:r>
                      </m:e>
                      <m:sup>
                        <m:r>
                          <a:rPr lang="en-US" altLang="zh-TW" sz="2400" i="1">
                            <a:latin typeface="Cambria Math" panose="02040503050406030204" pitchFamily="18" charset="0"/>
                          </a:rPr>
                          <m:t>𝑛</m:t>
                        </m:r>
                      </m:sup>
                    </m:sSup>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solidFill>
                                      <a:srgbClr val="00B050"/>
                                    </a:solidFill>
                                    <a:latin typeface="Cambria Math" panose="02040503050406030204" pitchFamily="18" charset="0"/>
                                  </a:rPr>
                                </m:ctrlPr>
                              </m:accPr>
                              <m:e>
                                <m:r>
                                  <a:rPr lang="zh-TW" altLang="en-US" sz="2400" i="1">
                                    <a:solidFill>
                                      <a:srgbClr val="00B050"/>
                                    </a:solidFill>
                                    <a:latin typeface="Cambria Math" panose="02040503050406030204" pitchFamily="18" charset="0"/>
                                  </a:rPr>
                                  <m:t>𝜃</m:t>
                                </m:r>
                              </m:e>
                            </m:acc>
                          </m:e>
                          <m:sup>
                            <m:r>
                              <a:rPr lang="en-US" altLang="zh-TW" sz="2400" i="1">
                                <a:latin typeface="Cambria Math" panose="02040503050406030204" pitchFamily="18" charset="0"/>
                              </a:rPr>
                              <m:t>𝑛</m:t>
                            </m:r>
                          </m:sup>
                        </m:sSup>
                      </m:e>
                    </m:d>
                  </m:oMath>
                </a14:m>
                <a:r>
                  <a:rPr lang="en-US" altLang="zh-TW" sz="2400" dirty="0"/>
                  <a:t>: loss of task </a:t>
                </a:r>
                <a14:m>
                  <m:oMath xmlns:m="http://schemas.openxmlformats.org/officeDocument/2006/math">
                    <m:r>
                      <a:rPr lang="en-US" altLang="zh-TW" sz="2400" b="0" i="1" smtClean="0">
                        <a:latin typeface="Cambria Math" panose="02040503050406030204" pitchFamily="18" charset="0"/>
                      </a:rPr>
                      <m:t>𝑛</m:t>
                    </m:r>
                  </m:oMath>
                </a14:m>
                <a:r>
                  <a:rPr lang="zh-TW" altLang="en-US" sz="2400" dirty="0"/>
                  <a:t> </a:t>
                </a:r>
                <a:r>
                  <a:rPr lang="en-US" altLang="zh-TW" sz="2400" dirty="0"/>
                  <a:t>on the testing set of task </a:t>
                </a:r>
                <a14:m>
                  <m:oMath xmlns:m="http://schemas.openxmlformats.org/officeDocument/2006/math">
                    <m:r>
                      <a:rPr lang="en-US" altLang="zh-TW" sz="2400" i="1">
                        <a:latin typeface="Cambria Math" panose="02040503050406030204" pitchFamily="18" charset="0"/>
                      </a:rPr>
                      <m:t>𝑛</m:t>
                    </m:r>
                  </m:oMath>
                </a14:m>
                <a:endParaRPr lang="zh-TW" altLang="en-US" sz="2400" dirty="0"/>
              </a:p>
            </p:txBody>
          </p:sp>
        </mc:Choice>
        <mc:Fallback xmlns="">
          <p:sp>
            <p:nvSpPr>
              <p:cNvPr id="43" name="文字方塊 48">
                <a:extLst>
                  <a:ext uri="{FF2B5EF4-FFF2-40B4-BE49-F238E27FC236}">
                    <a16:creationId xmlns:a16="http://schemas.microsoft.com/office/drawing/2014/main" id="{826A81E9-7053-0D43-987F-28F51A1C926A}"/>
                  </a:ext>
                </a:extLst>
              </p:cNvPr>
              <p:cNvSpPr txBox="1">
                <a:spLocks noRot="1" noChangeAspect="1" noMove="1" noResize="1" noEditPoints="1" noAdjustHandles="1" noChangeArrowheads="1" noChangeShapeType="1" noTextEdit="1"/>
              </p:cNvSpPr>
              <p:nvPr/>
            </p:nvSpPr>
            <p:spPr>
              <a:xfrm>
                <a:off x="4571518" y="1298213"/>
                <a:ext cx="4217058" cy="786177"/>
              </a:xfrm>
              <a:prstGeom prst="rect">
                <a:avLst/>
              </a:prstGeom>
              <a:blipFill>
                <a:blip r:embed="rId11"/>
                <a:stretch>
                  <a:fillRect l="-4518" t="-793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文字方塊 49">
                <a:extLst>
                  <a:ext uri="{FF2B5EF4-FFF2-40B4-BE49-F238E27FC236}">
                    <a16:creationId xmlns:a16="http://schemas.microsoft.com/office/drawing/2014/main" id="{1EBB7997-08FA-2846-AE74-A840A7FB97C0}"/>
                  </a:ext>
                </a:extLst>
              </p:cNvPr>
              <p:cNvSpPr txBox="1"/>
              <p:nvPr/>
            </p:nvSpPr>
            <p:spPr>
              <a:xfrm>
                <a:off x="6410869" y="716623"/>
                <a:ext cx="2448208" cy="384785"/>
              </a:xfrm>
              <a:prstGeom prst="rect">
                <a:avLst/>
              </a:prstGeom>
              <a:noFill/>
            </p:spPr>
            <p:txBody>
              <a:bodyPr wrap="square" lIns="0" tIns="0" rIns="0" bIns="0" rtlCol="0">
                <a:spAutoFit/>
              </a:bodyPr>
              <a:lstStyle/>
              <a:p>
                <a14:m>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smtClean="0">
                                <a:solidFill>
                                  <a:srgbClr val="00B050"/>
                                </a:solidFill>
                                <a:latin typeface="Cambria Math" panose="02040503050406030204" pitchFamily="18" charset="0"/>
                              </a:rPr>
                            </m:ctrlPr>
                          </m:accPr>
                          <m:e>
                            <m:r>
                              <a:rPr lang="zh-TW" altLang="en-US" sz="2400" i="1">
                                <a:solidFill>
                                  <a:srgbClr val="00B050"/>
                                </a:solidFill>
                                <a:latin typeface="Cambria Math" panose="02040503050406030204" pitchFamily="18" charset="0"/>
                              </a:rPr>
                              <m:t>𝜃</m:t>
                            </m:r>
                          </m:e>
                        </m:acc>
                      </m:e>
                      <m:sup>
                        <m:r>
                          <a:rPr lang="en-US" altLang="zh-TW" sz="2400" i="1">
                            <a:latin typeface="Cambria Math" panose="02040503050406030204" pitchFamily="18" charset="0"/>
                          </a:rPr>
                          <m:t>𝑛</m:t>
                        </m:r>
                      </m:sup>
                    </m:sSup>
                  </m:oMath>
                </a14:m>
                <a:r>
                  <a:rPr lang="en-US" altLang="zh-TW" sz="2400" dirty="0"/>
                  <a:t> depends on </a:t>
                </a:r>
                <a14:m>
                  <m:oMath xmlns:m="http://schemas.openxmlformats.org/officeDocument/2006/math">
                    <m:r>
                      <a:rPr lang="zh-TW" altLang="en-US" sz="2400" i="1" smtClean="0">
                        <a:solidFill>
                          <a:srgbClr val="0000FF"/>
                        </a:solidFill>
                        <a:latin typeface="Cambria Math" panose="02040503050406030204" pitchFamily="18" charset="0"/>
                      </a:rPr>
                      <m:t>𝜙</m:t>
                    </m:r>
                  </m:oMath>
                </a14:m>
                <a:endParaRPr lang="zh-TW" altLang="en-US" sz="2400" dirty="0"/>
              </a:p>
            </p:txBody>
          </p:sp>
        </mc:Choice>
        <mc:Fallback xmlns="">
          <p:sp>
            <p:nvSpPr>
              <p:cNvPr id="44" name="文字方塊 49">
                <a:extLst>
                  <a:ext uri="{FF2B5EF4-FFF2-40B4-BE49-F238E27FC236}">
                    <a16:creationId xmlns:a16="http://schemas.microsoft.com/office/drawing/2014/main" id="{1EBB7997-08FA-2846-AE74-A840A7FB97C0}"/>
                  </a:ext>
                </a:extLst>
              </p:cNvPr>
              <p:cNvSpPr txBox="1">
                <a:spLocks noRot="1" noChangeAspect="1" noMove="1" noResize="1" noEditPoints="1" noAdjustHandles="1" noChangeArrowheads="1" noChangeShapeType="1" noTextEdit="1"/>
              </p:cNvSpPr>
              <p:nvPr/>
            </p:nvSpPr>
            <p:spPr>
              <a:xfrm>
                <a:off x="6410869" y="716623"/>
                <a:ext cx="2448208" cy="384785"/>
              </a:xfrm>
              <a:prstGeom prst="rect">
                <a:avLst/>
              </a:prstGeom>
              <a:blipFill>
                <a:blip r:embed="rId12"/>
                <a:stretch>
                  <a:fillRect l="-4124" t="-21875" b="-43750"/>
                </a:stretch>
              </a:blipFill>
            </p:spPr>
            <p:txBody>
              <a:bodyPr/>
              <a:lstStyle/>
              <a:p>
                <a:r>
                  <a:rPr lang="en-US">
                    <a:noFill/>
                  </a:rPr>
                  <a:t> </a:t>
                </a:r>
              </a:p>
            </p:txBody>
          </p:sp>
        </mc:Fallback>
      </mc:AlternateContent>
      <p:sp>
        <p:nvSpPr>
          <p:cNvPr id="45" name="矩形 50">
            <a:extLst>
              <a:ext uri="{FF2B5EF4-FFF2-40B4-BE49-F238E27FC236}">
                <a16:creationId xmlns:a16="http://schemas.microsoft.com/office/drawing/2014/main" id="{FB4DFADB-11F1-4B40-882B-1E75AB610D0A}"/>
              </a:ext>
            </a:extLst>
          </p:cNvPr>
          <p:cNvSpPr/>
          <p:nvPr/>
        </p:nvSpPr>
        <p:spPr>
          <a:xfrm>
            <a:off x="213859" y="54079"/>
            <a:ext cx="1324402" cy="584775"/>
          </a:xfrm>
          <a:prstGeom prst="rect">
            <a:avLst/>
          </a:prstGeom>
        </p:spPr>
        <p:txBody>
          <a:bodyPr wrap="none">
            <a:spAutoFit/>
          </a:bodyPr>
          <a:lstStyle/>
          <a:p>
            <a:r>
              <a:rPr lang="en-US" altLang="zh-TW" sz="3200" b="1" i="1" u="sng" dirty="0"/>
              <a:t>MAML</a:t>
            </a:r>
            <a:endParaRPr lang="zh-TW" altLang="en-US" sz="3200" b="1" i="1" u="sng" dirty="0"/>
          </a:p>
        </p:txBody>
      </p:sp>
      <p:grpSp>
        <p:nvGrpSpPr>
          <p:cNvPr id="49" name="群組 55">
            <a:extLst>
              <a:ext uri="{FF2B5EF4-FFF2-40B4-BE49-F238E27FC236}">
                <a16:creationId xmlns:a16="http://schemas.microsoft.com/office/drawing/2014/main" id="{2ED3CBFA-AAA4-A940-8455-0F1E0774C9EB}"/>
              </a:ext>
            </a:extLst>
          </p:cNvPr>
          <p:cNvGrpSpPr/>
          <p:nvPr/>
        </p:nvGrpSpPr>
        <p:grpSpPr>
          <a:xfrm>
            <a:off x="2581032" y="2561478"/>
            <a:ext cx="519373" cy="561935"/>
            <a:chOff x="2201456" y="6196263"/>
            <a:chExt cx="519373" cy="561935"/>
          </a:xfrm>
        </p:grpSpPr>
        <p:sp>
          <p:nvSpPr>
            <p:cNvPr id="50" name="矩形 56">
              <a:extLst>
                <a:ext uri="{FF2B5EF4-FFF2-40B4-BE49-F238E27FC236}">
                  <a16:creationId xmlns:a16="http://schemas.microsoft.com/office/drawing/2014/main" id="{750A7348-6491-784B-ADAF-FAB6B7FD2FA6}"/>
                </a:ext>
              </a:extLst>
            </p:cNvPr>
            <p:cNvSpPr/>
            <p:nvPr/>
          </p:nvSpPr>
          <p:spPr>
            <a:xfrm>
              <a:off x="2225842" y="6208295"/>
              <a:ext cx="434808" cy="54990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51" name="矩形 57">
                  <a:extLst>
                    <a:ext uri="{FF2B5EF4-FFF2-40B4-BE49-F238E27FC236}">
                      <a16:creationId xmlns:a16="http://schemas.microsoft.com/office/drawing/2014/main" id="{C3691BCE-916E-7949-B769-892793113B7E}"/>
                    </a:ext>
                  </a:extLst>
                </p:cNvPr>
                <p:cNvSpPr/>
                <p:nvPr/>
              </p:nvSpPr>
              <p:spPr>
                <a:xfrm>
                  <a:off x="2201456" y="6196263"/>
                  <a:ext cx="5193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smtClean="0">
                            <a:solidFill>
                              <a:srgbClr val="0000FF"/>
                            </a:solidFill>
                            <a:latin typeface="Cambria Math" panose="02040503050406030204" pitchFamily="18" charset="0"/>
                          </a:rPr>
                          <m:t>𝜙</m:t>
                        </m:r>
                      </m:oMath>
                    </m:oMathPara>
                  </a14:m>
                  <a:endParaRPr lang="zh-TW" altLang="en-US" sz="2800" dirty="0">
                    <a:solidFill>
                      <a:srgbClr val="0000FF"/>
                    </a:solidFill>
                  </a:endParaRPr>
                </a:p>
              </p:txBody>
            </p:sp>
          </mc:Choice>
          <mc:Fallback xmlns="">
            <p:sp>
              <p:nvSpPr>
                <p:cNvPr id="58" name="矩形 57">
                  <a:extLst>
                    <a:ext uri="{FF2B5EF4-FFF2-40B4-BE49-F238E27FC236}">
                      <a16:creationId xmlns:a16="http://schemas.microsoft.com/office/drawing/2014/main" id="{20E14C92-6C96-4F9B-A980-4453DF24B0EA}"/>
                    </a:ext>
                  </a:extLst>
                </p:cNvPr>
                <p:cNvSpPr>
                  <a:spLocks noRot="1" noChangeAspect="1" noMove="1" noResize="1" noEditPoints="1" noAdjustHandles="1" noChangeArrowheads="1" noChangeShapeType="1" noTextEdit="1"/>
                </p:cNvSpPr>
                <p:nvPr/>
              </p:nvSpPr>
              <p:spPr>
                <a:xfrm>
                  <a:off x="2201456" y="6196263"/>
                  <a:ext cx="519373" cy="523220"/>
                </a:xfrm>
                <a:prstGeom prst="rect">
                  <a:avLst/>
                </a:prstGeom>
                <a:blipFill>
                  <a:blip r:embed="rId15"/>
                  <a:stretch>
                    <a:fillRect/>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193169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P spid="41" grpId="0"/>
      <p:bldP spid="42" grpId="0"/>
      <p:bldP spid="43" grpId="0"/>
      <p:bldP spid="4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MAML</a:t>
            </a:r>
            <a:endParaRPr lang="zh-CN" altLang="en-US" dirty="0"/>
          </a:p>
        </p:txBody>
      </p:sp>
      <p:sp>
        <p:nvSpPr>
          <p:cNvPr id="3" name="内容占位符 2"/>
          <p:cNvSpPr>
            <a:spLocks noGrp="1"/>
          </p:cNvSpPr>
          <p:nvPr>
            <p:ph idx="1"/>
          </p:nvPr>
        </p:nvSpPr>
        <p:spPr/>
        <p:txBody>
          <a:bodyPr/>
          <a:lstStyle/>
          <a:p>
            <a:r>
              <a:rPr lang="zh-CN" altLang="en-US" dirty="0"/>
              <a:t>两个</a:t>
            </a:r>
            <a:r>
              <a:rPr lang="en-US" altLang="zh-CN" dirty="0"/>
              <a:t>loop</a:t>
            </a:r>
          </a:p>
          <a:p>
            <a:pPr lvl="1"/>
            <a:r>
              <a:rPr lang="en-US" altLang="zh-CN" dirty="0"/>
              <a:t>Inner loop</a:t>
            </a:r>
            <a:r>
              <a:rPr lang="zh-CN" altLang="en-US" dirty="0"/>
              <a:t>。</a:t>
            </a:r>
            <a:r>
              <a:rPr lang="en-US" altLang="zh-CN" dirty="0"/>
              <a:t>Base model</a:t>
            </a:r>
            <a:r>
              <a:rPr lang="zh-CN" altLang="en-US" dirty="0"/>
              <a:t>。也叫</a:t>
            </a:r>
            <a:r>
              <a:rPr lang="en-US" altLang="zh-CN" dirty="0"/>
              <a:t>adaptation loop</a:t>
            </a:r>
            <a:r>
              <a:rPr lang="zh-CN" altLang="en-US" dirty="0"/>
              <a:t>。</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en-US" altLang="zh-CN" dirty="0"/>
              <a:t>Outer loop. Meta model.</a:t>
            </a:r>
          </a:p>
          <a:p>
            <a:pPr lvl="1"/>
            <a:endParaRPr lang="zh-CN" altLang="en-US" dirty="0"/>
          </a:p>
        </p:txBody>
      </p:sp>
      <p:pic>
        <p:nvPicPr>
          <p:cNvPr id="4" name="图片 3"/>
          <p:cNvPicPr>
            <a:picLocks noChangeAspect="1"/>
          </p:cNvPicPr>
          <p:nvPr/>
        </p:nvPicPr>
        <p:blipFill>
          <a:blip r:embed="rId2"/>
          <a:stretch>
            <a:fillRect/>
          </a:stretch>
        </p:blipFill>
        <p:spPr>
          <a:xfrm>
            <a:off x="2179154" y="2986552"/>
            <a:ext cx="4746465" cy="842498"/>
          </a:xfrm>
          <a:prstGeom prst="rect">
            <a:avLst/>
          </a:prstGeom>
        </p:spPr>
      </p:pic>
      <p:pic>
        <p:nvPicPr>
          <p:cNvPr id="5" name="图片 4"/>
          <p:cNvPicPr>
            <a:picLocks noChangeAspect="1"/>
          </p:cNvPicPr>
          <p:nvPr/>
        </p:nvPicPr>
        <p:blipFill>
          <a:blip r:embed="rId3"/>
          <a:stretch>
            <a:fillRect/>
          </a:stretch>
        </p:blipFill>
        <p:spPr>
          <a:xfrm>
            <a:off x="1724855" y="4989977"/>
            <a:ext cx="5694290" cy="913235"/>
          </a:xfrm>
          <a:prstGeom prst="rect">
            <a:avLst/>
          </a:prstGeom>
        </p:spPr>
      </p:pic>
    </p:spTree>
    <p:extLst>
      <p:ext uri="{BB962C8B-B14F-4D97-AF65-F5344CB8AC3E}">
        <p14:creationId xmlns:p14="http://schemas.microsoft.com/office/powerpoint/2010/main" val="1346086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30">
            <a:extLst>
              <a:ext uri="{FF2B5EF4-FFF2-40B4-BE49-F238E27FC236}">
                <a16:creationId xmlns:a16="http://schemas.microsoft.com/office/drawing/2014/main" id="{1B00216A-2263-F24C-8943-A6AFB5351F39}"/>
              </a:ext>
            </a:extLst>
          </p:cNvPr>
          <p:cNvSpPr/>
          <p:nvPr/>
        </p:nvSpPr>
        <p:spPr>
          <a:xfrm>
            <a:off x="3115188" y="2092280"/>
            <a:ext cx="2852086" cy="2673439"/>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 name="文字方塊 12">
                <a:extLst>
                  <a:ext uri="{FF2B5EF4-FFF2-40B4-BE49-F238E27FC236}">
                    <a16:creationId xmlns:a16="http://schemas.microsoft.com/office/drawing/2014/main" id="{A516E557-764A-FE49-8D83-30C63F595B76}"/>
                  </a:ext>
                </a:extLst>
              </p:cNvPr>
              <p:cNvSpPr txBox="1"/>
              <p:nvPr/>
            </p:nvSpPr>
            <p:spPr>
              <a:xfrm>
                <a:off x="2947778" y="2810979"/>
                <a:ext cx="3248441" cy="103848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chr m:val="∑"/>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23"/>
                            </m:r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𝑁</m:t>
                          </m:r>
                        </m:sup>
                        <m:e>
                          <m:sSup>
                            <m:sSup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𝑙</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sup>
                          </m:sSup>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acc>
                                    <m:accPr>
                                      <m:chr m:val="̂"/>
                                      <m:ctrlPr>
                                        <a:rPr kumimoji="0" lang="en-US" altLang="zh-TW" sz="2400" b="0" i="1" u="none" strike="noStrike" kern="1200" cap="none" spc="0" normalizeH="0" baseline="0" noProof="0" smtClean="0">
                                          <a:ln>
                                            <a:noFill/>
                                          </a:ln>
                                          <a:solidFill>
                                            <a:srgbClr val="00B050"/>
                                          </a:solidFill>
                                          <a:effectLst/>
                                          <a:uLnTx/>
                                          <a:uFillTx/>
                                          <a:latin typeface="Cambria Math" panose="02040503050406030204" pitchFamily="18" charset="0"/>
                                          <a:cs typeface="+mn-cs"/>
                                        </a:rPr>
                                      </m:ctrlPr>
                                    </m:accPr>
                                    <m:e>
                                      <m:r>
                                        <a:rPr kumimoji="0" lang="zh-TW" altLang="en-US" sz="2400" b="0" i="1" u="none" strike="noStrike" kern="1200" cap="none" spc="0" normalizeH="0" baseline="0" noProof="0">
                                          <a:ln>
                                            <a:noFill/>
                                          </a:ln>
                                          <a:solidFill>
                                            <a:srgbClr val="00B050"/>
                                          </a:solidFill>
                                          <a:effectLst/>
                                          <a:uLnTx/>
                                          <a:uFillTx/>
                                          <a:latin typeface="Cambria Math" panose="02040503050406030204" pitchFamily="18" charset="0"/>
                                          <a:cs typeface="+mn-cs"/>
                                        </a:rPr>
                                        <m:t>𝜃</m:t>
                                      </m:r>
                                    </m:e>
                                  </m:acc>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𝑛</m:t>
                                  </m:r>
                                </m:sup>
                              </m:sSup>
                            </m:e>
                          </m:d>
                          <m:r>
                            <m:rPr>
                              <m:nor/>
                            </m:rPr>
                            <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m:t> </m:t>
                          </m:r>
                        </m:e>
                      </m:nary>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 name="文字方塊 12">
                <a:extLst>
                  <a:ext uri="{FF2B5EF4-FFF2-40B4-BE49-F238E27FC236}">
                    <a16:creationId xmlns:a16="http://schemas.microsoft.com/office/drawing/2014/main" id="{A516E557-764A-FE49-8D83-30C63F595B76}"/>
                  </a:ext>
                </a:extLst>
              </p:cNvPr>
              <p:cNvSpPr txBox="1">
                <a:spLocks noRot="1" noChangeAspect="1" noMove="1" noResize="1" noEditPoints="1" noAdjustHandles="1" noChangeArrowheads="1" noChangeShapeType="1" noTextEdit="1"/>
              </p:cNvSpPr>
              <p:nvPr/>
            </p:nvSpPr>
            <p:spPr>
              <a:xfrm>
                <a:off x="2947778" y="2810979"/>
                <a:ext cx="3248441" cy="1038489"/>
              </a:xfrm>
              <a:prstGeom prst="rect">
                <a:avLst/>
              </a:prstGeom>
              <a:blipFill>
                <a:blip r:embed="rId2"/>
                <a:stretch>
                  <a:fillRect t="-113253" b="-1746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文字方塊 13">
                <a:extLst>
                  <a:ext uri="{FF2B5EF4-FFF2-40B4-BE49-F238E27FC236}">
                    <a16:creationId xmlns:a16="http://schemas.microsoft.com/office/drawing/2014/main" id="{89A3EB9A-F78E-B44B-8BB6-1B01E8D2018D}"/>
                  </a:ext>
                </a:extLst>
              </p:cNvPr>
              <p:cNvSpPr txBox="1"/>
              <p:nvPr/>
            </p:nvSpPr>
            <p:spPr>
              <a:xfrm>
                <a:off x="2516903" y="2246249"/>
                <a:ext cx="4110193" cy="402226"/>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𝜂</m:t>
                      </m:r>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m:rPr>
                              <m:sty m:val="p"/>
                            </m:r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e>
                        <m:sub>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sub>
                      </m:s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𝐿</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e>
                      </m:d>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4" name="文字方塊 13">
                <a:extLst>
                  <a:ext uri="{FF2B5EF4-FFF2-40B4-BE49-F238E27FC236}">
                    <a16:creationId xmlns:a16="http://schemas.microsoft.com/office/drawing/2014/main" id="{89A3EB9A-F78E-B44B-8BB6-1B01E8D2018D}"/>
                  </a:ext>
                </a:extLst>
              </p:cNvPr>
              <p:cNvSpPr txBox="1">
                <a:spLocks noRot="1" noChangeAspect="1" noMove="1" noResize="1" noEditPoints="1" noAdjustHandles="1" noChangeArrowheads="1" noChangeShapeType="1" noTextEdit="1"/>
              </p:cNvSpPr>
              <p:nvPr/>
            </p:nvSpPr>
            <p:spPr>
              <a:xfrm>
                <a:off x="2516903" y="2246249"/>
                <a:ext cx="4110193" cy="402226"/>
              </a:xfrm>
              <a:prstGeom prst="rect">
                <a:avLst/>
              </a:prstGeom>
              <a:blipFill>
                <a:blip r:embed="rId3"/>
                <a:stretch>
                  <a:fillRect b="-21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字方塊 25">
                <a:extLst>
                  <a:ext uri="{FF2B5EF4-FFF2-40B4-BE49-F238E27FC236}">
                    <a16:creationId xmlns:a16="http://schemas.microsoft.com/office/drawing/2014/main" id="{5D9CCA33-AC23-AB4B-B7ED-5E86AC1817B0}"/>
                  </a:ext>
                </a:extLst>
              </p:cNvPr>
              <p:cNvSpPr txBox="1"/>
              <p:nvPr/>
            </p:nvSpPr>
            <p:spPr>
              <a:xfrm>
                <a:off x="2753634" y="4102666"/>
                <a:ext cx="3213640" cy="42620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altLang="zh-TW" sz="2400" b="0" i="1" u="none" strike="noStrike" kern="1200" cap="none" spc="0" normalizeH="0" baseline="0" noProof="0">
                              <a:ln>
                                <a:noFill/>
                              </a:ln>
                              <a:solidFill>
                                <a:srgbClr val="00B050"/>
                              </a:solidFill>
                              <a:effectLst/>
                              <a:uLnTx/>
                              <a:uFillTx/>
                              <a:latin typeface="Cambria Math" panose="02040503050406030204" pitchFamily="18" charset="0"/>
                              <a:cs typeface="+mn-cs"/>
                            </a:rPr>
                          </m:ctrlPr>
                        </m:accPr>
                        <m:e>
                          <m:r>
                            <a:rPr kumimoji="0" lang="zh-TW" altLang="en-US" sz="2400" b="0" i="1" u="none" strike="noStrike" kern="1200" cap="none" spc="0" normalizeH="0" baseline="0" noProof="0">
                              <a:ln>
                                <a:noFill/>
                              </a:ln>
                              <a:solidFill>
                                <a:srgbClr val="00B050"/>
                              </a:solidFill>
                              <a:effectLst/>
                              <a:uLnTx/>
                              <a:uFillTx/>
                              <a:latin typeface="Cambria Math" panose="02040503050406030204" pitchFamily="18" charset="0"/>
                              <a:cs typeface="+mn-cs"/>
                            </a:rPr>
                            <m:t>𝜃</m:t>
                          </m:r>
                        </m:e>
                      </m:acc>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TW" altLang="en-US" sz="2400" b="0" i="1" u="none" strike="noStrike" kern="1200" cap="none" spc="0" normalizeH="0" baseline="0" noProof="0" smtClean="0">
                          <a:ln>
                            <a:noFill/>
                          </a:ln>
                          <a:solidFill>
                            <a:srgbClr val="0000FF"/>
                          </a:solidFill>
                          <a:effectLst/>
                          <a:uLnTx/>
                          <a:uFillTx/>
                          <a:latin typeface="Cambria Math" panose="02040503050406030204" pitchFamily="18" charset="0"/>
                          <a:cs typeface="+mn-cs"/>
                        </a:rPr>
                        <m:t>𝜙</m:t>
                      </m:r>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𝜀</m:t>
                      </m:r>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m:rPr>
                              <m:sty m:val="p"/>
                            </m:r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e>
                        <m:sub>
                          <m:r>
                            <a:rPr kumimoji="0" lang="zh-TW" altLang="en-US" sz="2400" b="0" i="1" u="none" strike="noStrike" kern="1200" cap="none" spc="0" normalizeH="0" baseline="0" noProof="0">
                              <a:ln>
                                <a:noFill/>
                              </a:ln>
                              <a:solidFill>
                                <a:srgbClr val="0000FF"/>
                              </a:solidFill>
                              <a:effectLst/>
                              <a:uLnTx/>
                              <a:uFillTx/>
                              <a:latin typeface="Cambria Math" panose="02040503050406030204" pitchFamily="18" charset="0"/>
                              <a:cs typeface="+mn-cs"/>
                            </a:rPr>
                            <m:t>𝜙</m:t>
                          </m:r>
                        </m:sub>
                      </m:s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d>
                        <m:d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zh-TW" altLang="en-US" sz="2400" b="0" i="1" u="none" strike="noStrike" kern="1200" cap="none" spc="0" normalizeH="0" baseline="0" noProof="0">
                              <a:ln>
                                <a:noFill/>
                              </a:ln>
                              <a:solidFill>
                                <a:srgbClr val="0000FF"/>
                              </a:solidFill>
                              <a:effectLst/>
                              <a:uLnTx/>
                              <a:uFillTx/>
                              <a:latin typeface="Cambria Math" panose="02040503050406030204" pitchFamily="18" charset="0"/>
                              <a:cs typeface="+mn-cs"/>
                            </a:rPr>
                            <m:t>𝜙</m:t>
                          </m:r>
                        </m:e>
                      </m:d>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 name="文字方塊 25">
                <a:extLst>
                  <a:ext uri="{FF2B5EF4-FFF2-40B4-BE49-F238E27FC236}">
                    <a16:creationId xmlns:a16="http://schemas.microsoft.com/office/drawing/2014/main" id="{5D9CCA33-AC23-AB4B-B7ED-5E86AC1817B0}"/>
                  </a:ext>
                </a:extLst>
              </p:cNvPr>
              <p:cNvSpPr txBox="1">
                <a:spLocks noRot="1" noChangeAspect="1" noMove="1" noResize="1" noEditPoints="1" noAdjustHandles="1" noChangeArrowheads="1" noChangeShapeType="1" noTextEdit="1"/>
              </p:cNvSpPr>
              <p:nvPr/>
            </p:nvSpPr>
            <p:spPr>
              <a:xfrm>
                <a:off x="2753634" y="4102666"/>
                <a:ext cx="3213640" cy="426207"/>
              </a:xfrm>
              <a:prstGeom prst="rect">
                <a:avLst/>
              </a:prstGeom>
              <a:blipFill>
                <a:blip r:embed="rId4"/>
                <a:stretch>
                  <a:fillRect t="-17143" b="-22857"/>
                </a:stretch>
              </a:blipFill>
            </p:spPr>
            <p:txBody>
              <a:bodyPr/>
              <a:lstStyle/>
              <a:p>
                <a:r>
                  <a:rPr lang="en-US">
                    <a:noFill/>
                  </a:rPr>
                  <a:t> </a:t>
                </a:r>
              </a:p>
            </p:txBody>
          </p:sp>
        </mc:Fallback>
      </mc:AlternateContent>
      <p:sp>
        <p:nvSpPr>
          <p:cNvPr id="6" name="矩形 44">
            <a:extLst>
              <a:ext uri="{FF2B5EF4-FFF2-40B4-BE49-F238E27FC236}">
                <a16:creationId xmlns:a16="http://schemas.microsoft.com/office/drawing/2014/main" id="{7D723BF6-8E3F-A44E-85E4-CD20560A63DE}"/>
              </a:ext>
            </a:extLst>
          </p:cNvPr>
          <p:cNvSpPr/>
          <p:nvPr/>
        </p:nvSpPr>
        <p:spPr>
          <a:xfrm>
            <a:off x="3220497" y="4012143"/>
            <a:ext cx="2254495" cy="5980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 name="矩形 26">
            <a:extLst>
              <a:ext uri="{FF2B5EF4-FFF2-40B4-BE49-F238E27FC236}">
                <a16:creationId xmlns:a16="http://schemas.microsoft.com/office/drawing/2014/main" id="{1C36FF69-376A-9847-A574-4477A6AE656C}"/>
              </a:ext>
            </a:extLst>
          </p:cNvPr>
          <p:cNvSpPr/>
          <p:nvPr/>
        </p:nvSpPr>
        <p:spPr>
          <a:xfrm>
            <a:off x="382301" y="739879"/>
            <a:ext cx="1324402" cy="584775"/>
          </a:xfrm>
          <a:prstGeom prst="rect">
            <a:avLst/>
          </a:prstGeom>
        </p:spPr>
        <p:txBody>
          <a:bodyPr wrap="none">
            <a:spAutoFit/>
          </a:bodyPr>
          <a:lstStyle/>
          <a:p>
            <a:r>
              <a:rPr lang="en-US" altLang="zh-TW" sz="3200" b="1" i="1" u="sng" dirty="0"/>
              <a:t>MAML</a:t>
            </a:r>
            <a:endParaRPr lang="zh-TW" altLang="en-US" sz="3200" b="1" i="1" u="sng" dirty="0"/>
          </a:p>
        </p:txBody>
      </p:sp>
    </p:spTree>
    <p:extLst>
      <p:ext uri="{BB962C8B-B14F-4D97-AF65-F5344CB8AC3E}">
        <p14:creationId xmlns:p14="http://schemas.microsoft.com/office/powerpoint/2010/main" val="231759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字方塊 51">
                <a:extLst>
                  <a:ext uri="{FF2B5EF4-FFF2-40B4-BE49-F238E27FC236}">
                    <a16:creationId xmlns:a16="http://schemas.microsoft.com/office/drawing/2014/main" id="{E12857F2-8102-0648-8D60-A46049F7D99B}"/>
                  </a:ext>
                </a:extLst>
              </p:cNvPr>
              <p:cNvSpPr txBox="1"/>
              <p:nvPr/>
            </p:nvSpPr>
            <p:spPr>
              <a:xfrm>
                <a:off x="330784" y="2363230"/>
                <a:ext cx="7720080" cy="461665"/>
              </a:xfrm>
              <a:prstGeom prst="rect">
                <a:avLst/>
              </a:prstGeom>
              <a:noFill/>
            </p:spPr>
            <p:txBody>
              <a:bodyPr wrap="square" rtlCol="0">
                <a:spAutoFit/>
              </a:bodyPr>
              <a:lstStyle/>
              <a:p>
                <a:r>
                  <a:rPr lang="en-US" altLang="zh-TW" sz="2400" dirty="0"/>
                  <a:t>How to minimize</a:t>
                </a:r>
                <a:r>
                  <a:rPr lang="zh-TW" altLang="en-US" sz="2400" dirty="0"/>
                  <a:t> </a:t>
                </a:r>
                <a14:m>
                  <m:oMath xmlns:m="http://schemas.openxmlformats.org/officeDocument/2006/math">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zh-TW" altLang="en-US" sz="2400" i="1">
                            <a:solidFill>
                              <a:srgbClr val="0000FF"/>
                            </a:solidFill>
                            <a:latin typeface="Cambria Math" panose="02040503050406030204" pitchFamily="18" charset="0"/>
                          </a:rPr>
                          <m:t>𝜙</m:t>
                        </m:r>
                      </m:e>
                    </m:d>
                  </m:oMath>
                </a14:m>
                <a:r>
                  <a:rPr lang="en-US" altLang="zh-TW" sz="2400" dirty="0"/>
                  <a:t>? </a:t>
                </a:r>
                <a:endParaRPr lang="zh-TW" altLang="en-US" sz="2400" dirty="0"/>
              </a:p>
            </p:txBody>
          </p:sp>
        </mc:Choice>
        <mc:Fallback xmlns="">
          <p:sp>
            <p:nvSpPr>
              <p:cNvPr id="2" name="文字方塊 51">
                <a:extLst>
                  <a:ext uri="{FF2B5EF4-FFF2-40B4-BE49-F238E27FC236}">
                    <a16:creationId xmlns:a16="http://schemas.microsoft.com/office/drawing/2014/main" id="{E12857F2-8102-0648-8D60-A46049F7D99B}"/>
                  </a:ext>
                </a:extLst>
              </p:cNvPr>
              <p:cNvSpPr txBox="1">
                <a:spLocks noRot="1" noChangeAspect="1" noMove="1" noResize="1" noEditPoints="1" noAdjustHandles="1" noChangeArrowheads="1" noChangeShapeType="1" noTextEdit="1"/>
              </p:cNvSpPr>
              <p:nvPr/>
            </p:nvSpPr>
            <p:spPr>
              <a:xfrm>
                <a:off x="330784" y="2363230"/>
                <a:ext cx="7720080" cy="461665"/>
              </a:xfrm>
              <a:prstGeom prst="rect">
                <a:avLst/>
              </a:prstGeom>
              <a:blipFill>
                <a:blip r:embed="rId3"/>
                <a:stretch>
                  <a:fillRect l="-1149" t="-5405"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文字方塊 52">
                <a:extLst>
                  <a:ext uri="{FF2B5EF4-FFF2-40B4-BE49-F238E27FC236}">
                    <a16:creationId xmlns:a16="http://schemas.microsoft.com/office/drawing/2014/main" id="{059A36AD-1A27-1C47-B849-C0C151940A4A}"/>
                  </a:ext>
                </a:extLst>
              </p:cNvPr>
              <p:cNvSpPr txBox="1"/>
              <p:nvPr/>
            </p:nvSpPr>
            <p:spPr>
              <a:xfrm>
                <a:off x="3482726" y="2773551"/>
                <a:ext cx="6266692" cy="4692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𝜙</m:t>
                      </m:r>
                      <m:r>
                        <a:rPr lang="en-US" altLang="zh-TW" sz="2800" i="1" smtClean="0">
                          <a:latin typeface="Cambria Math" panose="02040503050406030204" pitchFamily="18" charset="0"/>
                          <a:ea typeface="Cambria Math" panose="02040503050406030204" pitchFamily="18" charset="0"/>
                        </a:rPr>
                        <m:t>←</m:t>
                      </m:r>
                      <m:r>
                        <a:rPr lang="zh-TW" altLang="en-US" sz="2800" i="1">
                          <a:latin typeface="Cambria Math" panose="02040503050406030204" pitchFamily="18" charset="0"/>
                        </a:rPr>
                        <m:t>𝜙</m:t>
                      </m:r>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𝜂</m:t>
                      </m:r>
                      <m:sSub>
                        <m:sSubPr>
                          <m:ctrlPr>
                            <a:rPr lang="en-US" altLang="zh-TW" sz="2800" b="0" i="1" smtClean="0">
                              <a:latin typeface="Cambria Math" panose="02040503050406030204" pitchFamily="18" charset="0"/>
                            </a:rPr>
                          </m:ctrlPr>
                        </m:sSubPr>
                        <m:e>
                          <m:r>
                            <m:rPr>
                              <m:sty m:val="p"/>
                            </m:rPr>
                            <a:rPr lang="en-US" altLang="zh-TW" sz="2800" b="0" i="1" smtClean="0">
                              <a:latin typeface="Cambria Math" panose="02040503050406030204" pitchFamily="18" charset="0"/>
                              <a:ea typeface="Cambria Math" panose="02040503050406030204" pitchFamily="18" charset="0"/>
                            </a:rPr>
                            <m:t>∇</m:t>
                          </m:r>
                        </m:e>
                        <m:sub>
                          <m:r>
                            <a:rPr lang="zh-TW" altLang="en-US" sz="2800" i="1">
                              <a:latin typeface="Cambria Math" panose="02040503050406030204" pitchFamily="18" charset="0"/>
                            </a:rPr>
                            <m:t>𝜙</m:t>
                          </m:r>
                        </m:sub>
                      </m:sSub>
                      <m:r>
                        <a:rPr lang="en-US" altLang="zh-TW" sz="2800" b="0" i="1" smtClean="0">
                          <a:latin typeface="Cambria Math" panose="02040503050406030204" pitchFamily="18" charset="0"/>
                        </a:rPr>
                        <m:t>𝐿</m:t>
                      </m:r>
                      <m:d>
                        <m:dPr>
                          <m:ctrlPr>
                            <a:rPr lang="en-US" altLang="zh-TW" sz="2800" b="0" i="1" smtClean="0">
                              <a:latin typeface="Cambria Math" panose="02040503050406030204" pitchFamily="18" charset="0"/>
                            </a:rPr>
                          </m:ctrlPr>
                        </m:dPr>
                        <m:e>
                          <m:r>
                            <a:rPr lang="zh-TW" altLang="en-US" sz="2800" i="1">
                              <a:latin typeface="Cambria Math" panose="02040503050406030204" pitchFamily="18" charset="0"/>
                            </a:rPr>
                            <m:t>𝜙</m:t>
                          </m:r>
                        </m:e>
                      </m:d>
                    </m:oMath>
                  </m:oMathPara>
                </a14:m>
                <a:endParaRPr lang="zh-TW" altLang="en-US" sz="2800" dirty="0"/>
              </a:p>
            </p:txBody>
          </p:sp>
        </mc:Choice>
        <mc:Fallback xmlns="">
          <p:sp>
            <p:nvSpPr>
              <p:cNvPr id="3" name="文字方塊 52">
                <a:extLst>
                  <a:ext uri="{FF2B5EF4-FFF2-40B4-BE49-F238E27FC236}">
                    <a16:creationId xmlns:a16="http://schemas.microsoft.com/office/drawing/2014/main" id="{059A36AD-1A27-1C47-B849-C0C151940A4A}"/>
                  </a:ext>
                </a:extLst>
              </p:cNvPr>
              <p:cNvSpPr txBox="1">
                <a:spLocks noRot="1" noChangeAspect="1" noMove="1" noResize="1" noEditPoints="1" noAdjustHandles="1" noChangeArrowheads="1" noChangeShapeType="1" noTextEdit="1"/>
              </p:cNvSpPr>
              <p:nvPr/>
            </p:nvSpPr>
            <p:spPr>
              <a:xfrm>
                <a:off x="3482726" y="2773551"/>
                <a:ext cx="6266692" cy="469296"/>
              </a:xfrm>
              <a:prstGeom prst="rect">
                <a:avLst/>
              </a:prstGeom>
              <a:blipFill>
                <a:blip r:embed="rId4"/>
                <a:stretch>
                  <a:fillRect b="-26316"/>
                </a:stretch>
              </a:blipFill>
            </p:spPr>
            <p:txBody>
              <a:bodyPr/>
              <a:lstStyle/>
              <a:p>
                <a:r>
                  <a:rPr lang="en-US">
                    <a:noFill/>
                  </a:rPr>
                  <a:t> </a:t>
                </a:r>
              </a:p>
            </p:txBody>
          </p:sp>
        </mc:Fallback>
      </mc:AlternateContent>
      <p:sp>
        <p:nvSpPr>
          <p:cNvPr id="4" name="文字方塊 1">
            <a:extLst>
              <a:ext uri="{FF2B5EF4-FFF2-40B4-BE49-F238E27FC236}">
                <a16:creationId xmlns:a16="http://schemas.microsoft.com/office/drawing/2014/main" id="{8CF011E3-337C-D449-A5CC-5BA75775CA6D}"/>
              </a:ext>
            </a:extLst>
          </p:cNvPr>
          <p:cNvSpPr txBox="1"/>
          <p:nvPr/>
        </p:nvSpPr>
        <p:spPr>
          <a:xfrm>
            <a:off x="3482726" y="2371322"/>
            <a:ext cx="2827026" cy="461665"/>
          </a:xfrm>
          <a:prstGeom prst="rect">
            <a:avLst/>
          </a:prstGeom>
          <a:noFill/>
        </p:spPr>
        <p:txBody>
          <a:bodyPr wrap="square" rtlCol="0">
            <a:spAutoFit/>
          </a:bodyPr>
          <a:lstStyle/>
          <a:p>
            <a:r>
              <a:rPr lang="en-US" altLang="zh-TW" sz="2400" dirty="0">
                <a:solidFill>
                  <a:srgbClr val="0000FF"/>
                </a:solidFill>
              </a:rPr>
              <a:t>Gradient Descent</a:t>
            </a:r>
            <a:endParaRPr lang="zh-TW" altLang="en-US" sz="2400" dirty="0">
              <a:solidFill>
                <a:srgbClr val="0000FF"/>
              </a:solidFill>
            </a:endParaRPr>
          </a:p>
        </p:txBody>
      </p:sp>
      <p:sp>
        <p:nvSpPr>
          <p:cNvPr id="5" name="矩形 53">
            <a:extLst>
              <a:ext uri="{FF2B5EF4-FFF2-40B4-BE49-F238E27FC236}">
                <a16:creationId xmlns:a16="http://schemas.microsoft.com/office/drawing/2014/main" id="{756D29C8-AD37-3C47-AD4E-8FDE14B0F8F7}"/>
              </a:ext>
            </a:extLst>
          </p:cNvPr>
          <p:cNvSpPr/>
          <p:nvPr/>
        </p:nvSpPr>
        <p:spPr>
          <a:xfrm>
            <a:off x="162905" y="4298437"/>
            <a:ext cx="3416320" cy="584775"/>
          </a:xfrm>
          <a:prstGeom prst="rect">
            <a:avLst/>
          </a:prstGeom>
        </p:spPr>
        <p:txBody>
          <a:bodyPr wrap="none">
            <a:spAutoFit/>
          </a:bodyPr>
          <a:lstStyle/>
          <a:p>
            <a:r>
              <a:rPr lang="en-US" altLang="zh-TW" sz="3200" b="1" i="1" u="sng" dirty="0"/>
              <a:t>Model Pre-training</a:t>
            </a:r>
            <a:endParaRPr lang="zh-TW" altLang="en-US" sz="3200" b="1" i="1" u="sng" dirty="0"/>
          </a:p>
        </p:txBody>
      </p:sp>
      <mc:AlternateContent xmlns:mc="http://schemas.openxmlformats.org/markup-compatibility/2006" xmlns:a14="http://schemas.microsoft.com/office/drawing/2010/main">
        <mc:Choice Requires="a14">
          <p:sp>
            <p:nvSpPr>
              <p:cNvPr id="6" name="文字方塊 54">
                <a:extLst>
                  <a:ext uri="{FF2B5EF4-FFF2-40B4-BE49-F238E27FC236}">
                    <a16:creationId xmlns:a16="http://schemas.microsoft.com/office/drawing/2014/main" id="{F5883C68-EE33-174B-B39D-5A937E1E0596}"/>
                  </a:ext>
                </a:extLst>
              </p:cNvPr>
              <p:cNvSpPr txBox="1"/>
              <p:nvPr/>
            </p:nvSpPr>
            <p:spPr>
              <a:xfrm>
                <a:off x="4802423" y="4556532"/>
                <a:ext cx="3248441"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d>
                        <m:dPr>
                          <m:ctrlPr>
                            <a:rPr lang="en-US" altLang="zh-TW" sz="2800" b="0" i="1" smtClean="0">
                              <a:latin typeface="Cambria Math" panose="02040503050406030204" pitchFamily="18" charset="0"/>
                            </a:rPr>
                          </m:ctrlPr>
                        </m:dPr>
                        <m:e>
                          <m:r>
                            <a:rPr lang="zh-TW" altLang="en-US" sz="2800" i="1" smtClean="0">
                              <a:solidFill>
                                <a:srgbClr val="0000FF"/>
                              </a:solidFill>
                              <a:latin typeface="Cambria Math" panose="02040503050406030204" pitchFamily="18" charset="0"/>
                            </a:rPr>
                            <m:t>𝜙</m:t>
                          </m:r>
                        </m:e>
                      </m:d>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𝑁</m:t>
                          </m:r>
                        </m:sup>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𝑙</m:t>
                              </m:r>
                            </m:e>
                            <m:sup>
                              <m:r>
                                <a:rPr lang="en-US" altLang="zh-TW" sz="2800" b="0" i="1" smtClean="0">
                                  <a:latin typeface="Cambria Math" panose="02040503050406030204" pitchFamily="18" charset="0"/>
                                </a:rPr>
                                <m:t>𝑛</m:t>
                              </m:r>
                            </m:sup>
                          </m:sSup>
                          <m:d>
                            <m:dPr>
                              <m:ctrlPr>
                                <a:rPr lang="en-US" altLang="zh-TW" sz="2800" i="1" smtClean="0">
                                  <a:latin typeface="Cambria Math" panose="02040503050406030204" pitchFamily="18" charset="0"/>
                                </a:rPr>
                              </m:ctrlPr>
                            </m:dPr>
                            <m:e>
                              <m:r>
                                <a:rPr lang="zh-TW" altLang="en-US" sz="2800" i="1" smtClean="0">
                                  <a:solidFill>
                                    <a:srgbClr val="0000FF"/>
                                  </a:solidFill>
                                  <a:latin typeface="Cambria Math" panose="02040503050406030204" pitchFamily="18" charset="0"/>
                                </a:rPr>
                                <m:t>𝜙</m:t>
                              </m:r>
                            </m:e>
                          </m:d>
                          <m:r>
                            <m:rPr>
                              <m:nor/>
                            </m:rPr>
                            <a:rPr lang="zh-TW" altLang="en-US" sz="2800" dirty="0"/>
                            <m:t> </m:t>
                          </m:r>
                        </m:e>
                      </m:nary>
                    </m:oMath>
                  </m:oMathPara>
                </a14:m>
                <a:endParaRPr lang="zh-TW" altLang="en-US" sz="2800" dirty="0"/>
              </a:p>
            </p:txBody>
          </p:sp>
        </mc:Choice>
        <mc:Fallback xmlns="">
          <p:sp>
            <p:nvSpPr>
              <p:cNvPr id="6" name="文字方塊 54">
                <a:extLst>
                  <a:ext uri="{FF2B5EF4-FFF2-40B4-BE49-F238E27FC236}">
                    <a16:creationId xmlns:a16="http://schemas.microsoft.com/office/drawing/2014/main" id="{F5883C68-EE33-174B-B39D-5A937E1E0596}"/>
                  </a:ext>
                </a:extLst>
              </p:cNvPr>
              <p:cNvSpPr txBox="1">
                <a:spLocks noRot="1" noChangeAspect="1" noMove="1" noResize="1" noEditPoints="1" noAdjustHandles="1" noChangeArrowheads="1" noChangeShapeType="1" noTextEdit="1"/>
              </p:cNvSpPr>
              <p:nvPr/>
            </p:nvSpPr>
            <p:spPr>
              <a:xfrm>
                <a:off x="4802423" y="4556532"/>
                <a:ext cx="3248441" cy="1211550"/>
              </a:xfrm>
              <a:prstGeom prst="rect">
                <a:avLst/>
              </a:prstGeom>
              <a:blipFill>
                <a:blip r:embed="rId5"/>
                <a:stretch>
                  <a:fillRect t="-112500" b="-175000"/>
                </a:stretch>
              </a:blipFill>
            </p:spPr>
            <p:txBody>
              <a:bodyPr/>
              <a:lstStyle/>
              <a:p>
                <a:r>
                  <a:rPr lang="en-US">
                    <a:noFill/>
                  </a:rPr>
                  <a:t> </a:t>
                </a:r>
              </a:p>
            </p:txBody>
          </p:sp>
        </mc:Fallback>
      </mc:AlternateContent>
      <p:sp>
        <p:nvSpPr>
          <p:cNvPr id="7" name="文字方塊 55">
            <a:extLst>
              <a:ext uri="{FF2B5EF4-FFF2-40B4-BE49-F238E27FC236}">
                <a16:creationId xmlns:a16="http://schemas.microsoft.com/office/drawing/2014/main" id="{AB953EC7-63D6-3446-936C-CAB140420049}"/>
              </a:ext>
            </a:extLst>
          </p:cNvPr>
          <p:cNvSpPr txBox="1"/>
          <p:nvPr/>
        </p:nvSpPr>
        <p:spPr>
          <a:xfrm>
            <a:off x="3843920" y="4376433"/>
            <a:ext cx="2317020" cy="461665"/>
          </a:xfrm>
          <a:prstGeom prst="rect">
            <a:avLst/>
          </a:prstGeom>
          <a:noFill/>
        </p:spPr>
        <p:txBody>
          <a:bodyPr wrap="square" rtlCol="0">
            <a:spAutoFit/>
          </a:bodyPr>
          <a:lstStyle/>
          <a:p>
            <a:r>
              <a:rPr lang="en-US" altLang="zh-TW" sz="2400" dirty="0"/>
              <a:t>Loss Function:</a:t>
            </a:r>
            <a:endParaRPr lang="zh-TW" altLang="en-US" sz="2400" dirty="0"/>
          </a:p>
        </p:txBody>
      </p:sp>
      <mc:AlternateContent xmlns:mc="http://schemas.openxmlformats.org/markup-compatibility/2006" xmlns:a14="http://schemas.microsoft.com/office/drawing/2010/main">
        <mc:Choice Requires="a14">
          <p:sp>
            <p:nvSpPr>
              <p:cNvPr id="8" name="文字方塊 18">
                <a:extLst>
                  <a:ext uri="{FF2B5EF4-FFF2-40B4-BE49-F238E27FC236}">
                    <a16:creationId xmlns:a16="http://schemas.microsoft.com/office/drawing/2014/main" id="{20553547-BA73-CF43-B10C-7E0519614190}"/>
                  </a:ext>
                </a:extLst>
              </p:cNvPr>
              <p:cNvSpPr txBox="1"/>
              <p:nvPr/>
            </p:nvSpPr>
            <p:spPr>
              <a:xfrm>
                <a:off x="4572000" y="212515"/>
                <a:ext cx="4564891" cy="384785"/>
              </a:xfrm>
              <a:prstGeom prst="rect">
                <a:avLst/>
              </a:prstGeom>
              <a:noFill/>
            </p:spPr>
            <p:txBody>
              <a:bodyPr wrap="square" lIns="0" tIns="0" rIns="0" bIns="0" rtlCol="0">
                <a:spAutoFit/>
              </a:bodyPr>
              <a:lstStyle/>
              <a:p>
                <a14:m>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smtClean="0">
                                <a:solidFill>
                                  <a:srgbClr val="00B050"/>
                                </a:solidFill>
                                <a:latin typeface="Cambria Math" panose="02040503050406030204" pitchFamily="18" charset="0"/>
                              </a:rPr>
                            </m:ctrlPr>
                          </m:accPr>
                          <m:e>
                            <m:r>
                              <a:rPr lang="zh-TW" altLang="en-US" sz="2400" i="1">
                                <a:solidFill>
                                  <a:srgbClr val="00B050"/>
                                </a:solidFill>
                                <a:latin typeface="Cambria Math" panose="02040503050406030204" pitchFamily="18" charset="0"/>
                              </a:rPr>
                              <m:t>𝜃</m:t>
                            </m:r>
                          </m:e>
                        </m:acc>
                      </m:e>
                      <m:sup>
                        <m:r>
                          <a:rPr lang="en-US" altLang="zh-TW" sz="2400" i="1">
                            <a:latin typeface="Cambria Math" panose="02040503050406030204" pitchFamily="18" charset="0"/>
                          </a:rPr>
                          <m:t>𝑛</m:t>
                        </m:r>
                      </m:sup>
                    </m:sSup>
                  </m:oMath>
                </a14:m>
                <a:r>
                  <a:rPr lang="en-US" altLang="zh-TW" sz="2400" dirty="0"/>
                  <a:t>: model learned from task </a:t>
                </a:r>
                <a14:m>
                  <m:oMath xmlns:m="http://schemas.openxmlformats.org/officeDocument/2006/math">
                    <m:r>
                      <a:rPr lang="en-US" altLang="zh-TW" sz="2400" b="0" i="1" smtClean="0">
                        <a:latin typeface="Cambria Math" panose="02040503050406030204" pitchFamily="18" charset="0"/>
                      </a:rPr>
                      <m:t>𝑛</m:t>
                    </m:r>
                  </m:oMath>
                </a14:m>
                <a:endParaRPr lang="zh-TW" altLang="en-US" sz="2400" dirty="0"/>
              </a:p>
            </p:txBody>
          </p:sp>
        </mc:Choice>
        <mc:Fallback xmlns="">
          <p:sp>
            <p:nvSpPr>
              <p:cNvPr id="8" name="文字方塊 18">
                <a:extLst>
                  <a:ext uri="{FF2B5EF4-FFF2-40B4-BE49-F238E27FC236}">
                    <a16:creationId xmlns:a16="http://schemas.microsoft.com/office/drawing/2014/main" id="{20553547-BA73-CF43-B10C-7E0519614190}"/>
                  </a:ext>
                </a:extLst>
              </p:cNvPr>
              <p:cNvSpPr txBox="1">
                <a:spLocks noRot="1" noChangeAspect="1" noMove="1" noResize="1" noEditPoints="1" noAdjustHandles="1" noChangeArrowheads="1" noChangeShapeType="1" noTextEdit="1"/>
              </p:cNvSpPr>
              <p:nvPr/>
            </p:nvSpPr>
            <p:spPr>
              <a:xfrm>
                <a:off x="4572000" y="212515"/>
                <a:ext cx="4564891" cy="384785"/>
              </a:xfrm>
              <a:prstGeom prst="rect">
                <a:avLst/>
              </a:prstGeom>
              <a:blipFill>
                <a:blip r:embed="rId6"/>
                <a:stretch>
                  <a:fillRect l="-2507" t="-22581" b="-451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文字方塊 19">
                <a:extLst>
                  <a:ext uri="{FF2B5EF4-FFF2-40B4-BE49-F238E27FC236}">
                    <a16:creationId xmlns:a16="http://schemas.microsoft.com/office/drawing/2014/main" id="{D66049CC-FE8B-9F4A-A89D-8D8AFDB0BCD6}"/>
                  </a:ext>
                </a:extLst>
              </p:cNvPr>
              <p:cNvSpPr txBox="1"/>
              <p:nvPr/>
            </p:nvSpPr>
            <p:spPr>
              <a:xfrm>
                <a:off x="4571518" y="1298213"/>
                <a:ext cx="4217058" cy="786177"/>
              </a:xfrm>
              <a:prstGeom prst="rect">
                <a:avLst/>
              </a:prstGeom>
              <a:noFill/>
            </p:spPr>
            <p:txBody>
              <a:bodyPr wrap="square" lIns="0" tIns="0" rIns="0" bIns="0" rtlCol="0">
                <a:spAutoFit/>
              </a:bodyPr>
              <a:lstStyle/>
              <a:p>
                <a14:m>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𝑙</m:t>
                        </m:r>
                      </m:e>
                      <m:sup>
                        <m:r>
                          <a:rPr lang="en-US" altLang="zh-TW" sz="2400" i="1">
                            <a:latin typeface="Cambria Math" panose="02040503050406030204" pitchFamily="18" charset="0"/>
                          </a:rPr>
                          <m:t>𝑛</m:t>
                        </m:r>
                      </m:sup>
                    </m:sSup>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solidFill>
                                      <a:srgbClr val="00B050"/>
                                    </a:solidFill>
                                    <a:latin typeface="Cambria Math" panose="02040503050406030204" pitchFamily="18" charset="0"/>
                                  </a:rPr>
                                </m:ctrlPr>
                              </m:accPr>
                              <m:e>
                                <m:r>
                                  <a:rPr lang="zh-TW" altLang="en-US" sz="2400" i="1">
                                    <a:solidFill>
                                      <a:srgbClr val="00B050"/>
                                    </a:solidFill>
                                    <a:latin typeface="Cambria Math" panose="02040503050406030204" pitchFamily="18" charset="0"/>
                                  </a:rPr>
                                  <m:t>𝜃</m:t>
                                </m:r>
                              </m:e>
                            </m:acc>
                          </m:e>
                          <m:sup>
                            <m:r>
                              <a:rPr lang="en-US" altLang="zh-TW" sz="2400" i="1">
                                <a:latin typeface="Cambria Math" panose="02040503050406030204" pitchFamily="18" charset="0"/>
                              </a:rPr>
                              <m:t>𝑛</m:t>
                            </m:r>
                          </m:sup>
                        </m:sSup>
                      </m:e>
                    </m:d>
                  </m:oMath>
                </a14:m>
                <a:r>
                  <a:rPr lang="en-US" altLang="zh-TW" sz="2400" dirty="0"/>
                  <a:t>: loss of task </a:t>
                </a:r>
                <a14:m>
                  <m:oMath xmlns:m="http://schemas.openxmlformats.org/officeDocument/2006/math">
                    <m:r>
                      <a:rPr lang="en-US" altLang="zh-TW" sz="2400" b="0" i="1" smtClean="0">
                        <a:latin typeface="Cambria Math" panose="02040503050406030204" pitchFamily="18" charset="0"/>
                      </a:rPr>
                      <m:t>𝑛</m:t>
                    </m:r>
                  </m:oMath>
                </a14:m>
                <a:r>
                  <a:rPr lang="zh-TW" altLang="en-US" sz="2400" dirty="0"/>
                  <a:t> </a:t>
                </a:r>
                <a:r>
                  <a:rPr lang="en-US" altLang="zh-TW" sz="2400" dirty="0"/>
                  <a:t>on the testing set of task </a:t>
                </a:r>
                <a14:m>
                  <m:oMath xmlns:m="http://schemas.openxmlformats.org/officeDocument/2006/math">
                    <m:r>
                      <a:rPr lang="en-US" altLang="zh-TW" sz="2400" i="1">
                        <a:latin typeface="Cambria Math" panose="02040503050406030204" pitchFamily="18" charset="0"/>
                      </a:rPr>
                      <m:t>𝑛</m:t>
                    </m:r>
                  </m:oMath>
                </a14:m>
                <a:endParaRPr lang="zh-TW" altLang="en-US" sz="2400" dirty="0"/>
              </a:p>
            </p:txBody>
          </p:sp>
        </mc:Choice>
        <mc:Fallback xmlns="">
          <p:sp>
            <p:nvSpPr>
              <p:cNvPr id="9" name="文字方塊 19">
                <a:extLst>
                  <a:ext uri="{FF2B5EF4-FFF2-40B4-BE49-F238E27FC236}">
                    <a16:creationId xmlns:a16="http://schemas.microsoft.com/office/drawing/2014/main" id="{D66049CC-FE8B-9F4A-A89D-8D8AFDB0BCD6}"/>
                  </a:ext>
                </a:extLst>
              </p:cNvPr>
              <p:cNvSpPr txBox="1">
                <a:spLocks noRot="1" noChangeAspect="1" noMove="1" noResize="1" noEditPoints="1" noAdjustHandles="1" noChangeArrowheads="1" noChangeShapeType="1" noTextEdit="1"/>
              </p:cNvSpPr>
              <p:nvPr/>
            </p:nvSpPr>
            <p:spPr>
              <a:xfrm>
                <a:off x="4571518" y="1298213"/>
                <a:ext cx="4217058" cy="786177"/>
              </a:xfrm>
              <a:prstGeom prst="rect">
                <a:avLst/>
              </a:prstGeom>
              <a:blipFill>
                <a:blip r:embed="rId7"/>
                <a:stretch>
                  <a:fillRect l="-4518" t="-7937"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字方塊 20">
                <a:extLst>
                  <a:ext uri="{FF2B5EF4-FFF2-40B4-BE49-F238E27FC236}">
                    <a16:creationId xmlns:a16="http://schemas.microsoft.com/office/drawing/2014/main" id="{789122C6-8464-F248-878B-CDBBDCEF3B33}"/>
                  </a:ext>
                </a:extLst>
              </p:cNvPr>
              <p:cNvSpPr txBox="1"/>
              <p:nvPr/>
            </p:nvSpPr>
            <p:spPr>
              <a:xfrm>
                <a:off x="6410869" y="716623"/>
                <a:ext cx="2448208" cy="384785"/>
              </a:xfrm>
              <a:prstGeom prst="rect">
                <a:avLst/>
              </a:prstGeom>
              <a:noFill/>
            </p:spPr>
            <p:txBody>
              <a:bodyPr wrap="square" lIns="0" tIns="0" rIns="0" bIns="0" rtlCol="0">
                <a:spAutoFit/>
              </a:bodyPr>
              <a:lstStyle/>
              <a:p>
                <a14:m>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smtClean="0">
                                <a:solidFill>
                                  <a:srgbClr val="00B050"/>
                                </a:solidFill>
                                <a:latin typeface="Cambria Math" panose="02040503050406030204" pitchFamily="18" charset="0"/>
                              </a:rPr>
                            </m:ctrlPr>
                          </m:accPr>
                          <m:e>
                            <m:r>
                              <a:rPr lang="zh-TW" altLang="en-US" sz="2400" i="1">
                                <a:solidFill>
                                  <a:srgbClr val="00B050"/>
                                </a:solidFill>
                                <a:latin typeface="Cambria Math" panose="02040503050406030204" pitchFamily="18" charset="0"/>
                              </a:rPr>
                              <m:t>𝜃</m:t>
                            </m:r>
                          </m:e>
                        </m:acc>
                      </m:e>
                      <m:sup>
                        <m:r>
                          <a:rPr lang="en-US" altLang="zh-TW" sz="2400" i="1">
                            <a:latin typeface="Cambria Math" panose="02040503050406030204" pitchFamily="18" charset="0"/>
                          </a:rPr>
                          <m:t>𝑛</m:t>
                        </m:r>
                      </m:sup>
                    </m:sSup>
                  </m:oMath>
                </a14:m>
                <a:r>
                  <a:rPr lang="en-US" altLang="zh-TW" sz="2400" dirty="0"/>
                  <a:t> depends on </a:t>
                </a:r>
                <a14:m>
                  <m:oMath xmlns:m="http://schemas.openxmlformats.org/officeDocument/2006/math">
                    <m:r>
                      <a:rPr lang="zh-TW" altLang="en-US" sz="2400" i="1" smtClean="0">
                        <a:solidFill>
                          <a:srgbClr val="0000FF"/>
                        </a:solidFill>
                        <a:latin typeface="Cambria Math" panose="02040503050406030204" pitchFamily="18" charset="0"/>
                      </a:rPr>
                      <m:t>𝜙</m:t>
                    </m:r>
                  </m:oMath>
                </a14:m>
                <a:endParaRPr lang="zh-TW" altLang="en-US" sz="2400" dirty="0"/>
              </a:p>
            </p:txBody>
          </p:sp>
        </mc:Choice>
        <mc:Fallback xmlns="">
          <p:sp>
            <p:nvSpPr>
              <p:cNvPr id="10" name="文字方塊 20">
                <a:extLst>
                  <a:ext uri="{FF2B5EF4-FFF2-40B4-BE49-F238E27FC236}">
                    <a16:creationId xmlns:a16="http://schemas.microsoft.com/office/drawing/2014/main" id="{789122C6-8464-F248-878B-CDBBDCEF3B33}"/>
                  </a:ext>
                </a:extLst>
              </p:cNvPr>
              <p:cNvSpPr txBox="1">
                <a:spLocks noRot="1" noChangeAspect="1" noMove="1" noResize="1" noEditPoints="1" noAdjustHandles="1" noChangeArrowheads="1" noChangeShapeType="1" noTextEdit="1"/>
              </p:cNvSpPr>
              <p:nvPr/>
            </p:nvSpPr>
            <p:spPr>
              <a:xfrm>
                <a:off x="6410869" y="716623"/>
                <a:ext cx="2448208" cy="384785"/>
              </a:xfrm>
              <a:prstGeom prst="rect">
                <a:avLst/>
              </a:prstGeom>
              <a:blipFill>
                <a:blip r:embed="rId8"/>
                <a:stretch>
                  <a:fillRect l="-4124" t="-21875" b="-43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字方塊 24">
                <a:extLst>
                  <a:ext uri="{FF2B5EF4-FFF2-40B4-BE49-F238E27FC236}">
                    <a16:creationId xmlns:a16="http://schemas.microsoft.com/office/drawing/2014/main" id="{DC89CF17-6580-AB48-8233-BC2459195E89}"/>
                  </a:ext>
                </a:extLst>
              </p:cNvPr>
              <p:cNvSpPr txBox="1"/>
              <p:nvPr/>
            </p:nvSpPr>
            <p:spPr>
              <a:xfrm>
                <a:off x="876060" y="988632"/>
                <a:ext cx="3248441"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d>
                        <m:dPr>
                          <m:ctrlPr>
                            <a:rPr lang="en-US" altLang="zh-TW" sz="2800" b="0" i="1" smtClean="0">
                              <a:latin typeface="Cambria Math" panose="02040503050406030204" pitchFamily="18" charset="0"/>
                            </a:rPr>
                          </m:ctrlPr>
                        </m:dPr>
                        <m:e>
                          <m:r>
                            <a:rPr lang="zh-TW" altLang="en-US" sz="2800" i="1" smtClean="0">
                              <a:solidFill>
                                <a:srgbClr val="0000FF"/>
                              </a:solidFill>
                              <a:latin typeface="Cambria Math" panose="02040503050406030204" pitchFamily="18" charset="0"/>
                            </a:rPr>
                            <m:t>𝜙</m:t>
                          </m:r>
                        </m:e>
                      </m:d>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𝑁</m:t>
                          </m:r>
                        </m:sup>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𝑙</m:t>
                              </m:r>
                            </m:e>
                            <m:sup>
                              <m:r>
                                <a:rPr lang="en-US" altLang="zh-TW" sz="2800" b="0" i="1" smtClean="0">
                                  <a:latin typeface="Cambria Math" panose="02040503050406030204" pitchFamily="18" charset="0"/>
                                </a:rPr>
                                <m:t>𝑛</m:t>
                              </m:r>
                            </m:sup>
                          </m:sSup>
                          <m:d>
                            <m:dPr>
                              <m:ctrlPr>
                                <a:rPr lang="en-US" altLang="zh-TW" sz="2800" i="1" smtClean="0">
                                  <a:latin typeface="Cambria Math" panose="02040503050406030204" pitchFamily="18" charset="0"/>
                                </a:rPr>
                              </m:ctrlPr>
                            </m:dPr>
                            <m:e>
                              <m:sSup>
                                <m:sSupPr>
                                  <m:ctrlPr>
                                    <a:rPr lang="en-US" altLang="zh-TW" sz="2800" i="1" smtClean="0">
                                      <a:latin typeface="Cambria Math" panose="02040503050406030204" pitchFamily="18" charset="0"/>
                                    </a:rPr>
                                  </m:ctrlPr>
                                </m:sSupPr>
                                <m:e>
                                  <m:acc>
                                    <m:accPr>
                                      <m:chr m:val="̂"/>
                                      <m:ctrlPr>
                                        <a:rPr lang="en-US" altLang="zh-TW" sz="2800" i="1" smtClean="0">
                                          <a:solidFill>
                                            <a:srgbClr val="00B050"/>
                                          </a:solidFill>
                                          <a:latin typeface="Cambria Math" panose="02040503050406030204" pitchFamily="18" charset="0"/>
                                        </a:rPr>
                                      </m:ctrlPr>
                                    </m:accPr>
                                    <m:e>
                                      <m:r>
                                        <a:rPr lang="zh-TW" altLang="en-US" sz="2800" i="1">
                                          <a:solidFill>
                                            <a:srgbClr val="00B050"/>
                                          </a:solidFill>
                                          <a:latin typeface="Cambria Math" panose="02040503050406030204" pitchFamily="18" charset="0"/>
                                        </a:rPr>
                                        <m:t>𝜃</m:t>
                                      </m:r>
                                    </m:e>
                                  </m:acc>
                                </m:e>
                                <m:sup>
                                  <m:r>
                                    <a:rPr lang="en-US" altLang="zh-TW" sz="2800" b="0" i="1" smtClean="0">
                                      <a:latin typeface="Cambria Math" panose="02040503050406030204" pitchFamily="18" charset="0"/>
                                    </a:rPr>
                                    <m:t>𝑛</m:t>
                                  </m:r>
                                </m:sup>
                              </m:sSup>
                            </m:e>
                          </m:d>
                          <m:r>
                            <m:rPr>
                              <m:nor/>
                            </m:rPr>
                            <a:rPr lang="zh-TW" altLang="en-US" sz="2800" dirty="0"/>
                            <m:t> </m:t>
                          </m:r>
                        </m:e>
                      </m:nary>
                    </m:oMath>
                  </m:oMathPara>
                </a14:m>
                <a:endParaRPr lang="zh-TW" altLang="en-US" sz="2800" dirty="0"/>
              </a:p>
            </p:txBody>
          </p:sp>
        </mc:Choice>
        <mc:Fallback xmlns="">
          <p:sp>
            <p:nvSpPr>
              <p:cNvPr id="11" name="文字方塊 24">
                <a:extLst>
                  <a:ext uri="{FF2B5EF4-FFF2-40B4-BE49-F238E27FC236}">
                    <a16:creationId xmlns:a16="http://schemas.microsoft.com/office/drawing/2014/main" id="{DC89CF17-6580-AB48-8233-BC2459195E89}"/>
                  </a:ext>
                </a:extLst>
              </p:cNvPr>
              <p:cNvSpPr txBox="1">
                <a:spLocks noRot="1" noChangeAspect="1" noMove="1" noResize="1" noEditPoints="1" noAdjustHandles="1" noChangeArrowheads="1" noChangeShapeType="1" noTextEdit="1"/>
              </p:cNvSpPr>
              <p:nvPr/>
            </p:nvSpPr>
            <p:spPr>
              <a:xfrm>
                <a:off x="876060" y="988632"/>
                <a:ext cx="3248441" cy="1211550"/>
              </a:xfrm>
              <a:prstGeom prst="rect">
                <a:avLst/>
              </a:prstGeom>
              <a:blipFill>
                <a:blip r:embed="rId9"/>
                <a:stretch>
                  <a:fillRect t="-111458" b="-175000"/>
                </a:stretch>
              </a:blipFill>
            </p:spPr>
            <p:txBody>
              <a:bodyPr/>
              <a:lstStyle/>
              <a:p>
                <a:r>
                  <a:rPr lang="en-US">
                    <a:noFill/>
                  </a:rPr>
                  <a:t> </a:t>
                </a:r>
              </a:p>
            </p:txBody>
          </p:sp>
        </mc:Fallback>
      </mc:AlternateContent>
      <p:sp>
        <p:nvSpPr>
          <p:cNvPr id="12" name="文字方塊 25">
            <a:extLst>
              <a:ext uri="{FF2B5EF4-FFF2-40B4-BE49-F238E27FC236}">
                <a16:creationId xmlns:a16="http://schemas.microsoft.com/office/drawing/2014/main" id="{6E739DFA-692E-2B49-A5BB-7E199D9C561C}"/>
              </a:ext>
            </a:extLst>
          </p:cNvPr>
          <p:cNvSpPr txBox="1"/>
          <p:nvPr/>
        </p:nvSpPr>
        <p:spPr>
          <a:xfrm>
            <a:off x="330784" y="691523"/>
            <a:ext cx="2317020" cy="461665"/>
          </a:xfrm>
          <a:prstGeom prst="rect">
            <a:avLst/>
          </a:prstGeom>
          <a:noFill/>
        </p:spPr>
        <p:txBody>
          <a:bodyPr wrap="square" rtlCol="0">
            <a:spAutoFit/>
          </a:bodyPr>
          <a:lstStyle/>
          <a:p>
            <a:r>
              <a:rPr lang="en-US" altLang="zh-TW" sz="2400" dirty="0"/>
              <a:t>Loss Function:</a:t>
            </a:r>
            <a:endParaRPr lang="zh-TW" altLang="en-US" sz="2400" dirty="0"/>
          </a:p>
        </p:txBody>
      </p:sp>
      <p:sp>
        <p:nvSpPr>
          <p:cNvPr id="13" name="矩形 26">
            <a:extLst>
              <a:ext uri="{FF2B5EF4-FFF2-40B4-BE49-F238E27FC236}">
                <a16:creationId xmlns:a16="http://schemas.microsoft.com/office/drawing/2014/main" id="{E9B7A03A-402D-9141-A316-1C24A2A3273E}"/>
              </a:ext>
            </a:extLst>
          </p:cNvPr>
          <p:cNvSpPr/>
          <p:nvPr/>
        </p:nvSpPr>
        <p:spPr>
          <a:xfrm>
            <a:off x="213859" y="54079"/>
            <a:ext cx="1324402" cy="584775"/>
          </a:xfrm>
          <a:prstGeom prst="rect">
            <a:avLst/>
          </a:prstGeom>
        </p:spPr>
        <p:txBody>
          <a:bodyPr wrap="none">
            <a:spAutoFit/>
          </a:bodyPr>
          <a:lstStyle/>
          <a:p>
            <a:r>
              <a:rPr lang="en-US" altLang="zh-TW" sz="3200" b="1" i="1" u="sng" dirty="0"/>
              <a:t>MAML</a:t>
            </a:r>
            <a:endParaRPr lang="zh-TW" altLang="en-US" sz="3200" b="1" i="1" u="sng" dirty="0"/>
          </a:p>
        </p:txBody>
      </p:sp>
      <p:sp>
        <p:nvSpPr>
          <p:cNvPr id="14" name="文字方塊 2">
            <a:extLst>
              <a:ext uri="{FF2B5EF4-FFF2-40B4-BE49-F238E27FC236}">
                <a16:creationId xmlns:a16="http://schemas.microsoft.com/office/drawing/2014/main" id="{BF67FBDD-0CEE-534D-852E-EA99ED07EF05}"/>
              </a:ext>
            </a:extLst>
          </p:cNvPr>
          <p:cNvSpPr txBox="1"/>
          <p:nvPr/>
        </p:nvSpPr>
        <p:spPr>
          <a:xfrm>
            <a:off x="674362" y="4883212"/>
            <a:ext cx="2785157" cy="830997"/>
          </a:xfrm>
          <a:prstGeom prst="rect">
            <a:avLst/>
          </a:prstGeom>
          <a:noFill/>
        </p:spPr>
        <p:txBody>
          <a:bodyPr wrap="square" rtlCol="0">
            <a:spAutoFit/>
          </a:bodyPr>
          <a:lstStyle/>
          <a:p>
            <a:r>
              <a:rPr lang="en-US" altLang="zh-TW" sz="2400" dirty="0">
                <a:solidFill>
                  <a:srgbClr val="0000FF"/>
                </a:solidFill>
              </a:rPr>
              <a:t>Widely used in transfer learning</a:t>
            </a:r>
            <a:endParaRPr lang="zh-TW" altLang="en-US" sz="2400" dirty="0">
              <a:solidFill>
                <a:srgbClr val="0000FF"/>
              </a:solidFill>
            </a:endParaRPr>
          </a:p>
        </p:txBody>
      </p:sp>
    </p:spTree>
    <p:extLst>
      <p:ext uri="{BB962C8B-B14F-4D97-AF65-F5344CB8AC3E}">
        <p14:creationId xmlns:p14="http://schemas.microsoft.com/office/powerpoint/2010/main" val="245815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473D9D-7239-0246-8885-4EF2DD72C8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09819" y="1741473"/>
            <a:ext cx="6124353" cy="3651501"/>
          </a:xfrm>
          <a:prstGeom prst="rect">
            <a:avLst/>
          </a:prstGeom>
        </p:spPr>
      </p:pic>
      <p:sp>
        <p:nvSpPr>
          <p:cNvPr id="4" name="Rectangle 3">
            <a:extLst>
              <a:ext uri="{FF2B5EF4-FFF2-40B4-BE49-F238E27FC236}">
                <a16:creationId xmlns:a16="http://schemas.microsoft.com/office/drawing/2014/main" id="{39E980AF-6098-924E-9392-F42266E95763}"/>
              </a:ext>
            </a:extLst>
          </p:cNvPr>
          <p:cNvSpPr/>
          <p:nvPr/>
        </p:nvSpPr>
        <p:spPr>
          <a:xfrm>
            <a:off x="2340456" y="5636659"/>
            <a:ext cx="4463081" cy="369332"/>
          </a:xfrm>
          <a:prstGeom prst="rect">
            <a:avLst/>
          </a:prstGeom>
        </p:spPr>
        <p:txBody>
          <a:bodyPr wrap="none">
            <a:spAutoFit/>
          </a:bodyPr>
          <a:lstStyle/>
          <a:p>
            <a:r>
              <a:rPr lang="zh-CN" altLang="en-US" dirty="0">
                <a:solidFill>
                  <a:srgbClr val="414141"/>
                </a:solidFill>
                <a:latin typeface="-apple-system"/>
              </a:rPr>
              <a:t>寻找一组具有高度适应性的参数</a:t>
            </a:r>
            <a:r>
              <a:rPr lang="en-US" altLang="zh-CN" dirty="0" err="1">
                <a:solidFill>
                  <a:srgbClr val="414141"/>
                </a:solidFill>
                <a:latin typeface="-apple-system"/>
              </a:rPr>
              <a:t>θ</a:t>
            </a:r>
            <a:r>
              <a:rPr lang="zh-CN" altLang="en-US" dirty="0">
                <a:solidFill>
                  <a:srgbClr val="414141"/>
                </a:solidFill>
                <a:latin typeface="-apple-system"/>
              </a:rPr>
              <a:t>的过程。</a:t>
            </a:r>
            <a:endParaRPr lang="en-US" dirty="0"/>
          </a:p>
        </p:txBody>
      </p:sp>
      <p:sp>
        <p:nvSpPr>
          <p:cNvPr id="5" name="標題 1">
            <a:extLst>
              <a:ext uri="{FF2B5EF4-FFF2-40B4-BE49-F238E27FC236}">
                <a16:creationId xmlns:a16="http://schemas.microsoft.com/office/drawing/2014/main" id="{021C877C-CD33-E34F-9A30-86CB0442F950}"/>
              </a:ext>
            </a:extLst>
          </p:cNvPr>
          <p:cNvSpPr txBox="1">
            <a:spLocks/>
          </p:cNvSpPr>
          <p:nvPr/>
        </p:nvSpPr>
        <p:spPr>
          <a:xfrm>
            <a:off x="362833" y="755188"/>
            <a:ext cx="7886700" cy="7010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MAML</a:t>
            </a:r>
            <a:endParaRPr lang="zh-TW" altLang="en-US" dirty="0"/>
          </a:p>
        </p:txBody>
      </p:sp>
    </p:spTree>
    <p:extLst>
      <p:ext uri="{BB962C8B-B14F-4D97-AF65-F5344CB8AC3E}">
        <p14:creationId xmlns:p14="http://schemas.microsoft.com/office/powerpoint/2010/main" val="1486278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9C2C81-6539-444F-B30E-46E282B1A2A5}"/>
              </a:ext>
            </a:extLst>
          </p:cNvPr>
          <p:cNvPicPr>
            <a:picLocks noChangeAspect="1"/>
          </p:cNvPicPr>
          <p:nvPr/>
        </p:nvPicPr>
        <p:blipFill>
          <a:blip r:embed="rId2"/>
          <a:stretch>
            <a:fillRect/>
          </a:stretch>
        </p:blipFill>
        <p:spPr>
          <a:xfrm>
            <a:off x="1044574" y="1671637"/>
            <a:ext cx="2311400" cy="3314700"/>
          </a:xfrm>
          <a:prstGeom prst="rect">
            <a:avLst/>
          </a:prstGeom>
        </p:spPr>
      </p:pic>
      <p:pic>
        <p:nvPicPr>
          <p:cNvPr id="3" name="Picture 2">
            <a:extLst>
              <a:ext uri="{FF2B5EF4-FFF2-40B4-BE49-F238E27FC236}">
                <a16:creationId xmlns:a16="http://schemas.microsoft.com/office/drawing/2014/main" id="{ED3478DD-A456-B047-97C4-514FC67070BF}"/>
              </a:ext>
            </a:extLst>
          </p:cNvPr>
          <p:cNvPicPr>
            <a:picLocks noChangeAspect="1"/>
          </p:cNvPicPr>
          <p:nvPr/>
        </p:nvPicPr>
        <p:blipFill>
          <a:blip r:embed="rId3"/>
          <a:stretch>
            <a:fillRect/>
          </a:stretch>
        </p:blipFill>
        <p:spPr>
          <a:xfrm>
            <a:off x="5116512" y="1270000"/>
            <a:ext cx="2311400" cy="4318000"/>
          </a:xfrm>
          <a:prstGeom prst="rect">
            <a:avLst/>
          </a:prstGeom>
        </p:spPr>
      </p:pic>
    </p:spTree>
    <p:extLst>
      <p:ext uri="{BB962C8B-B14F-4D97-AF65-F5344CB8AC3E}">
        <p14:creationId xmlns:p14="http://schemas.microsoft.com/office/powerpoint/2010/main" val="2350039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線接點 35">
            <a:extLst>
              <a:ext uri="{FF2B5EF4-FFF2-40B4-BE49-F238E27FC236}">
                <a16:creationId xmlns:a16="http://schemas.microsoft.com/office/drawing/2014/main" id="{3D534208-50E1-DF47-8E58-83C2E4163566}"/>
              </a:ext>
            </a:extLst>
          </p:cNvPr>
          <p:cNvCxnSpPr>
            <a:cxnSpLocks/>
          </p:cNvCxnSpPr>
          <p:nvPr/>
        </p:nvCxnSpPr>
        <p:spPr>
          <a:xfrm>
            <a:off x="5455026" y="5310106"/>
            <a:ext cx="0" cy="250779"/>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 name="直線接點 31">
            <a:extLst>
              <a:ext uri="{FF2B5EF4-FFF2-40B4-BE49-F238E27FC236}">
                <a16:creationId xmlns:a16="http://schemas.microsoft.com/office/drawing/2014/main" id="{BC528D24-68D9-3648-8B69-8D917BB67FBA}"/>
              </a:ext>
            </a:extLst>
          </p:cNvPr>
          <p:cNvCxnSpPr>
            <a:cxnSpLocks/>
          </p:cNvCxnSpPr>
          <p:nvPr/>
        </p:nvCxnSpPr>
        <p:spPr>
          <a:xfrm flipH="1">
            <a:off x="2832006" y="5555981"/>
            <a:ext cx="0" cy="434845"/>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 name="手繪多邊形: 圖案 6">
            <a:extLst>
              <a:ext uri="{FF2B5EF4-FFF2-40B4-BE49-F238E27FC236}">
                <a16:creationId xmlns:a16="http://schemas.microsoft.com/office/drawing/2014/main" id="{D6F8647F-CDA7-6A48-8170-A5229963BCE7}"/>
              </a:ext>
            </a:extLst>
          </p:cNvPr>
          <p:cNvSpPr/>
          <p:nvPr/>
        </p:nvSpPr>
        <p:spPr>
          <a:xfrm>
            <a:off x="452131" y="2416482"/>
            <a:ext cx="6378195" cy="3484137"/>
          </a:xfrm>
          <a:custGeom>
            <a:avLst/>
            <a:gdLst>
              <a:gd name="connsiteX0" fmla="*/ 0 w 3276600"/>
              <a:gd name="connsiteY0" fmla="*/ 889000 h 2051827"/>
              <a:gd name="connsiteX1" fmla="*/ 508000 w 3276600"/>
              <a:gd name="connsiteY1" fmla="*/ 1905000 h 2051827"/>
              <a:gd name="connsiteX2" fmla="*/ 889000 w 3276600"/>
              <a:gd name="connsiteY2" fmla="*/ 2044700 h 2051827"/>
              <a:gd name="connsiteX3" fmla="*/ 1282700 w 3276600"/>
              <a:gd name="connsiteY3" fmla="*/ 1917700 h 2051827"/>
              <a:gd name="connsiteX4" fmla="*/ 2438400 w 3276600"/>
              <a:gd name="connsiteY4" fmla="*/ 990600 h 2051827"/>
              <a:gd name="connsiteX5" fmla="*/ 3276600 w 3276600"/>
              <a:gd name="connsiteY5" fmla="*/ 0 h 2051827"/>
              <a:gd name="connsiteX0" fmla="*/ 0 w 3842824"/>
              <a:gd name="connsiteY0" fmla="*/ 368401 h 2078826"/>
              <a:gd name="connsiteX1" fmla="*/ 1074224 w 3842824"/>
              <a:gd name="connsiteY1" fmla="*/ 1905000 h 2078826"/>
              <a:gd name="connsiteX2" fmla="*/ 1455224 w 3842824"/>
              <a:gd name="connsiteY2" fmla="*/ 2044700 h 2078826"/>
              <a:gd name="connsiteX3" fmla="*/ 1848924 w 3842824"/>
              <a:gd name="connsiteY3" fmla="*/ 1917700 h 2078826"/>
              <a:gd name="connsiteX4" fmla="*/ 3004624 w 3842824"/>
              <a:gd name="connsiteY4" fmla="*/ 990600 h 2078826"/>
              <a:gd name="connsiteX5" fmla="*/ 3842824 w 3842824"/>
              <a:gd name="connsiteY5" fmla="*/ 0 h 2078826"/>
              <a:gd name="connsiteX0" fmla="*/ 0 w 3842824"/>
              <a:gd name="connsiteY0" fmla="*/ 368401 h 2056078"/>
              <a:gd name="connsiteX1" fmla="*/ 859977 w 3842824"/>
              <a:gd name="connsiteY1" fmla="*/ 1860121 h 2056078"/>
              <a:gd name="connsiteX2" fmla="*/ 1455224 w 3842824"/>
              <a:gd name="connsiteY2" fmla="*/ 2044700 h 2056078"/>
              <a:gd name="connsiteX3" fmla="*/ 1848924 w 3842824"/>
              <a:gd name="connsiteY3" fmla="*/ 1917700 h 2056078"/>
              <a:gd name="connsiteX4" fmla="*/ 3004624 w 3842824"/>
              <a:gd name="connsiteY4" fmla="*/ 990600 h 2056078"/>
              <a:gd name="connsiteX5" fmla="*/ 3842824 w 3842824"/>
              <a:gd name="connsiteY5" fmla="*/ 0 h 2056078"/>
              <a:gd name="connsiteX0" fmla="*/ 0 w 3842824"/>
              <a:gd name="connsiteY0" fmla="*/ 368401 h 2055142"/>
              <a:gd name="connsiteX1" fmla="*/ 859977 w 3842824"/>
              <a:gd name="connsiteY1" fmla="*/ 1860121 h 2055142"/>
              <a:gd name="connsiteX2" fmla="*/ 1455224 w 3842824"/>
              <a:gd name="connsiteY2" fmla="*/ 2044700 h 2055142"/>
              <a:gd name="connsiteX3" fmla="*/ 1848924 w 3842824"/>
              <a:gd name="connsiteY3" fmla="*/ 1917700 h 2055142"/>
              <a:gd name="connsiteX4" fmla="*/ 3004624 w 3842824"/>
              <a:gd name="connsiteY4" fmla="*/ 990600 h 2055142"/>
              <a:gd name="connsiteX5" fmla="*/ 3842824 w 3842824"/>
              <a:gd name="connsiteY5" fmla="*/ 0 h 2055142"/>
              <a:gd name="connsiteX0" fmla="*/ 0 w 3842824"/>
              <a:gd name="connsiteY0" fmla="*/ 368401 h 2049840"/>
              <a:gd name="connsiteX1" fmla="*/ 722247 w 3842824"/>
              <a:gd name="connsiteY1" fmla="*/ 1931928 h 2049840"/>
              <a:gd name="connsiteX2" fmla="*/ 1455224 w 3842824"/>
              <a:gd name="connsiteY2" fmla="*/ 2044700 h 2049840"/>
              <a:gd name="connsiteX3" fmla="*/ 1848924 w 3842824"/>
              <a:gd name="connsiteY3" fmla="*/ 1917700 h 2049840"/>
              <a:gd name="connsiteX4" fmla="*/ 3004624 w 3842824"/>
              <a:gd name="connsiteY4" fmla="*/ 990600 h 2049840"/>
              <a:gd name="connsiteX5" fmla="*/ 3842824 w 3842824"/>
              <a:gd name="connsiteY5" fmla="*/ 0 h 2049840"/>
              <a:gd name="connsiteX0" fmla="*/ 0 w 3842824"/>
              <a:gd name="connsiteY0" fmla="*/ 368401 h 2461390"/>
              <a:gd name="connsiteX1" fmla="*/ 722247 w 3842824"/>
              <a:gd name="connsiteY1" fmla="*/ 1931928 h 2461390"/>
              <a:gd name="connsiteX2" fmla="*/ 1411730 w 3842824"/>
              <a:gd name="connsiteY2" fmla="*/ 2461368 h 2461390"/>
              <a:gd name="connsiteX3" fmla="*/ 1848924 w 3842824"/>
              <a:gd name="connsiteY3" fmla="*/ 1917700 h 2461390"/>
              <a:gd name="connsiteX4" fmla="*/ 3004624 w 3842824"/>
              <a:gd name="connsiteY4" fmla="*/ 990600 h 2461390"/>
              <a:gd name="connsiteX5" fmla="*/ 3842824 w 3842824"/>
              <a:gd name="connsiteY5" fmla="*/ 0 h 2461390"/>
              <a:gd name="connsiteX0" fmla="*/ 0 w 3842824"/>
              <a:gd name="connsiteY0" fmla="*/ 368401 h 2462446"/>
              <a:gd name="connsiteX1" fmla="*/ 722247 w 3842824"/>
              <a:gd name="connsiteY1" fmla="*/ 1931928 h 2462446"/>
              <a:gd name="connsiteX2" fmla="*/ 1411730 w 3842824"/>
              <a:gd name="connsiteY2" fmla="*/ 2461368 h 2462446"/>
              <a:gd name="connsiteX3" fmla="*/ 1950409 w 3842824"/>
              <a:gd name="connsiteY3" fmla="*/ 2036748 h 2462446"/>
              <a:gd name="connsiteX4" fmla="*/ 3004624 w 3842824"/>
              <a:gd name="connsiteY4" fmla="*/ 990600 h 2462446"/>
              <a:gd name="connsiteX5" fmla="*/ 3842824 w 3842824"/>
              <a:gd name="connsiteY5" fmla="*/ 0 h 246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2824" h="2462446">
                <a:moveTo>
                  <a:pt x="0" y="368401"/>
                </a:moveTo>
                <a:cubicBezTo>
                  <a:pt x="179916" y="780092"/>
                  <a:pt x="486959" y="1583100"/>
                  <a:pt x="722247" y="1931928"/>
                </a:cubicBezTo>
                <a:cubicBezTo>
                  <a:pt x="957535" y="2280756"/>
                  <a:pt x="1207036" y="2443898"/>
                  <a:pt x="1411730" y="2461368"/>
                </a:cubicBezTo>
                <a:cubicBezTo>
                  <a:pt x="1616424" y="2478838"/>
                  <a:pt x="1684927" y="2281876"/>
                  <a:pt x="1950409" y="2036748"/>
                </a:cubicBezTo>
                <a:cubicBezTo>
                  <a:pt x="2215891" y="1791620"/>
                  <a:pt x="2689222" y="1330058"/>
                  <a:pt x="3004624" y="990600"/>
                </a:cubicBezTo>
                <a:cubicBezTo>
                  <a:pt x="3320026" y="651142"/>
                  <a:pt x="3589882" y="335491"/>
                  <a:pt x="3842824" y="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單箭頭接點 4">
            <a:extLst>
              <a:ext uri="{FF2B5EF4-FFF2-40B4-BE49-F238E27FC236}">
                <a16:creationId xmlns:a16="http://schemas.microsoft.com/office/drawing/2014/main" id="{7D1B8BBD-65D8-3A4E-9105-5FD5A89C1A99}"/>
              </a:ext>
            </a:extLst>
          </p:cNvPr>
          <p:cNvCxnSpPr>
            <a:cxnSpLocks/>
          </p:cNvCxnSpPr>
          <p:nvPr/>
        </p:nvCxnSpPr>
        <p:spPr>
          <a:xfrm flipV="1">
            <a:off x="1391932" y="5535090"/>
            <a:ext cx="614083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手繪多邊形: 圖案 9">
            <a:extLst>
              <a:ext uri="{FF2B5EF4-FFF2-40B4-BE49-F238E27FC236}">
                <a16:creationId xmlns:a16="http://schemas.microsoft.com/office/drawing/2014/main" id="{95001255-C375-D14B-8BCB-CA7A709CBBBA}"/>
              </a:ext>
            </a:extLst>
          </p:cNvPr>
          <p:cNvSpPr/>
          <p:nvPr/>
        </p:nvSpPr>
        <p:spPr>
          <a:xfrm>
            <a:off x="594627" y="2416499"/>
            <a:ext cx="8343900" cy="2903148"/>
          </a:xfrm>
          <a:custGeom>
            <a:avLst/>
            <a:gdLst>
              <a:gd name="connsiteX0" fmla="*/ 0 w 3187700"/>
              <a:gd name="connsiteY0" fmla="*/ 355600 h 2414160"/>
              <a:gd name="connsiteX1" fmla="*/ 457200 w 3187700"/>
              <a:gd name="connsiteY1" fmla="*/ 1206500 h 2414160"/>
              <a:gd name="connsiteX2" fmla="*/ 685800 w 3187700"/>
              <a:gd name="connsiteY2" fmla="*/ 1206500 h 2414160"/>
              <a:gd name="connsiteX3" fmla="*/ 1143000 w 3187700"/>
              <a:gd name="connsiteY3" fmla="*/ 546100 h 2414160"/>
              <a:gd name="connsiteX4" fmla="*/ 1689100 w 3187700"/>
              <a:gd name="connsiteY4" fmla="*/ 2197100 h 2414160"/>
              <a:gd name="connsiteX5" fmla="*/ 1943100 w 3187700"/>
              <a:gd name="connsiteY5" fmla="*/ 2400300 h 2414160"/>
              <a:gd name="connsiteX6" fmla="*/ 2082800 w 3187700"/>
              <a:gd name="connsiteY6" fmla="*/ 2247900 h 2414160"/>
              <a:gd name="connsiteX7" fmla="*/ 2222500 w 3187700"/>
              <a:gd name="connsiteY7" fmla="*/ 1943100 h 2414160"/>
              <a:gd name="connsiteX8" fmla="*/ 2616200 w 3187700"/>
              <a:gd name="connsiteY8" fmla="*/ 1562100 h 2414160"/>
              <a:gd name="connsiteX9" fmla="*/ 3187700 w 3187700"/>
              <a:gd name="connsiteY9" fmla="*/ 0 h 2414160"/>
              <a:gd name="connsiteX0" fmla="*/ 0 w 3187700"/>
              <a:gd name="connsiteY0" fmla="*/ 355600 h 2414160"/>
              <a:gd name="connsiteX1" fmla="*/ 457200 w 3187700"/>
              <a:gd name="connsiteY1" fmla="*/ 1206500 h 2414160"/>
              <a:gd name="connsiteX2" fmla="*/ 579470 w 3187700"/>
              <a:gd name="connsiteY2" fmla="*/ 1937070 h 2414160"/>
              <a:gd name="connsiteX3" fmla="*/ 685800 w 3187700"/>
              <a:gd name="connsiteY3" fmla="*/ 1206500 h 2414160"/>
              <a:gd name="connsiteX4" fmla="*/ 1143000 w 3187700"/>
              <a:gd name="connsiteY4" fmla="*/ 546100 h 2414160"/>
              <a:gd name="connsiteX5" fmla="*/ 1689100 w 3187700"/>
              <a:gd name="connsiteY5" fmla="*/ 2197100 h 2414160"/>
              <a:gd name="connsiteX6" fmla="*/ 1943100 w 3187700"/>
              <a:gd name="connsiteY6" fmla="*/ 2400300 h 2414160"/>
              <a:gd name="connsiteX7" fmla="*/ 2082800 w 3187700"/>
              <a:gd name="connsiteY7" fmla="*/ 2247900 h 2414160"/>
              <a:gd name="connsiteX8" fmla="*/ 2222500 w 3187700"/>
              <a:gd name="connsiteY8" fmla="*/ 1943100 h 2414160"/>
              <a:gd name="connsiteX9" fmla="*/ 2616200 w 3187700"/>
              <a:gd name="connsiteY9" fmla="*/ 1562100 h 2414160"/>
              <a:gd name="connsiteX10" fmla="*/ 3187700 w 3187700"/>
              <a:gd name="connsiteY10" fmla="*/ 0 h 2414160"/>
              <a:gd name="connsiteX0" fmla="*/ 0 w 3187700"/>
              <a:gd name="connsiteY0" fmla="*/ 355600 h 2414160"/>
              <a:gd name="connsiteX1" fmla="*/ 346883 w 3187700"/>
              <a:gd name="connsiteY1" fmla="*/ 1198497 h 2414160"/>
              <a:gd name="connsiteX2" fmla="*/ 579470 w 3187700"/>
              <a:gd name="connsiteY2" fmla="*/ 1937070 h 2414160"/>
              <a:gd name="connsiteX3" fmla="*/ 685800 w 3187700"/>
              <a:gd name="connsiteY3" fmla="*/ 1206500 h 2414160"/>
              <a:gd name="connsiteX4" fmla="*/ 1143000 w 3187700"/>
              <a:gd name="connsiteY4" fmla="*/ 546100 h 2414160"/>
              <a:gd name="connsiteX5" fmla="*/ 1689100 w 3187700"/>
              <a:gd name="connsiteY5" fmla="*/ 2197100 h 2414160"/>
              <a:gd name="connsiteX6" fmla="*/ 1943100 w 3187700"/>
              <a:gd name="connsiteY6" fmla="*/ 2400300 h 2414160"/>
              <a:gd name="connsiteX7" fmla="*/ 2082800 w 3187700"/>
              <a:gd name="connsiteY7" fmla="*/ 2247900 h 2414160"/>
              <a:gd name="connsiteX8" fmla="*/ 2222500 w 3187700"/>
              <a:gd name="connsiteY8" fmla="*/ 1943100 h 2414160"/>
              <a:gd name="connsiteX9" fmla="*/ 2616200 w 3187700"/>
              <a:gd name="connsiteY9" fmla="*/ 1562100 h 2414160"/>
              <a:gd name="connsiteX10" fmla="*/ 3187700 w 3187700"/>
              <a:gd name="connsiteY10" fmla="*/ 0 h 2414160"/>
              <a:gd name="connsiteX0" fmla="*/ 0 w 3187700"/>
              <a:gd name="connsiteY0" fmla="*/ 355600 h 2414160"/>
              <a:gd name="connsiteX1" fmla="*/ 346883 w 3187700"/>
              <a:gd name="connsiteY1" fmla="*/ 1198497 h 2414160"/>
              <a:gd name="connsiteX2" fmla="*/ 557406 w 3187700"/>
              <a:gd name="connsiteY2" fmla="*/ 1913058 h 2414160"/>
              <a:gd name="connsiteX3" fmla="*/ 685800 w 3187700"/>
              <a:gd name="connsiteY3" fmla="*/ 1206500 h 2414160"/>
              <a:gd name="connsiteX4" fmla="*/ 1143000 w 3187700"/>
              <a:gd name="connsiteY4" fmla="*/ 546100 h 2414160"/>
              <a:gd name="connsiteX5" fmla="*/ 1689100 w 3187700"/>
              <a:gd name="connsiteY5" fmla="*/ 2197100 h 2414160"/>
              <a:gd name="connsiteX6" fmla="*/ 1943100 w 3187700"/>
              <a:gd name="connsiteY6" fmla="*/ 2400300 h 2414160"/>
              <a:gd name="connsiteX7" fmla="*/ 2082800 w 3187700"/>
              <a:gd name="connsiteY7" fmla="*/ 2247900 h 2414160"/>
              <a:gd name="connsiteX8" fmla="*/ 2222500 w 3187700"/>
              <a:gd name="connsiteY8" fmla="*/ 1943100 h 2414160"/>
              <a:gd name="connsiteX9" fmla="*/ 2616200 w 3187700"/>
              <a:gd name="connsiteY9" fmla="*/ 1562100 h 2414160"/>
              <a:gd name="connsiteX10" fmla="*/ 3187700 w 3187700"/>
              <a:gd name="connsiteY10" fmla="*/ 0 h 2414160"/>
              <a:gd name="connsiteX0" fmla="*/ 0 w 3187700"/>
              <a:gd name="connsiteY0" fmla="*/ 355600 h 2414160"/>
              <a:gd name="connsiteX1" fmla="*/ 346883 w 3187700"/>
              <a:gd name="connsiteY1" fmla="*/ 1198497 h 2414160"/>
              <a:gd name="connsiteX2" fmla="*/ 557406 w 3187700"/>
              <a:gd name="connsiteY2" fmla="*/ 1913058 h 2414160"/>
              <a:gd name="connsiteX3" fmla="*/ 799794 w 3187700"/>
              <a:gd name="connsiteY3" fmla="*/ 1238517 h 2414160"/>
              <a:gd name="connsiteX4" fmla="*/ 1143000 w 3187700"/>
              <a:gd name="connsiteY4" fmla="*/ 546100 h 2414160"/>
              <a:gd name="connsiteX5" fmla="*/ 1689100 w 3187700"/>
              <a:gd name="connsiteY5" fmla="*/ 2197100 h 2414160"/>
              <a:gd name="connsiteX6" fmla="*/ 1943100 w 3187700"/>
              <a:gd name="connsiteY6" fmla="*/ 2400300 h 2414160"/>
              <a:gd name="connsiteX7" fmla="*/ 2082800 w 3187700"/>
              <a:gd name="connsiteY7" fmla="*/ 2247900 h 2414160"/>
              <a:gd name="connsiteX8" fmla="*/ 2222500 w 3187700"/>
              <a:gd name="connsiteY8" fmla="*/ 1943100 h 2414160"/>
              <a:gd name="connsiteX9" fmla="*/ 2616200 w 3187700"/>
              <a:gd name="connsiteY9" fmla="*/ 1562100 h 2414160"/>
              <a:gd name="connsiteX10" fmla="*/ 3187700 w 3187700"/>
              <a:gd name="connsiteY10" fmla="*/ 0 h 2414160"/>
              <a:gd name="connsiteX0" fmla="*/ 0 w 3187700"/>
              <a:gd name="connsiteY0" fmla="*/ 355600 h 2414160"/>
              <a:gd name="connsiteX1" fmla="*/ 346883 w 3187700"/>
              <a:gd name="connsiteY1" fmla="*/ 1198497 h 2414160"/>
              <a:gd name="connsiteX2" fmla="*/ 557406 w 3187700"/>
              <a:gd name="connsiteY2" fmla="*/ 1913058 h 2414160"/>
              <a:gd name="connsiteX3" fmla="*/ 799794 w 3187700"/>
              <a:gd name="connsiteY3" fmla="*/ 1238517 h 2414160"/>
              <a:gd name="connsiteX4" fmla="*/ 1143000 w 3187700"/>
              <a:gd name="connsiteY4" fmla="*/ 546100 h 2414160"/>
              <a:gd name="connsiteX5" fmla="*/ 1689100 w 3187700"/>
              <a:gd name="connsiteY5" fmla="*/ 2197100 h 2414160"/>
              <a:gd name="connsiteX6" fmla="*/ 1943100 w 3187700"/>
              <a:gd name="connsiteY6" fmla="*/ 2400300 h 2414160"/>
              <a:gd name="connsiteX7" fmla="*/ 2082800 w 3187700"/>
              <a:gd name="connsiteY7" fmla="*/ 2247900 h 2414160"/>
              <a:gd name="connsiteX8" fmla="*/ 2222500 w 3187700"/>
              <a:gd name="connsiteY8" fmla="*/ 1943100 h 2414160"/>
              <a:gd name="connsiteX9" fmla="*/ 2616200 w 3187700"/>
              <a:gd name="connsiteY9" fmla="*/ 1562100 h 2414160"/>
              <a:gd name="connsiteX10" fmla="*/ 3187700 w 3187700"/>
              <a:gd name="connsiteY10" fmla="*/ 0 h 2414160"/>
              <a:gd name="connsiteX0" fmla="*/ 0 w 3187700"/>
              <a:gd name="connsiteY0" fmla="*/ 355600 h 2414160"/>
              <a:gd name="connsiteX1" fmla="*/ 346883 w 3187700"/>
              <a:gd name="connsiteY1" fmla="*/ 1198497 h 2414160"/>
              <a:gd name="connsiteX2" fmla="*/ 557406 w 3187700"/>
              <a:gd name="connsiteY2" fmla="*/ 1913058 h 2414160"/>
              <a:gd name="connsiteX3" fmla="*/ 799794 w 3187700"/>
              <a:gd name="connsiteY3" fmla="*/ 1238517 h 2414160"/>
              <a:gd name="connsiteX4" fmla="*/ 1143000 w 3187700"/>
              <a:gd name="connsiteY4" fmla="*/ 546100 h 2414160"/>
              <a:gd name="connsiteX5" fmla="*/ 1689100 w 3187700"/>
              <a:gd name="connsiteY5" fmla="*/ 2197100 h 2414160"/>
              <a:gd name="connsiteX6" fmla="*/ 1943100 w 3187700"/>
              <a:gd name="connsiteY6" fmla="*/ 2400300 h 2414160"/>
              <a:gd name="connsiteX7" fmla="*/ 2082800 w 3187700"/>
              <a:gd name="connsiteY7" fmla="*/ 2247900 h 2414160"/>
              <a:gd name="connsiteX8" fmla="*/ 2222500 w 3187700"/>
              <a:gd name="connsiteY8" fmla="*/ 1943100 h 2414160"/>
              <a:gd name="connsiteX9" fmla="*/ 2616200 w 3187700"/>
              <a:gd name="connsiteY9" fmla="*/ 1562100 h 2414160"/>
              <a:gd name="connsiteX10" fmla="*/ 3187700 w 3187700"/>
              <a:gd name="connsiteY10" fmla="*/ 0 h 2414160"/>
              <a:gd name="connsiteX0" fmla="*/ 0 w 3187700"/>
              <a:gd name="connsiteY0" fmla="*/ 355600 h 2414160"/>
              <a:gd name="connsiteX1" fmla="*/ 346883 w 3187700"/>
              <a:gd name="connsiteY1" fmla="*/ 1198497 h 2414160"/>
              <a:gd name="connsiteX2" fmla="*/ 557406 w 3187700"/>
              <a:gd name="connsiteY2" fmla="*/ 1913058 h 2414160"/>
              <a:gd name="connsiteX3" fmla="*/ 836566 w 3187700"/>
              <a:gd name="connsiteY3" fmla="*/ 1448624 h 2414160"/>
              <a:gd name="connsiteX4" fmla="*/ 1143000 w 3187700"/>
              <a:gd name="connsiteY4" fmla="*/ 546100 h 2414160"/>
              <a:gd name="connsiteX5" fmla="*/ 1689100 w 3187700"/>
              <a:gd name="connsiteY5" fmla="*/ 2197100 h 2414160"/>
              <a:gd name="connsiteX6" fmla="*/ 1943100 w 3187700"/>
              <a:gd name="connsiteY6" fmla="*/ 2400300 h 2414160"/>
              <a:gd name="connsiteX7" fmla="*/ 2082800 w 3187700"/>
              <a:gd name="connsiteY7" fmla="*/ 2247900 h 2414160"/>
              <a:gd name="connsiteX8" fmla="*/ 2222500 w 3187700"/>
              <a:gd name="connsiteY8" fmla="*/ 1943100 h 2414160"/>
              <a:gd name="connsiteX9" fmla="*/ 2616200 w 3187700"/>
              <a:gd name="connsiteY9" fmla="*/ 1562100 h 2414160"/>
              <a:gd name="connsiteX10" fmla="*/ 3187700 w 3187700"/>
              <a:gd name="connsiteY10" fmla="*/ 0 h 2414160"/>
              <a:gd name="connsiteX0" fmla="*/ 0 w 3187700"/>
              <a:gd name="connsiteY0" fmla="*/ 355600 h 2414160"/>
              <a:gd name="connsiteX1" fmla="*/ 346883 w 3187700"/>
              <a:gd name="connsiteY1" fmla="*/ 1198497 h 2414160"/>
              <a:gd name="connsiteX2" fmla="*/ 557406 w 3187700"/>
              <a:gd name="connsiteY2" fmla="*/ 1913058 h 2414160"/>
              <a:gd name="connsiteX3" fmla="*/ 836566 w 3187700"/>
              <a:gd name="connsiteY3" fmla="*/ 1448624 h 2414160"/>
              <a:gd name="connsiteX4" fmla="*/ 1143000 w 3187700"/>
              <a:gd name="connsiteY4" fmla="*/ 546100 h 2414160"/>
              <a:gd name="connsiteX5" fmla="*/ 1689100 w 3187700"/>
              <a:gd name="connsiteY5" fmla="*/ 2197100 h 2414160"/>
              <a:gd name="connsiteX6" fmla="*/ 1943100 w 3187700"/>
              <a:gd name="connsiteY6" fmla="*/ 2400300 h 2414160"/>
              <a:gd name="connsiteX7" fmla="*/ 2082800 w 3187700"/>
              <a:gd name="connsiteY7" fmla="*/ 2247900 h 2414160"/>
              <a:gd name="connsiteX8" fmla="*/ 2222500 w 3187700"/>
              <a:gd name="connsiteY8" fmla="*/ 1943100 h 2414160"/>
              <a:gd name="connsiteX9" fmla="*/ 2616200 w 3187700"/>
              <a:gd name="connsiteY9" fmla="*/ 1562100 h 2414160"/>
              <a:gd name="connsiteX10" fmla="*/ 3187700 w 3187700"/>
              <a:gd name="connsiteY10" fmla="*/ 0 h 2414160"/>
              <a:gd name="connsiteX0" fmla="*/ 0 w 3187700"/>
              <a:gd name="connsiteY0" fmla="*/ 355600 h 2414160"/>
              <a:gd name="connsiteX1" fmla="*/ 346883 w 3187700"/>
              <a:gd name="connsiteY1" fmla="*/ 1198497 h 2414160"/>
              <a:gd name="connsiteX2" fmla="*/ 557406 w 3187700"/>
              <a:gd name="connsiteY2" fmla="*/ 1913058 h 2414160"/>
              <a:gd name="connsiteX3" fmla="*/ 836566 w 3187700"/>
              <a:gd name="connsiteY3" fmla="*/ 1618710 h 2414160"/>
              <a:gd name="connsiteX4" fmla="*/ 1143000 w 3187700"/>
              <a:gd name="connsiteY4" fmla="*/ 546100 h 2414160"/>
              <a:gd name="connsiteX5" fmla="*/ 1689100 w 3187700"/>
              <a:gd name="connsiteY5" fmla="*/ 2197100 h 2414160"/>
              <a:gd name="connsiteX6" fmla="*/ 1943100 w 3187700"/>
              <a:gd name="connsiteY6" fmla="*/ 2400300 h 2414160"/>
              <a:gd name="connsiteX7" fmla="*/ 2082800 w 3187700"/>
              <a:gd name="connsiteY7" fmla="*/ 2247900 h 2414160"/>
              <a:gd name="connsiteX8" fmla="*/ 2222500 w 3187700"/>
              <a:gd name="connsiteY8" fmla="*/ 1943100 h 2414160"/>
              <a:gd name="connsiteX9" fmla="*/ 2616200 w 3187700"/>
              <a:gd name="connsiteY9" fmla="*/ 1562100 h 2414160"/>
              <a:gd name="connsiteX10" fmla="*/ 3187700 w 3187700"/>
              <a:gd name="connsiteY10" fmla="*/ 0 h 2414160"/>
              <a:gd name="connsiteX0" fmla="*/ 0 w 3187700"/>
              <a:gd name="connsiteY0" fmla="*/ 355600 h 2414160"/>
              <a:gd name="connsiteX1" fmla="*/ 346883 w 3187700"/>
              <a:gd name="connsiteY1" fmla="*/ 1198497 h 2414160"/>
              <a:gd name="connsiteX2" fmla="*/ 557406 w 3187700"/>
              <a:gd name="connsiteY2" fmla="*/ 1913058 h 2414160"/>
              <a:gd name="connsiteX3" fmla="*/ 836566 w 3187700"/>
              <a:gd name="connsiteY3" fmla="*/ 1618710 h 2414160"/>
              <a:gd name="connsiteX4" fmla="*/ 1143000 w 3187700"/>
              <a:gd name="connsiteY4" fmla="*/ 546100 h 2414160"/>
              <a:gd name="connsiteX5" fmla="*/ 1689100 w 3187700"/>
              <a:gd name="connsiteY5" fmla="*/ 2197100 h 2414160"/>
              <a:gd name="connsiteX6" fmla="*/ 1943100 w 3187700"/>
              <a:gd name="connsiteY6" fmla="*/ 2400300 h 2414160"/>
              <a:gd name="connsiteX7" fmla="*/ 2082800 w 3187700"/>
              <a:gd name="connsiteY7" fmla="*/ 2247900 h 2414160"/>
              <a:gd name="connsiteX8" fmla="*/ 2222500 w 3187700"/>
              <a:gd name="connsiteY8" fmla="*/ 1943100 h 2414160"/>
              <a:gd name="connsiteX9" fmla="*/ 2616200 w 3187700"/>
              <a:gd name="connsiteY9" fmla="*/ 1562100 h 2414160"/>
              <a:gd name="connsiteX10" fmla="*/ 3187700 w 3187700"/>
              <a:gd name="connsiteY10" fmla="*/ 0 h 2414160"/>
              <a:gd name="connsiteX0" fmla="*/ 0 w 3187700"/>
              <a:gd name="connsiteY0" fmla="*/ 355600 h 2414160"/>
              <a:gd name="connsiteX1" fmla="*/ 346883 w 3187700"/>
              <a:gd name="connsiteY1" fmla="*/ 1198497 h 2414160"/>
              <a:gd name="connsiteX2" fmla="*/ 557406 w 3187700"/>
              <a:gd name="connsiteY2" fmla="*/ 1913058 h 2414160"/>
              <a:gd name="connsiteX3" fmla="*/ 836566 w 3187700"/>
              <a:gd name="connsiteY3" fmla="*/ 1618710 h 2414160"/>
              <a:gd name="connsiteX4" fmla="*/ 1143000 w 3187700"/>
              <a:gd name="connsiteY4" fmla="*/ 546100 h 2414160"/>
              <a:gd name="connsiteX5" fmla="*/ 1689100 w 3187700"/>
              <a:gd name="connsiteY5" fmla="*/ 2197100 h 2414160"/>
              <a:gd name="connsiteX6" fmla="*/ 1943100 w 3187700"/>
              <a:gd name="connsiteY6" fmla="*/ 2400300 h 2414160"/>
              <a:gd name="connsiteX7" fmla="*/ 2082800 w 3187700"/>
              <a:gd name="connsiteY7" fmla="*/ 2247900 h 2414160"/>
              <a:gd name="connsiteX8" fmla="*/ 2222500 w 3187700"/>
              <a:gd name="connsiteY8" fmla="*/ 1943100 h 2414160"/>
              <a:gd name="connsiteX9" fmla="*/ 2616200 w 3187700"/>
              <a:gd name="connsiteY9" fmla="*/ 1562100 h 2414160"/>
              <a:gd name="connsiteX10" fmla="*/ 3187700 w 3187700"/>
              <a:gd name="connsiteY10" fmla="*/ 0 h 2414160"/>
              <a:gd name="connsiteX0" fmla="*/ 0 w 3187700"/>
              <a:gd name="connsiteY0" fmla="*/ 355600 h 2414160"/>
              <a:gd name="connsiteX1" fmla="*/ 346883 w 3187700"/>
              <a:gd name="connsiteY1" fmla="*/ 1198497 h 2414160"/>
              <a:gd name="connsiteX2" fmla="*/ 557406 w 3187700"/>
              <a:gd name="connsiteY2" fmla="*/ 1913058 h 2414160"/>
              <a:gd name="connsiteX3" fmla="*/ 864145 w 3187700"/>
              <a:gd name="connsiteY3" fmla="*/ 1698751 h 2414160"/>
              <a:gd name="connsiteX4" fmla="*/ 1143000 w 3187700"/>
              <a:gd name="connsiteY4" fmla="*/ 546100 h 2414160"/>
              <a:gd name="connsiteX5" fmla="*/ 1689100 w 3187700"/>
              <a:gd name="connsiteY5" fmla="*/ 2197100 h 2414160"/>
              <a:gd name="connsiteX6" fmla="*/ 1943100 w 3187700"/>
              <a:gd name="connsiteY6" fmla="*/ 2400300 h 2414160"/>
              <a:gd name="connsiteX7" fmla="*/ 2082800 w 3187700"/>
              <a:gd name="connsiteY7" fmla="*/ 2247900 h 2414160"/>
              <a:gd name="connsiteX8" fmla="*/ 2222500 w 3187700"/>
              <a:gd name="connsiteY8" fmla="*/ 1943100 h 2414160"/>
              <a:gd name="connsiteX9" fmla="*/ 2616200 w 3187700"/>
              <a:gd name="connsiteY9" fmla="*/ 1562100 h 2414160"/>
              <a:gd name="connsiteX10" fmla="*/ 3187700 w 3187700"/>
              <a:gd name="connsiteY10" fmla="*/ 0 h 241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87700" h="2414160">
                <a:moveTo>
                  <a:pt x="0" y="355600"/>
                </a:moveTo>
                <a:cubicBezTo>
                  <a:pt x="171450" y="710141"/>
                  <a:pt x="312818" y="754828"/>
                  <a:pt x="346883" y="1198497"/>
                </a:cubicBezTo>
                <a:cubicBezTo>
                  <a:pt x="380948" y="1642166"/>
                  <a:pt x="519306" y="1913058"/>
                  <a:pt x="557406" y="1913058"/>
                </a:cubicBezTo>
                <a:cubicBezTo>
                  <a:pt x="595506" y="1913058"/>
                  <a:pt x="723338" y="2048639"/>
                  <a:pt x="864145" y="1698751"/>
                </a:cubicBezTo>
                <a:cubicBezTo>
                  <a:pt x="1004952" y="1348863"/>
                  <a:pt x="1005508" y="463042"/>
                  <a:pt x="1143000" y="546100"/>
                </a:cubicBezTo>
                <a:cubicBezTo>
                  <a:pt x="1280493" y="629158"/>
                  <a:pt x="1555750" y="1888067"/>
                  <a:pt x="1689100" y="2197100"/>
                </a:cubicBezTo>
                <a:cubicBezTo>
                  <a:pt x="1822450" y="2506133"/>
                  <a:pt x="1877483" y="2391833"/>
                  <a:pt x="1943100" y="2400300"/>
                </a:cubicBezTo>
                <a:cubicBezTo>
                  <a:pt x="2008717" y="2408767"/>
                  <a:pt x="2036233" y="2324100"/>
                  <a:pt x="2082800" y="2247900"/>
                </a:cubicBezTo>
                <a:cubicBezTo>
                  <a:pt x="2129367" y="2171700"/>
                  <a:pt x="2133600" y="2057400"/>
                  <a:pt x="2222500" y="1943100"/>
                </a:cubicBezTo>
                <a:cubicBezTo>
                  <a:pt x="2311400" y="1828800"/>
                  <a:pt x="2455333" y="1885950"/>
                  <a:pt x="2616200" y="1562100"/>
                </a:cubicBezTo>
                <a:cubicBezTo>
                  <a:pt x="2777067" y="1238250"/>
                  <a:pt x="2982383" y="619125"/>
                  <a:pt x="3187700" y="0"/>
                </a:cubicBezTo>
              </a:path>
            </a:pathLst>
          </a:cu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7" name="直線接點 11">
            <a:extLst>
              <a:ext uri="{FF2B5EF4-FFF2-40B4-BE49-F238E27FC236}">
                <a16:creationId xmlns:a16="http://schemas.microsoft.com/office/drawing/2014/main" id="{ED4FCFD1-30C1-1745-A391-4E76B96128E2}"/>
              </a:ext>
            </a:extLst>
          </p:cNvPr>
          <p:cNvCxnSpPr>
            <a:cxnSpLocks/>
          </p:cNvCxnSpPr>
          <p:nvPr/>
        </p:nvCxnSpPr>
        <p:spPr>
          <a:xfrm>
            <a:off x="4271277" y="3889676"/>
            <a:ext cx="0" cy="1645414"/>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 name="橢圓 13">
            <a:extLst>
              <a:ext uri="{FF2B5EF4-FFF2-40B4-BE49-F238E27FC236}">
                <a16:creationId xmlns:a16="http://schemas.microsoft.com/office/drawing/2014/main" id="{1315161E-4C6A-8F4A-B975-ABF116C387B4}"/>
              </a:ext>
            </a:extLst>
          </p:cNvPr>
          <p:cNvSpPr/>
          <p:nvPr/>
        </p:nvSpPr>
        <p:spPr>
          <a:xfrm>
            <a:off x="4193977" y="5442262"/>
            <a:ext cx="180000" cy="18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9" name="橢圓 14">
            <a:extLst>
              <a:ext uri="{FF2B5EF4-FFF2-40B4-BE49-F238E27FC236}">
                <a16:creationId xmlns:a16="http://schemas.microsoft.com/office/drawing/2014/main" id="{33C6D25B-6DF9-5C4F-A1E4-50D3777DC4CE}"/>
              </a:ext>
            </a:extLst>
          </p:cNvPr>
          <p:cNvSpPr/>
          <p:nvPr/>
        </p:nvSpPr>
        <p:spPr>
          <a:xfrm>
            <a:off x="4181277" y="4651052"/>
            <a:ext cx="180000" cy="18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10" name="橢圓 15">
            <a:extLst>
              <a:ext uri="{FF2B5EF4-FFF2-40B4-BE49-F238E27FC236}">
                <a16:creationId xmlns:a16="http://schemas.microsoft.com/office/drawing/2014/main" id="{0964D2FA-F707-C143-8EA0-38023EAFC060}"/>
              </a:ext>
            </a:extLst>
          </p:cNvPr>
          <p:cNvSpPr/>
          <p:nvPr/>
        </p:nvSpPr>
        <p:spPr>
          <a:xfrm>
            <a:off x="4175297" y="3799675"/>
            <a:ext cx="180000" cy="18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11" name="矩形 16">
            <a:extLst>
              <a:ext uri="{FF2B5EF4-FFF2-40B4-BE49-F238E27FC236}">
                <a16:creationId xmlns:a16="http://schemas.microsoft.com/office/drawing/2014/main" id="{F8863136-E794-4149-B61C-53E56A61E69B}"/>
              </a:ext>
            </a:extLst>
          </p:cNvPr>
          <p:cNvSpPr/>
          <p:nvPr/>
        </p:nvSpPr>
        <p:spPr>
          <a:xfrm>
            <a:off x="223531" y="102732"/>
            <a:ext cx="1324402" cy="584775"/>
          </a:xfrm>
          <a:prstGeom prst="rect">
            <a:avLst/>
          </a:prstGeom>
        </p:spPr>
        <p:txBody>
          <a:bodyPr wrap="none">
            <a:spAutoFit/>
          </a:bodyPr>
          <a:lstStyle/>
          <a:p>
            <a:r>
              <a:rPr lang="en-US" altLang="zh-TW" sz="3200" b="1" i="1" u="sng" dirty="0"/>
              <a:t>MAML</a:t>
            </a:r>
            <a:endParaRPr lang="zh-TW" altLang="en-US" sz="3200" b="1" i="1" u="sng" dirty="0"/>
          </a:p>
        </p:txBody>
      </p:sp>
      <mc:AlternateContent xmlns:mc="http://schemas.openxmlformats.org/markup-compatibility/2006" xmlns:a14="http://schemas.microsoft.com/office/drawing/2010/main">
        <mc:Choice Requires="a14">
          <p:sp>
            <p:nvSpPr>
              <p:cNvPr id="12" name="文字方塊 19">
                <a:extLst>
                  <a:ext uri="{FF2B5EF4-FFF2-40B4-BE49-F238E27FC236}">
                    <a16:creationId xmlns:a16="http://schemas.microsoft.com/office/drawing/2014/main" id="{C5FDCD36-4969-1947-8A41-023C0923A7AF}"/>
                  </a:ext>
                </a:extLst>
              </p:cNvPr>
              <p:cNvSpPr txBox="1"/>
              <p:nvPr/>
            </p:nvSpPr>
            <p:spPr>
              <a:xfrm>
                <a:off x="4005137" y="5693066"/>
                <a:ext cx="52032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a:solidFill>
                            <a:srgbClr val="0000FF"/>
                          </a:solidFill>
                          <a:latin typeface="Cambria Math" panose="02040503050406030204" pitchFamily="18" charset="0"/>
                        </a:rPr>
                        <m:t>𝜙</m:t>
                      </m:r>
                    </m:oMath>
                  </m:oMathPara>
                </a14:m>
                <a:endParaRPr lang="zh-TW" altLang="en-US" sz="2800" dirty="0"/>
              </a:p>
            </p:txBody>
          </p:sp>
        </mc:Choice>
        <mc:Fallback xmlns="">
          <p:sp>
            <p:nvSpPr>
              <p:cNvPr id="12" name="文字方塊 19">
                <a:extLst>
                  <a:ext uri="{FF2B5EF4-FFF2-40B4-BE49-F238E27FC236}">
                    <a16:creationId xmlns:a16="http://schemas.microsoft.com/office/drawing/2014/main" id="{C5FDCD36-4969-1947-8A41-023C0923A7AF}"/>
                  </a:ext>
                </a:extLst>
              </p:cNvPr>
              <p:cNvSpPr txBox="1">
                <a:spLocks noRot="1" noChangeAspect="1" noMove="1" noResize="1" noEditPoints="1" noAdjustHandles="1" noChangeArrowheads="1" noChangeShapeType="1" noTextEdit="1"/>
              </p:cNvSpPr>
              <p:nvPr/>
            </p:nvSpPr>
            <p:spPr>
              <a:xfrm>
                <a:off x="4005137" y="5693066"/>
                <a:ext cx="520320" cy="430887"/>
              </a:xfrm>
              <a:prstGeom prst="rect">
                <a:avLst/>
              </a:prstGeom>
              <a:blipFill>
                <a:blip r:embed="rId2"/>
                <a:stretch>
                  <a:fillRect l="-2381" r="-2381" b="-28571"/>
                </a:stretch>
              </a:blipFill>
            </p:spPr>
            <p:txBody>
              <a:bodyPr/>
              <a:lstStyle/>
              <a:p>
                <a:r>
                  <a:rPr lang="en-US">
                    <a:noFill/>
                  </a:rPr>
                  <a:t> </a:t>
                </a:r>
              </a:p>
            </p:txBody>
          </p:sp>
        </mc:Fallback>
      </mc:AlternateContent>
      <p:sp>
        <p:nvSpPr>
          <p:cNvPr id="13" name="橢圓 20">
            <a:extLst>
              <a:ext uri="{FF2B5EF4-FFF2-40B4-BE49-F238E27FC236}">
                <a16:creationId xmlns:a16="http://schemas.microsoft.com/office/drawing/2014/main" id="{3FC2C4EA-E055-364D-BA1C-9D0C618AF065}"/>
              </a:ext>
            </a:extLst>
          </p:cNvPr>
          <p:cNvSpPr/>
          <p:nvPr/>
        </p:nvSpPr>
        <p:spPr>
          <a:xfrm>
            <a:off x="2757374" y="5818510"/>
            <a:ext cx="180000" cy="180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4" name="橢圓 22">
            <a:extLst>
              <a:ext uri="{FF2B5EF4-FFF2-40B4-BE49-F238E27FC236}">
                <a16:creationId xmlns:a16="http://schemas.microsoft.com/office/drawing/2014/main" id="{7CCD2EA8-B2C5-324E-A2EE-ADF88CB68D9F}"/>
              </a:ext>
            </a:extLst>
          </p:cNvPr>
          <p:cNvSpPr/>
          <p:nvPr/>
        </p:nvSpPr>
        <p:spPr>
          <a:xfrm>
            <a:off x="5370802" y="5220106"/>
            <a:ext cx="180000" cy="180000"/>
          </a:xfrm>
          <a:prstGeom prst="ellipse">
            <a:avLst/>
          </a:prstGeom>
          <a:solidFill>
            <a:srgbClr val="92D05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cxnSp>
        <p:nvCxnSpPr>
          <p:cNvPr id="15" name="直線單箭頭接點 24">
            <a:extLst>
              <a:ext uri="{FF2B5EF4-FFF2-40B4-BE49-F238E27FC236}">
                <a16:creationId xmlns:a16="http://schemas.microsoft.com/office/drawing/2014/main" id="{D99399E4-4A79-7044-8E86-FFB72BC93166}"/>
              </a:ext>
            </a:extLst>
          </p:cNvPr>
          <p:cNvCxnSpPr>
            <a:cxnSpLocks/>
          </p:cNvCxnSpPr>
          <p:nvPr/>
        </p:nvCxnSpPr>
        <p:spPr>
          <a:xfrm flipH="1">
            <a:off x="2937374" y="4793055"/>
            <a:ext cx="1131444" cy="9574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26">
            <a:extLst>
              <a:ext uri="{FF2B5EF4-FFF2-40B4-BE49-F238E27FC236}">
                <a16:creationId xmlns:a16="http://schemas.microsoft.com/office/drawing/2014/main" id="{3035AA38-B99F-144E-91DD-685033529F7A}"/>
              </a:ext>
            </a:extLst>
          </p:cNvPr>
          <p:cNvCxnSpPr>
            <a:cxnSpLocks/>
          </p:cNvCxnSpPr>
          <p:nvPr/>
        </p:nvCxnSpPr>
        <p:spPr>
          <a:xfrm>
            <a:off x="4427877" y="3902320"/>
            <a:ext cx="882660" cy="12499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2">
            <a:extLst>
              <a:ext uri="{FF2B5EF4-FFF2-40B4-BE49-F238E27FC236}">
                <a16:creationId xmlns:a16="http://schemas.microsoft.com/office/drawing/2014/main" id="{A21EC2F6-CFBC-774F-9E5D-FC7AC937F546}"/>
              </a:ext>
            </a:extLst>
          </p:cNvPr>
          <p:cNvSpPr txBox="1"/>
          <p:nvPr/>
        </p:nvSpPr>
        <p:spPr>
          <a:xfrm>
            <a:off x="7435043" y="5721223"/>
            <a:ext cx="1552074" cy="830997"/>
          </a:xfrm>
          <a:prstGeom prst="rect">
            <a:avLst/>
          </a:prstGeom>
          <a:noFill/>
        </p:spPr>
        <p:txBody>
          <a:bodyPr wrap="square" rtlCol="0">
            <a:spAutoFit/>
          </a:bodyPr>
          <a:lstStyle/>
          <a:p>
            <a:r>
              <a:rPr lang="en-US" altLang="zh-TW" sz="2400" dirty="0"/>
              <a:t>Model Parameter</a:t>
            </a:r>
            <a:endParaRPr lang="zh-TW" altLang="en-US" sz="2400" dirty="0"/>
          </a:p>
        </p:txBody>
      </p:sp>
      <mc:AlternateContent xmlns:mc="http://schemas.openxmlformats.org/markup-compatibility/2006" xmlns:a14="http://schemas.microsoft.com/office/drawing/2010/main">
        <mc:Choice Requires="a14">
          <p:sp>
            <p:nvSpPr>
              <p:cNvPr id="18" name="文字方塊 23">
                <a:extLst>
                  <a:ext uri="{FF2B5EF4-FFF2-40B4-BE49-F238E27FC236}">
                    <a16:creationId xmlns:a16="http://schemas.microsoft.com/office/drawing/2014/main" id="{EDA9B7C5-5720-CC4B-9C21-DFEDAA16BBF7}"/>
                  </a:ext>
                </a:extLst>
              </p:cNvPr>
              <p:cNvSpPr txBox="1"/>
              <p:nvPr/>
            </p:nvSpPr>
            <p:spPr>
              <a:xfrm>
                <a:off x="4899255" y="2212977"/>
                <a:ext cx="1369326" cy="830997"/>
              </a:xfrm>
              <a:prstGeom prst="rect">
                <a:avLst/>
              </a:prstGeom>
              <a:noFill/>
            </p:spPr>
            <p:txBody>
              <a:bodyPr wrap="square" rtlCol="0">
                <a:spAutoFit/>
              </a:bodyPr>
              <a:lstStyle/>
              <a:p>
                <a14:m>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1</m:t>
                        </m:r>
                      </m:sup>
                    </m:sSup>
                  </m:oMath>
                </a14:m>
                <a:r>
                  <a:rPr lang="zh-TW" altLang="en-US" sz="2400" dirty="0"/>
                  <a:t> </a:t>
                </a:r>
                <a:r>
                  <a:rPr lang="en-US" altLang="zh-TW" sz="2400" dirty="0"/>
                  <a:t>(Loss of task 1)</a:t>
                </a:r>
                <a:endParaRPr lang="zh-TW" altLang="en-US" sz="2400" dirty="0"/>
              </a:p>
            </p:txBody>
          </p:sp>
        </mc:Choice>
        <mc:Fallback xmlns="">
          <p:sp>
            <p:nvSpPr>
              <p:cNvPr id="18" name="文字方塊 23">
                <a:extLst>
                  <a:ext uri="{FF2B5EF4-FFF2-40B4-BE49-F238E27FC236}">
                    <a16:creationId xmlns:a16="http://schemas.microsoft.com/office/drawing/2014/main" id="{EDA9B7C5-5720-CC4B-9C21-DFEDAA16BBF7}"/>
                  </a:ext>
                </a:extLst>
              </p:cNvPr>
              <p:cNvSpPr txBox="1">
                <a:spLocks noRot="1" noChangeAspect="1" noMove="1" noResize="1" noEditPoints="1" noAdjustHandles="1" noChangeArrowheads="1" noChangeShapeType="1" noTextEdit="1"/>
              </p:cNvSpPr>
              <p:nvPr/>
            </p:nvSpPr>
            <p:spPr>
              <a:xfrm>
                <a:off x="4899255" y="2212977"/>
                <a:ext cx="1369326" cy="830997"/>
              </a:xfrm>
              <a:prstGeom prst="rect">
                <a:avLst/>
              </a:prstGeom>
              <a:blipFill>
                <a:blip r:embed="rId3"/>
                <a:stretch>
                  <a:fillRect l="-6422" t="-2985" r="-2752" b="-13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字方塊 25">
                <a:extLst>
                  <a:ext uri="{FF2B5EF4-FFF2-40B4-BE49-F238E27FC236}">
                    <a16:creationId xmlns:a16="http://schemas.microsoft.com/office/drawing/2014/main" id="{CACC55BE-5235-4B42-A70E-F40B917448A3}"/>
                  </a:ext>
                </a:extLst>
              </p:cNvPr>
              <p:cNvSpPr txBox="1"/>
              <p:nvPr/>
            </p:nvSpPr>
            <p:spPr>
              <a:xfrm>
                <a:off x="6972822" y="2230367"/>
                <a:ext cx="1369326" cy="862608"/>
              </a:xfrm>
              <a:prstGeom prst="rect">
                <a:avLst/>
              </a:prstGeom>
              <a:noFill/>
            </p:spPr>
            <p:txBody>
              <a:bodyPr wrap="square" rtlCol="0">
                <a:spAutoFit/>
              </a:bodyPr>
              <a:lstStyle/>
              <a:p>
                <a14:m>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2</m:t>
                        </m:r>
                      </m:sup>
                    </m:sSup>
                  </m:oMath>
                </a14:m>
                <a:r>
                  <a:rPr lang="zh-TW" altLang="en-US" sz="2400" dirty="0"/>
                  <a:t> </a:t>
                </a:r>
                <a:r>
                  <a:rPr lang="en-US" altLang="zh-TW" sz="2400" dirty="0"/>
                  <a:t>(Loss of task 2)</a:t>
                </a:r>
                <a:endParaRPr lang="zh-TW" altLang="en-US" sz="2400" dirty="0"/>
              </a:p>
            </p:txBody>
          </p:sp>
        </mc:Choice>
        <mc:Fallback xmlns="">
          <p:sp>
            <p:nvSpPr>
              <p:cNvPr id="19" name="文字方塊 25">
                <a:extLst>
                  <a:ext uri="{FF2B5EF4-FFF2-40B4-BE49-F238E27FC236}">
                    <a16:creationId xmlns:a16="http://schemas.microsoft.com/office/drawing/2014/main" id="{CACC55BE-5235-4B42-A70E-F40B917448A3}"/>
                  </a:ext>
                </a:extLst>
              </p:cNvPr>
              <p:cNvSpPr txBox="1">
                <a:spLocks noRot="1" noChangeAspect="1" noMove="1" noResize="1" noEditPoints="1" noAdjustHandles="1" noChangeArrowheads="1" noChangeShapeType="1" noTextEdit="1"/>
              </p:cNvSpPr>
              <p:nvPr/>
            </p:nvSpPr>
            <p:spPr>
              <a:xfrm>
                <a:off x="6972822" y="2230367"/>
                <a:ext cx="1369326" cy="862608"/>
              </a:xfrm>
              <a:prstGeom prst="rect">
                <a:avLst/>
              </a:prstGeom>
              <a:blipFill>
                <a:blip r:embed="rId4"/>
                <a:stretch>
                  <a:fillRect l="-6422" t="-4348" r="-2752"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字方塊 27">
                <a:extLst>
                  <a:ext uri="{FF2B5EF4-FFF2-40B4-BE49-F238E27FC236}">
                    <a16:creationId xmlns:a16="http://schemas.microsoft.com/office/drawing/2014/main" id="{7917C837-FB63-F94C-AB06-9B587C7FCE1D}"/>
                  </a:ext>
                </a:extLst>
              </p:cNvPr>
              <p:cNvSpPr txBox="1"/>
              <p:nvPr/>
            </p:nvSpPr>
            <p:spPr>
              <a:xfrm>
                <a:off x="756696" y="890714"/>
                <a:ext cx="3248441"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d>
                        <m:dPr>
                          <m:ctrlPr>
                            <a:rPr lang="en-US" altLang="zh-TW" sz="2800" b="0" i="1" smtClean="0">
                              <a:latin typeface="Cambria Math" panose="02040503050406030204" pitchFamily="18" charset="0"/>
                            </a:rPr>
                          </m:ctrlPr>
                        </m:dPr>
                        <m:e>
                          <m:r>
                            <a:rPr lang="zh-TW" altLang="en-US" sz="2800" i="1" smtClean="0">
                              <a:solidFill>
                                <a:srgbClr val="0000FF"/>
                              </a:solidFill>
                              <a:latin typeface="Cambria Math" panose="02040503050406030204" pitchFamily="18" charset="0"/>
                            </a:rPr>
                            <m:t>𝜙</m:t>
                          </m:r>
                        </m:e>
                      </m:d>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𝑁</m:t>
                          </m:r>
                        </m:sup>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𝑙</m:t>
                              </m:r>
                            </m:e>
                            <m:sup>
                              <m:r>
                                <a:rPr lang="en-US" altLang="zh-TW" sz="2800" b="0" i="1" smtClean="0">
                                  <a:latin typeface="Cambria Math" panose="02040503050406030204" pitchFamily="18" charset="0"/>
                                </a:rPr>
                                <m:t>𝑛</m:t>
                              </m:r>
                            </m:sup>
                          </m:sSup>
                          <m:d>
                            <m:dPr>
                              <m:ctrlPr>
                                <a:rPr lang="en-US" altLang="zh-TW" sz="2800" i="1" smtClean="0">
                                  <a:latin typeface="Cambria Math" panose="02040503050406030204" pitchFamily="18" charset="0"/>
                                </a:rPr>
                              </m:ctrlPr>
                            </m:dPr>
                            <m:e>
                              <m:sSup>
                                <m:sSupPr>
                                  <m:ctrlPr>
                                    <a:rPr lang="en-US" altLang="zh-TW" sz="2800" i="1" smtClean="0">
                                      <a:latin typeface="Cambria Math" panose="02040503050406030204" pitchFamily="18" charset="0"/>
                                    </a:rPr>
                                  </m:ctrlPr>
                                </m:sSupPr>
                                <m:e>
                                  <m:acc>
                                    <m:accPr>
                                      <m:chr m:val="̂"/>
                                      <m:ctrlPr>
                                        <a:rPr lang="en-US" altLang="zh-TW" sz="2800" i="1" smtClean="0">
                                          <a:solidFill>
                                            <a:srgbClr val="00B050"/>
                                          </a:solidFill>
                                          <a:latin typeface="Cambria Math" panose="02040503050406030204" pitchFamily="18" charset="0"/>
                                        </a:rPr>
                                      </m:ctrlPr>
                                    </m:accPr>
                                    <m:e>
                                      <m:r>
                                        <a:rPr lang="zh-TW" altLang="en-US" sz="2800" i="1">
                                          <a:solidFill>
                                            <a:srgbClr val="00B050"/>
                                          </a:solidFill>
                                          <a:latin typeface="Cambria Math" panose="02040503050406030204" pitchFamily="18" charset="0"/>
                                        </a:rPr>
                                        <m:t>𝜃</m:t>
                                      </m:r>
                                    </m:e>
                                  </m:acc>
                                </m:e>
                                <m:sup>
                                  <m:r>
                                    <a:rPr lang="en-US" altLang="zh-TW" sz="2800" b="0" i="1" smtClean="0">
                                      <a:latin typeface="Cambria Math" panose="02040503050406030204" pitchFamily="18" charset="0"/>
                                    </a:rPr>
                                    <m:t>𝑛</m:t>
                                  </m:r>
                                </m:sup>
                              </m:sSup>
                            </m:e>
                          </m:d>
                          <m:r>
                            <m:rPr>
                              <m:nor/>
                            </m:rPr>
                            <a:rPr lang="zh-TW" altLang="en-US" sz="2800" dirty="0"/>
                            <m:t> </m:t>
                          </m:r>
                        </m:e>
                      </m:nary>
                    </m:oMath>
                  </m:oMathPara>
                </a14:m>
                <a:endParaRPr lang="zh-TW" altLang="en-US" sz="2800" dirty="0"/>
              </a:p>
            </p:txBody>
          </p:sp>
        </mc:Choice>
        <mc:Fallback xmlns="">
          <p:sp>
            <p:nvSpPr>
              <p:cNvPr id="20" name="文字方塊 27">
                <a:extLst>
                  <a:ext uri="{FF2B5EF4-FFF2-40B4-BE49-F238E27FC236}">
                    <a16:creationId xmlns:a16="http://schemas.microsoft.com/office/drawing/2014/main" id="{7917C837-FB63-F94C-AB06-9B587C7FCE1D}"/>
                  </a:ext>
                </a:extLst>
              </p:cNvPr>
              <p:cNvSpPr txBox="1">
                <a:spLocks noRot="1" noChangeAspect="1" noMove="1" noResize="1" noEditPoints="1" noAdjustHandles="1" noChangeArrowheads="1" noChangeShapeType="1" noTextEdit="1"/>
              </p:cNvSpPr>
              <p:nvPr/>
            </p:nvSpPr>
            <p:spPr>
              <a:xfrm>
                <a:off x="756696" y="890714"/>
                <a:ext cx="3248441" cy="1211550"/>
              </a:xfrm>
              <a:prstGeom prst="rect">
                <a:avLst/>
              </a:prstGeom>
              <a:blipFill>
                <a:blip r:embed="rId5"/>
                <a:stretch>
                  <a:fillRect t="-109278" b="-1721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矩形 28">
                <a:extLst>
                  <a:ext uri="{FF2B5EF4-FFF2-40B4-BE49-F238E27FC236}">
                    <a16:creationId xmlns:a16="http://schemas.microsoft.com/office/drawing/2014/main" id="{6893B4A1-D3A0-CF46-A8D8-93F3466D9EBC}"/>
                  </a:ext>
                </a:extLst>
              </p:cNvPr>
              <p:cNvSpPr/>
              <p:nvPr/>
            </p:nvSpPr>
            <p:spPr>
              <a:xfrm>
                <a:off x="4525457" y="181034"/>
                <a:ext cx="4051409" cy="75674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altLang="zh-TW" sz="2400" dirty="0">
                    <a:solidFill>
                      <a:schemeClr val="tx1"/>
                    </a:solidFill>
                    <a:highlight>
                      <a:srgbClr val="FF0000"/>
                    </a:highlight>
                  </a:rPr>
                  <a:t>No: </a:t>
                </a:r>
                <a14:m>
                  <m:oMath xmlns:m="http://schemas.openxmlformats.org/officeDocument/2006/math">
                    <m:r>
                      <a:rPr lang="zh-TW" altLang="en-US" sz="2400" i="1">
                        <a:solidFill>
                          <a:srgbClr val="0000FF"/>
                        </a:solidFill>
                        <a:latin typeface="Cambria Math" panose="02040503050406030204" pitchFamily="18" charset="0"/>
                      </a:rPr>
                      <m:t>𝜙</m:t>
                    </m:r>
                  </m:oMath>
                </a14:m>
                <a:r>
                  <a:rPr lang="zh-TW" altLang="en-US" sz="2400" b="1" dirty="0">
                    <a:solidFill>
                      <a:schemeClr val="tx1"/>
                    </a:solidFill>
                    <a:latin typeface="微軟正黑體" panose="020B0604030504040204" pitchFamily="34" charset="-120"/>
                    <a:ea typeface="微軟正黑體" panose="020B0604030504040204" pitchFamily="34" charset="-120"/>
                  </a:rPr>
                  <a:t> 在 </a:t>
                </a:r>
                <a:r>
                  <a:rPr lang="en-US" altLang="zh-TW" sz="2400" b="1" dirty="0">
                    <a:solidFill>
                      <a:schemeClr val="tx1"/>
                    </a:solidFill>
                    <a:latin typeface="微軟正黑體" panose="020B0604030504040204" pitchFamily="34" charset="-120"/>
                    <a:ea typeface="微軟正黑體" panose="020B0604030504040204" pitchFamily="34" charset="-120"/>
                  </a:rPr>
                  <a:t>training</a:t>
                </a:r>
                <a:r>
                  <a:rPr lang="zh-TW" altLang="en-US" sz="2400" b="1" dirty="0">
                    <a:solidFill>
                      <a:schemeClr val="tx1"/>
                    </a:solidFill>
                    <a:latin typeface="微軟正黑體" panose="020B0604030504040204" pitchFamily="34" charset="-120"/>
                    <a:ea typeface="微軟正黑體" panose="020B0604030504040204" pitchFamily="34" charset="-120"/>
                  </a:rPr>
                  <a:t> </a:t>
                </a:r>
                <a:r>
                  <a:rPr lang="en-US" altLang="zh-TW" sz="2400" b="1" dirty="0">
                    <a:solidFill>
                      <a:schemeClr val="tx1"/>
                    </a:solidFill>
                    <a:latin typeface="微軟正黑體" panose="020B0604030504040204" pitchFamily="34" charset="-120"/>
                    <a:ea typeface="微軟正黑體" panose="020B0604030504040204" pitchFamily="34" charset="-120"/>
                  </a:rPr>
                  <a:t>task </a:t>
                </a:r>
                <a:r>
                  <a:rPr lang="zh-TW" altLang="en-US" sz="2400" b="1" dirty="0">
                    <a:solidFill>
                      <a:schemeClr val="tx1"/>
                    </a:solidFill>
                    <a:latin typeface="微軟正黑體" panose="020B0604030504040204" pitchFamily="34" charset="-120"/>
                    <a:ea typeface="微軟正黑體" panose="020B0604030504040204" pitchFamily="34" charset="-120"/>
                  </a:rPr>
                  <a:t>表现</a:t>
                </a:r>
              </a:p>
            </p:txBody>
          </p:sp>
        </mc:Choice>
        <mc:Fallback xmlns="">
          <p:sp>
            <p:nvSpPr>
              <p:cNvPr id="21" name="矩形 28">
                <a:extLst>
                  <a:ext uri="{FF2B5EF4-FFF2-40B4-BE49-F238E27FC236}">
                    <a16:creationId xmlns:a16="http://schemas.microsoft.com/office/drawing/2014/main" id="{6893B4A1-D3A0-CF46-A8D8-93F3466D9EBC}"/>
                  </a:ext>
                </a:extLst>
              </p:cNvPr>
              <p:cNvSpPr>
                <a:spLocks noRot="1" noChangeAspect="1" noMove="1" noResize="1" noEditPoints="1" noAdjustHandles="1" noChangeArrowheads="1" noChangeShapeType="1" noTextEdit="1"/>
              </p:cNvSpPr>
              <p:nvPr/>
            </p:nvSpPr>
            <p:spPr>
              <a:xfrm>
                <a:off x="4525457" y="181034"/>
                <a:ext cx="4051409" cy="756741"/>
              </a:xfrm>
              <a:prstGeom prst="rect">
                <a:avLst/>
              </a:prstGeom>
              <a:blipFill>
                <a:blip r:embed="rId6"/>
                <a:stretch>
                  <a:fillRect l="-21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矩形 29">
                <a:extLst>
                  <a:ext uri="{FF2B5EF4-FFF2-40B4-BE49-F238E27FC236}">
                    <a16:creationId xmlns:a16="http://schemas.microsoft.com/office/drawing/2014/main" id="{BE8D53CE-07FE-1F44-B749-CAA3E166981D}"/>
                  </a:ext>
                </a:extLst>
              </p:cNvPr>
              <p:cNvSpPr/>
              <p:nvPr/>
            </p:nvSpPr>
            <p:spPr>
              <a:xfrm>
                <a:off x="4525458" y="1045576"/>
                <a:ext cx="4051408" cy="75674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altLang="zh-TW" sz="2400" b="1" dirty="0">
                    <a:solidFill>
                      <a:schemeClr val="tx1"/>
                    </a:solidFill>
                    <a:highlight>
                      <a:srgbClr val="00FF00"/>
                    </a:highlight>
                    <a:latin typeface="微軟正黑體" panose="020B0604030504040204" pitchFamily="34" charset="-120"/>
                    <a:ea typeface="微軟正黑體" panose="020B0604030504040204" pitchFamily="34" charset="-120"/>
                  </a:rPr>
                  <a:t>Yes: </a:t>
                </a:r>
                <a14:m>
                  <m:oMath xmlns:m="http://schemas.openxmlformats.org/officeDocument/2006/math">
                    <m:r>
                      <a:rPr lang="zh-TW" altLang="en-US" sz="2400" i="1">
                        <a:solidFill>
                          <a:srgbClr val="0000FF"/>
                        </a:solidFill>
                        <a:latin typeface="Cambria Math" panose="02040503050406030204" pitchFamily="18" charset="0"/>
                      </a:rPr>
                      <m:t>𝜙</m:t>
                    </m:r>
                  </m:oMath>
                </a14:m>
                <a:r>
                  <a:rPr lang="zh-TW" altLang="en-US" sz="2400" b="1" dirty="0">
                    <a:solidFill>
                      <a:schemeClr val="tx1"/>
                    </a:solidFill>
                    <a:latin typeface="微軟正黑體" panose="020B0604030504040204" pitchFamily="34" charset="-120"/>
                    <a:ea typeface="微軟正黑體" panose="020B0604030504040204" pitchFamily="34" charset="-120"/>
                  </a:rPr>
                  <a:t> 训练出來的 </a:t>
                </a:r>
                <a14:m>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solidFill>
                                  <a:srgbClr val="00B050"/>
                                </a:solidFill>
                                <a:latin typeface="Cambria Math" panose="02040503050406030204" pitchFamily="18" charset="0"/>
                              </a:rPr>
                            </m:ctrlPr>
                          </m:accPr>
                          <m:e>
                            <m:r>
                              <a:rPr lang="zh-TW" altLang="en-US" sz="2400" i="1">
                                <a:solidFill>
                                  <a:srgbClr val="00B050"/>
                                </a:solidFill>
                                <a:latin typeface="Cambria Math" panose="02040503050406030204" pitchFamily="18" charset="0"/>
                              </a:rPr>
                              <m:t>𝜃</m:t>
                            </m:r>
                          </m:e>
                        </m:acc>
                      </m:e>
                      <m:sup>
                        <m:r>
                          <a:rPr lang="en-US" altLang="zh-TW" sz="2400" i="1">
                            <a:latin typeface="Cambria Math" panose="02040503050406030204" pitchFamily="18" charset="0"/>
                          </a:rPr>
                          <m:t>𝑛</m:t>
                        </m:r>
                      </m:sup>
                    </m:sSup>
                    <m:r>
                      <a:rPr lang="zh-TW" altLang="en-US" sz="2400" i="1">
                        <a:latin typeface="Cambria Math" panose="02040503050406030204" pitchFamily="18" charset="0"/>
                      </a:rPr>
                      <m:t>表现</m:t>
                    </m:r>
                  </m:oMath>
                </a14:m>
                <a:endParaRPr lang="zh-TW" altLang="en-US" sz="2400" b="1" dirty="0">
                  <a:solidFill>
                    <a:schemeClr val="tx1"/>
                  </a:solidFill>
                  <a:latin typeface="微軟正黑體" panose="020B0604030504040204" pitchFamily="34" charset="-120"/>
                  <a:ea typeface="微軟正黑體" panose="020B0604030504040204" pitchFamily="34" charset="-120"/>
                </a:endParaRPr>
              </a:p>
            </p:txBody>
          </p:sp>
        </mc:Choice>
        <mc:Fallback xmlns="">
          <p:sp>
            <p:nvSpPr>
              <p:cNvPr id="22" name="矩形 29">
                <a:extLst>
                  <a:ext uri="{FF2B5EF4-FFF2-40B4-BE49-F238E27FC236}">
                    <a16:creationId xmlns:a16="http://schemas.microsoft.com/office/drawing/2014/main" id="{BE8D53CE-07FE-1F44-B749-CAA3E166981D}"/>
                  </a:ext>
                </a:extLst>
              </p:cNvPr>
              <p:cNvSpPr>
                <a:spLocks noRot="1" noChangeAspect="1" noMove="1" noResize="1" noEditPoints="1" noAdjustHandles="1" noChangeArrowheads="1" noChangeShapeType="1" noTextEdit="1"/>
              </p:cNvSpPr>
              <p:nvPr/>
            </p:nvSpPr>
            <p:spPr>
              <a:xfrm>
                <a:off x="4525458" y="1045576"/>
                <a:ext cx="4051408" cy="756742"/>
              </a:xfrm>
              <a:prstGeom prst="rect">
                <a:avLst/>
              </a:prstGeom>
              <a:blipFill>
                <a:blip r:embed="rId7"/>
                <a:stretch>
                  <a:fillRect l="-21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字方塊 30">
                <a:extLst>
                  <a:ext uri="{FF2B5EF4-FFF2-40B4-BE49-F238E27FC236}">
                    <a16:creationId xmlns:a16="http://schemas.microsoft.com/office/drawing/2014/main" id="{9D428F94-2922-6D4A-891D-013C76273A83}"/>
                  </a:ext>
                </a:extLst>
              </p:cNvPr>
              <p:cNvSpPr txBox="1"/>
              <p:nvPr/>
            </p:nvSpPr>
            <p:spPr>
              <a:xfrm>
                <a:off x="2593033" y="5062266"/>
                <a:ext cx="688682" cy="4491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acc>
                            <m:accPr>
                              <m:chr m:val="̂"/>
                              <m:ctrlPr>
                                <a:rPr lang="en-US" altLang="zh-TW" sz="2800" i="1">
                                  <a:solidFill>
                                    <a:srgbClr val="00B050"/>
                                  </a:solidFill>
                                  <a:latin typeface="Cambria Math" panose="02040503050406030204" pitchFamily="18" charset="0"/>
                                </a:rPr>
                              </m:ctrlPr>
                            </m:accPr>
                            <m:e>
                              <m:r>
                                <a:rPr lang="zh-TW" altLang="en-US" sz="2800" i="1">
                                  <a:solidFill>
                                    <a:srgbClr val="00B050"/>
                                  </a:solidFill>
                                  <a:latin typeface="Cambria Math" panose="02040503050406030204" pitchFamily="18" charset="0"/>
                                </a:rPr>
                                <m:t>𝜃</m:t>
                              </m:r>
                            </m:e>
                          </m:acc>
                        </m:e>
                        <m:sup>
                          <m:r>
                            <a:rPr lang="en-US" altLang="zh-TW" sz="2800" b="0" i="1" smtClean="0">
                              <a:solidFill>
                                <a:srgbClr val="00B050"/>
                              </a:solidFill>
                              <a:latin typeface="Cambria Math" panose="02040503050406030204" pitchFamily="18" charset="0"/>
                            </a:rPr>
                            <m:t>1</m:t>
                          </m:r>
                        </m:sup>
                      </m:sSup>
                    </m:oMath>
                  </m:oMathPara>
                </a14:m>
                <a:endParaRPr lang="zh-TW" altLang="en-US" sz="2800" dirty="0"/>
              </a:p>
            </p:txBody>
          </p:sp>
        </mc:Choice>
        <mc:Fallback xmlns="">
          <p:sp>
            <p:nvSpPr>
              <p:cNvPr id="23" name="文字方塊 30">
                <a:extLst>
                  <a:ext uri="{FF2B5EF4-FFF2-40B4-BE49-F238E27FC236}">
                    <a16:creationId xmlns:a16="http://schemas.microsoft.com/office/drawing/2014/main" id="{9D428F94-2922-6D4A-891D-013C76273A83}"/>
                  </a:ext>
                </a:extLst>
              </p:cNvPr>
              <p:cNvSpPr txBox="1">
                <a:spLocks noRot="1" noChangeAspect="1" noMove="1" noResize="1" noEditPoints="1" noAdjustHandles="1" noChangeArrowheads="1" noChangeShapeType="1" noTextEdit="1"/>
              </p:cNvSpPr>
              <p:nvPr/>
            </p:nvSpPr>
            <p:spPr>
              <a:xfrm>
                <a:off x="2593033" y="5062266"/>
                <a:ext cx="688682" cy="449162"/>
              </a:xfrm>
              <a:prstGeom prst="rect">
                <a:avLst/>
              </a:prstGeom>
              <a:blipFill>
                <a:blip r:embed="rId8"/>
                <a:stretch>
                  <a:fillRect t="-19444" b="-5556"/>
                </a:stretch>
              </a:blipFill>
            </p:spPr>
            <p:txBody>
              <a:bodyPr/>
              <a:lstStyle/>
              <a:p>
                <a:r>
                  <a:rPr lang="en-US">
                    <a:noFill/>
                  </a:rPr>
                  <a:t> </a:t>
                </a:r>
              </a:p>
            </p:txBody>
          </p:sp>
        </mc:Fallback>
      </mc:AlternateContent>
      <p:sp>
        <p:nvSpPr>
          <p:cNvPr id="24" name="橢圓 32">
            <a:extLst>
              <a:ext uri="{FF2B5EF4-FFF2-40B4-BE49-F238E27FC236}">
                <a16:creationId xmlns:a16="http://schemas.microsoft.com/office/drawing/2014/main" id="{B436F02F-72DE-7348-AD8B-F096C028E100}"/>
              </a:ext>
            </a:extLst>
          </p:cNvPr>
          <p:cNvSpPr/>
          <p:nvPr/>
        </p:nvSpPr>
        <p:spPr>
          <a:xfrm>
            <a:off x="2757374" y="5442262"/>
            <a:ext cx="180000" cy="180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5" name="文字方塊 33">
                <a:extLst>
                  <a:ext uri="{FF2B5EF4-FFF2-40B4-BE49-F238E27FC236}">
                    <a16:creationId xmlns:a16="http://schemas.microsoft.com/office/drawing/2014/main" id="{74F4AC69-F68C-8B49-BAF7-850CFCCEFDBA}"/>
                  </a:ext>
                </a:extLst>
              </p:cNvPr>
              <p:cNvSpPr txBox="1"/>
              <p:nvPr/>
            </p:nvSpPr>
            <p:spPr>
              <a:xfrm>
                <a:off x="5432444" y="3966226"/>
                <a:ext cx="2002599" cy="416845"/>
              </a:xfrm>
              <a:prstGeom prst="rect">
                <a:avLst/>
              </a:prstGeom>
              <a:noFill/>
            </p:spPr>
            <p:txBody>
              <a:bodyPr wrap="square" lIns="0" tIns="0" rIns="0" bIns="0" rtlCol="0">
                <a:spAutoFit/>
              </a:bodyPr>
              <a:lstStyle/>
              <a:p>
                <a:r>
                  <a:rPr lang="en-US" altLang="zh-TW" sz="2400" dirty="0"/>
                  <a:t>Small </a:t>
                </a:r>
                <a14:m>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𝑙</m:t>
                        </m:r>
                      </m:e>
                      <m:sup>
                        <m:r>
                          <a:rPr lang="en-US" altLang="zh-TW" sz="2400" b="0" i="1" smtClean="0">
                            <a:latin typeface="Cambria Math" panose="02040503050406030204" pitchFamily="18" charset="0"/>
                          </a:rPr>
                          <m:t>2</m:t>
                        </m:r>
                      </m:sup>
                    </m:sSup>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solidFill>
                                      <a:srgbClr val="00B050"/>
                                    </a:solidFill>
                                    <a:latin typeface="Cambria Math" panose="02040503050406030204" pitchFamily="18" charset="0"/>
                                  </a:rPr>
                                </m:ctrlPr>
                              </m:accPr>
                              <m:e>
                                <m:r>
                                  <a:rPr lang="zh-TW" altLang="en-US" sz="2400" i="1">
                                    <a:solidFill>
                                      <a:srgbClr val="00B050"/>
                                    </a:solidFill>
                                    <a:latin typeface="Cambria Math" panose="02040503050406030204" pitchFamily="18" charset="0"/>
                                  </a:rPr>
                                  <m:t>𝜃</m:t>
                                </m:r>
                              </m:e>
                            </m:acc>
                          </m:e>
                          <m:sup>
                            <m:r>
                              <a:rPr lang="en-US" altLang="zh-TW" sz="2400" b="0" i="1" smtClean="0">
                                <a:solidFill>
                                  <a:srgbClr val="00B050"/>
                                </a:solidFill>
                                <a:latin typeface="Cambria Math" panose="02040503050406030204" pitchFamily="18" charset="0"/>
                              </a:rPr>
                              <m:t>2</m:t>
                            </m:r>
                          </m:sup>
                        </m:sSup>
                      </m:e>
                    </m:d>
                  </m:oMath>
                </a14:m>
                <a:endParaRPr lang="zh-TW" altLang="en-US" sz="2400" dirty="0"/>
              </a:p>
            </p:txBody>
          </p:sp>
        </mc:Choice>
        <mc:Fallback xmlns="">
          <p:sp>
            <p:nvSpPr>
              <p:cNvPr id="25" name="文字方塊 33">
                <a:extLst>
                  <a:ext uri="{FF2B5EF4-FFF2-40B4-BE49-F238E27FC236}">
                    <a16:creationId xmlns:a16="http://schemas.microsoft.com/office/drawing/2014/main" id="{74F4AC69-F68C-8B49-BAF7-850CFCCEFDBA}"/>
                  </a:ext>
                </a:extLst>
              </p:cNvPr>
              <p:cNvSpPr txBox="1">
                <a:spLocks noRot="1" noChangeAspect="1" noMove="1" noResize="1" noEditPoints="1" noAdjustHandles="1" noChangeArrowheads="1" noChangeShapeType="1" noTextEdit="1"/>
              </p:cNvSpPr>
              <p:nvPr/>
            </p:nvSpPr>
            <p:spPr>
              <a:xfrm>
                <a:off x="5432444" y="3966226"/>
                <a:ext cx="2002599" cy="416845"/>
              </a:xfrm>
              <a:prstGeom prst="rect">
                <a:avLst/>
              </a:prstGeom>
              <a:blipFill>
                <a:blip r:embed="rId9"/>
                <a:stretch>
                  <a:fillRect l="-9494" t="-18182" b="-39394"/>
                </a:stretch>
              </a:blipFill>
            </p:spPr>
            <p:txBody>
              <a:bodyPr/>
              <a:lstStyle/>
              <a:p>
                <a:r>
                  <a:rPr lang="en-US">
                    <a:noFill/>
                  </a:rPr>
                  <a:t> </a:t>
                </a:r>
              </a:p>
            </p:txBody>
          </p:sp>
        </mc:Fallback>
      </mc:AlternateContent>
      <p:cxnSp>
        <p:nvCxnSpPr>
          <p:cNvPr id="26" name="直線單箭頭接點 34">
            <a:extLst>
              <a:ext uri="{FF2B5EF4-FFF2-40B4-BE49-F238E27FC236}">
                <a16:creationId xmlns:a16="http://schemas.microsoft.com/office/drawing/2014/main" id="{B28B2AA2-864B-8F48-BD6C-172F8DDDF5C2}"/>
              </a:ext>
            </a:extLst>
          </p:cNvPr>
          <p:cNvCxnSpPr>
            <a:cxnSpLocks/>
            <a:stCxn id="14" idx="0"/>
          </p:cNvCxnSpPr>
          <p:nvPr/>
        </p:nvCxnSpPr>
        <p:spPr>
          <a:xfrm flipV="1">
            <a:off x="5460802" y="4422515"/>
            <a:ext cx="582203" cy="797591"/>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字方塊 36">
                <a:extLst>
                  <a:ext uri="{FF2B5EF4-FFF2-40B4-BE49-F238E27FC236}">
                    <a16:creationId xmlns:a16="http://schemas.microsoft.com/office/drawing/2014/main" id="{2C8F5C0E-FC0E-B64A-B90A-1746645E35A8}"/>
                  </a:ext>
                </a:extLst>
              </p:cNvPr>
              <p:cNvSpPr txBox="1"/>
              <p:nvPr/>
            </p:nvSpPr>
            <p:spPr>
              <a:xfrm>
                <a:off x="5158278" y="5699700"/>
                <a:ext cx="688682" cy="4491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a:latin typeface="Cambria Math" panose="02040503050406030204" pitchFamily="18" charset="0"/>
                            </a:rPr>
                          </m:ctrlPr>
                        </m:sSupPr>
                        <m:e>
                          <m:acc>
                            <m:accPr>
                              <m:chr m:val="̂"/>
                              <m:ctrlPr>
                                <a:rPr lang="en-US" altLang="zh-TW" sz="2800" i="1">
                                  <a:solidFill>
                                    <a:srgbClr val="00B050"/>
                                  </a:solidFill>
                                  <a:latin typeface="Cambria Math" panose="02040503050406030204" pitchFamily="18" charset="0"/>
                                </a:rPr>
                              </m:ctrlPr>
                            </m:accPr>
                            <m:e>
                              <m:r>
                                <a:rPr lang="zh-TW" altLang="en-US" sz="2800" i="1">
                                  <a:solidFill>
                                    <a:srgbClr val="00B050"/>
                                  </a:solidFill>
                                  <a:latin typeface="Cambria Math" panose="02040503050406030204" pitchFamily="18" charset="0"/>
                                </a:rPr>
                                <m:t>𝜃</m:t>
                              </m:r>
                            </m:e>
                          </m:acc>
                        </m:e>
                        <m:sup>
                          <m:r>
                            <a:rPr lang="en-US" altLang="zh-TW" sz="2800" i="1">
                              <a:solidFill>
                                <a:srgbClr val="00B050"/>
                              </a:solidFill>
                              <a:latin typeface="Cambria Math" panose="02040503050406030204" pitchFamily="18" charset="0"/>
                            </a:rPr>
                            <m:t>2</m:t>
                          </m:r>
                        </m:sup>
                      </m:sSup>
                    </m:oMath>
                  </m:oMathPara>
                </a14:m>
                <a:endParaRPr lang="zh-TW" altLang="en-US" sz="2800" dirty="0"/>
              </a:p>
            </p:txBody>
          </p:sp>
        </mc:Choice>
        <mc:Fallback xmlns="">
          <p:sp>
            <p:nvSpPr>
              <p:cNvPr id="27" name="文字方塊 36">
                <a:extLst>
                  <a:ext uri="{FF2B5EF4-FFF2-40B4-BE49-F238E27FC236}">
                    <a16:creationId xmlns:a16="http://schemas.microsoft.com/office/drawing/2014/main" id="{2C8F5C0E-FC0E-B64A-B90A-1746645E35A8}"/>
                  </a:ext>
                </a:extLst>
              </p:cNvPr>
              <p:cNvSpPr txBox="1">
                <a:spLocks noRot="1" noChangeAspect="1" noMove="1" noResize="1" noEditPoints="1" noAdjustHandles="1" noChangeArrowheads="1" noChangeShapeType="1" noTextEdit="1"/>
              </p:cNvSpPr>
              <p:nvPr/>
            </p:nvSpPr>
            <p:spPr>
              <a:xfrm>
                <a:off x="5158278" y="5699700"/>
                <a:ext cx="688682" cy="449162"/>
              </a:xfrm>
              <a:prstGeom prst="rect">
                <a:avLst/>
              </a:prstGeom>
              <a:blipFill>
                <a:blip r:embed="rId10"/>
                <a:stretch>
                  <a:fillRect t="-19444" b="-5556"/>
                </a:stretch>
              </a:blipFill>
            </p:spPr>
            <p:txBody>
              <a:bodyPr/>
              <a:lstStyle/>
              <a:p>
                <a:r>
                  <a:rPr lang="en-US">
                    <a:noFill/>
                  </a:rPr>
                  <a:t> </a:t>
                </a:r>
              </a:p>
            </p:txBody>
          </p:sp>
        </mc:Fallback>
      </mc:AlternateContent>
      <p:sp>
        <p:nvSpPr>
          <p:cNvPr id="28" name="橢圓 37">
            <a:extLst>
              <a:ext uri="{FF2B5EF4-FFF2-40B4-BE49-F238E27FC236}">
                <a16:creationId xmlns:a16="http://schemas.microsoft.com/office/drawing/2014/main" id="{630E3FE7-C270-E544-953F-554F7BF652F6}"/>
              </a:ext>
            </a:extLst>
          </p:cNvPr>
          <p:cNvSpPr/>
          <p:nvPr/>
        </p:nvSpPr>
        <p:spPr>
          <a:xfrm>
            <a:off x="5380836" y="5465981"/>
            <a:ext cx="180000" cy="180000"/>
          </a:xfrm>
          <a:prstGeom prst="ellipse">
            <a:avLst/>
          </a:prstGeom>
          <a:solidFill>
            <a:srgbClr val="92D05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9" name="文字方塊 39">
                <a:extLst>
                  <a:ext uri="{FF2B5EF4-FFF2-40B4-BE49-F238E27FC236}">
                    <a16:creationId xmlns:a16="http://schemas.microsoft.com/office/drawing/2014/main" id="{F7C54690-7A9F-BD4C-8B5F-6F265035D62B}"/>
                  </a:ext>
                </a:extLst>
              </p:cNvPr>
              <p:cNvSpPr txBox="1"/>
              <p:nvPr/>
            </p:nvSpPr>
            <p:spPr>
              <a:xfrm>
                <a:off x="594627" y="6099814"/>
                <a:ext cx="2002599" cy="430567"/>
              </a:xfrm>
              <a:prstGeom prst="rect">
                <a:avLst/>
              </a:prstGeom>
              <a:noFill/>
            </p:spPr>
            <p:txBody>
              <a:bodyPr wrap="square" lIns="0" tIns="0" rIns="0" bIns="0" rtlCol="0">
                <a:spAutoFit/>
              </a:bodyPr>
              <a:lstStyle/>
              <a:p>
                <a:r>
                  <a:rPr lang="en-US" altLang="zh-TW" sz="2400" dirty="0"/>
                  <a:t>Small </a:t>
                </a:r>
                <a14:m>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𝑙</m:t>
                        </m:r>
                      </m:e>
                      <m:sup>
                        <m:r>
                          <a:rPr lang="en-US" altLang="zh-TW" sz="2400" b="0" i="1" smtClean="0">
                            <a:latin typeface="Cambria Math" panose="02040503050406030204" pitchFamily="18" charset="0"/>
                          </a:rPr>
                          <m:t>1</m:t>
                        </m:r>
                      </m:sup>
                    </m:sSup>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solidFill>
                                      <a:srgbClr val="00B050"/>
                                    </a:solidFill>
                                    <a:latin typeface="Cambria Math" panose="02040503050406030204" pitchFamily="18" charset="0"/>
                                  </a:rPr>
                                </m:ctrlPr>
                              </m:accPr>
                              <m:e>
                                <m:r>
                                  <a:rPr lang="zh-TW" altLang="en-US" sz="2400" i="1">
                                    <a:solidFill>
                                      <a:srgbClr val="00B050"/>
                                    </a:solidFill>
                                    <a:latin typeface="Cambria Math" panose="02040503050406030204" pitchFamily="18" charset="0"/>
                                  </a:rPr>
                                  <m:t>𝜃</m:t>
                                </m:r>
                              </m:e>
                            </m:acc>
                          </m:e>
                          <m:sup>
                            <m:r>
                              <a:rPr lang="en-US" altLang="zh-TW" sz="2400" b="0" i="1" smtClean="0">
                                <a:solidFill>
                                  <a:srgbClr val="00B050"/>
                                </a:solidFill>
                                <a:latin typeface="Cambria Math" panose="02040503050406030204" pitchFamily="18" charset="0"/>
                              </a:rPr>
                              <m:t>1</m:t>
                            </m:r>
                          </m:sup>
                        </m:sSup>
                      </m:e>
                    </m:d>
                  </m:oMath>
                </a14:m>
                <a:endParaRPr lang="zh-TW" altLang="en-US" sz="2400" dirty="0"/>
              </a:p>
            </p:txBody>
          </p:sp>
        </mc:Choice>
        <mc:Fallback xmlns="">
          <p:sp>
            <p:nvSpPr>
              <p:cNvPr id="29" name="文字方塊 39">
                <a:extLst>
                  <a:ext uri="{FF2B5EF4-FFF2-40B4-BE49-F238E27FC236}">
                    <a16:creationId xmlns:a16="http://schemas.microsoft.com/office/drawing/2014/main" id="{F7C54690-7A9F-BD4C-8B5F-6F265035D62B}"/>
                  </a:ext>
                </a:extLst>
              </p:cNvPr>
              <p:cNvSpPr txBox="1">
                <a:spLocks noRot="1" noChangeAspect="1" noMove="1" noResize="1" noEditPoints="1" noAdjustHandles="1" noChangeArrowheads="1" noChangeShapeType="1" noTextEdit="1"/>
              </p:cNvSpPr>
              <p:nvPr/>
            </p:nvSpPr>
            <p:spPr>
              <a:xfrm>
                <a:off x="594627" y="6099814"/>
                <a:ext cx="2002599" cy="430567"/>
              </a:xfrm>
              <a:prstGeom prst="rect">
                <a:avLst/>
              </a:prstGeom>
              <a:blipFill>
                <a:blip r:embed="rId11"/>
                <a:stretch>
                  <a:fillRect l="-8805" t="-17647" b="-35294"/>
                </a:stretch>
              </a:blipFill>
            </p:spPr>
            <p:txBody>
              <a:bodyPr/>
              <a:lstStyle/>
              <a:p>
                <a:r>
                  <a:rPr lang="en-US">
                    <a:noFill/>
                  </a:rPr>
                  <a:t> </a:t>
                </a:r>
              </a:p>
            </p:txBody>
          </p:sp>
        </mc:Fallback>
      </mc:AlternateContent>
      <p:cxnSp>
        <p:nvCxnSpPr>
          <p:cNvPr id="30" name="直線單箭頭接點 40">
            <a:extLst>
              <a:ext uri="{FF2B5EF4-FFF2-40B4-BE49-F238E27FC236}">
                <a16:creationId xmlns:a16="http://schemas.microsoft.com/office/drawing/2014/main" id="{BD290275-BF07-0C45-ABFA-FB399CA2B90B}"/>
              </a:ext>
            </a:extLst>
          </p:cNvPr>
          <p:cNvCxnSpPr>
            <a:cxnSpLocks/>
            <a:stCxn id="13" idx="3"/>
          </p:cNvCxnSpPr>
          <p:nvPr/>
        </p:nvCxnSpPr>
        <p:spPr>
          <a:xfrm flipH="1">
            <a:off x="2263282" y="5972150"/>
            <a:ext cx="520452" cy="34057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81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p:bldP spid="13" grpId="0" animBg="1"/>
      <p:bldP spid="14" grpId="0" animBg="1"/>
      <p:bldP spid="21" grpId="0" animBg="1"/>
      <p:bldP spid="22" grpId="0" animBg="1"/>
      <p:bldP spid="23" grpId="0"/>
      <p:bldP spid="24" grpId="0" animBg="1"/>
      <p:bldP spid="25" grpId="0"/>
      <p:bldP spid="27" grpId="0"/>
      <p:bldP spid="28" grpId="0" animBg="1"/>
      <p:bldP spid="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手繪多邊形: 圖案 23">
            <a:extLst>
              <a:ext uri="{FF2B5EF4-FFF2-40B4-BE49-F238E27FC236}">
                <a16:creationId xmlns:a16="http://schemas.microsoft.com/office/drawing/2014/main" id="{83A2E18A-3058-7D40-8F25-9F77FB8B5BF2}"/>
              </a:ext>
            </a:extLst>
          </p:cNvPr>
          <p:cNvSpPr/>
          <p:nvPr/>
        </p:nvSpPr>
        <p:spPr>
          <a:xfrm>
            <a:off x="594627" y="2416499"/>
            <a:ext cx="8343900" cy="2903148"/>
          </a:xfrm>
          <a:custGeom>
            <a:avLst/>
            <a:gdLst>
              <a:gd name="connsiteX0" fmla="*/ 0 w 3187700"/>
              <a:gd name="connsiteY0" fmla="*/ 355600 h 2414160"/>
              <a:gd name="connsiteX1" fmla="*/ 457200 w 3187700"/>
              <a:gd name="connsiteY1" fmla="*/ 1206500 h 2414160"/>
              <a:gd name="connsiteX2" fmla="*/ 685800 w 3187700"/>
              <a:gd name="connsiteY2" fmla="*/ 1206500 h 2414160"/>
              <a:gd name="connsiteX3" fmla="*/ 1143000 w 3187700"/>
              <a:gd name="connsiteY3" fmla="*/ 546100 h 2414160"/>
              <a:gd name="connsiteX4" fmla="*/ 1689100 w 3187700"/>
              <a:gd name="connsiteY4" fmla="*/ 2197100 h 2414160"/>
              <a:gd name="connsiteX5" fmla="*/ 1943100 w 3187700"/>
              <a:gd name="connsiteY5" fmla="*/ 2400300 h 2414160"/>
              <a:gd name="connsiteX6" fmla="*/ 2082800 w 3187700"/>
              <a:gd name="connsiteY6" fmla="*/ 2247900 h 2414160"/>
              <a:gd name="connsiteX7" fmla="*/ 2222500 w 3187700"/>
              <a:gd name="connsiteY7" fmla="*/ 1943100 h 2414160"/>
              <a:gd name="connsiteX8" fmla="*/ 2616200 w 3187700"/>
              <a:gd name="connsiteY8" fmla="*/ 1562100 h 2414160"/>
              <a:gd name="connsiteX9" fmla="*/ 3187700 w 3187700"/>
              <a:gd name="connsiteY9" fmla="*/ 0 h 2414160"/>
              <a:gd name="connsiteX0" fmla="*/ 0 w 3187700"/>
              <a:gd name="connsiteY0" fmla="*/ 355600 h 2414160"/>
              <a:gd name="connsiteX1" fmla="*/ 457200 w 3187700"/>
              <a:gd name="connsiteY1" fmla="*/ 1206500 h 2414160"/>
              <a:gd name="connsiteX2" fmla="*/ 579470 w 3187700"/>
              <a:gd name="connsiteY2" fmla="*/ 1937070 h 2414160"/>
              <a:gd name="connsiteX3" fmla="*/ 685800 w 3187700"/>
              <a:gd name="connsiteY3" fmla="*/ 1206500 h 2414160"/>
              <a:gd name="connsiteX4" fmla="*/ 1143000 w 3187700"/>
              <a:gd name="connsiteY4" fmla="*/ 546100 h 2414160"/>
              <a:gd name="connsiteX5" fmla="*/ 1689100 w 3187700"/>
              <a:gd name="connsiteY5" fmla="*/ 2197100 h 2414160"/>
              <a:gd name="connsiteX6" fmla="*/ 1943100 w 3187700"/>
              <a:gd name="connsiteY6" fmla="*/ 2400300 h 2414160"/>
              <a:gd name="connsiteX7" fmla="*/ 2082800 w 3187700"/>
              <a:gd name="connsiteY7" fmla="*/ 2247900 h 2414160"/>
              <a:gd name="connsiteX8" fmla="*/ 2222500 w 3187700"/>
              <a:gd name="connsiteY8" fmla="*/ 1943100 h 2414160"/>
              <a:gd name="connsiteX9" fmla="*/ 2616200 w 3187700"/>
              <a:gd name="connsiteY9" fmla="*/ 1562100 h 2414160"/>
              <a:gd name="connsiteX10" fmla="*/ 3187700 w 3187700"/>
              <a:gd name="connsiteY10" fmla="*/ 0 h 2414160"/>
              <a:gd name="connsiteX0" fmla="*/ 0 w 3187700"/>
              <a:gd name="connsiteY0" fmla="*/ 355600 h 2414160"/>
              <a:gd name="connsiteX1" fmla="*/ 346883 w 3187700"/>
              <a:gd name="connsiteY1" fmla="*/ 1198497 h 2414160"/>
              <a:gd name="connsiteX2" fmla="*/ 579470 w 3187700"/>
              <a:gd name="connsiteY2" fmla="*/ 1937070 h 2414160"/>
              <a:gd name="connsiteX3" fmla="*/ 685800 w 3187700"/>
              <a:gd name="connsiteY3" fmla="*/ 1206500 h 2414160"/>
              <a:gd name="connsiteX4" fmla="*/ 1143000 w 3187700"/>
              <a:gd name="connsiteY4" fmla="*/ 546100 h 2414160"/>
              <a:gd name="connsiteX5" fmla="*/ 1689100 w 3187700"/>
              <a:gd name="connsiteY5" fmla="*/ 2197100 h 2414160"/>
              <a:gd name="connsiteX6" fmla="*/ 1943100 w 3187700"/>
              <a:gd name="connsiteY6" fmla="*/ 2400300 h 2414160"/>
              <a:gd name="connsiteX7" fmla="*/ 2082800 w 3187700"/>
              <a:gd name="connsiteY7" fmla="*/ 2247900 h 2414160"/>
              <a:gd name="connsiteX8" fmla="*/ 2222500 w 3187700"/>
              <a:gd name="connsiteY8" fmla="*/ 1943100 h 2414160"/>
              <a:gd name="connsiteX9" fmla="*/ 2616200 w 3187700"/>
              <a:gd name="connsiteY9" fmla="*/ 1562100 h 2414160"/>
              <a:gd name="connsiteX10" fmla="*/ 3187700 w 3187700"/>
              <a:gd name="connsiteY10" fmla="*/ 0 h 2414160"/>
              <a:gd name="connsiteX0" fmla="*/ 0 w 3187700"/>
              <a:gd name="connsiteY0" fmla="*/ 355600 h 2414160"/>
              <a:gd name="connsiteX1" fmla="*/ 346883 w 3187700"/>
              <a:gd name="connsiteY1" fmla="*/ 1198497 h 2414160"/>
              <a:gd name="connsiteX2" fmla="*/ 557406 w 3187700"/>
              <a:gd name="connsiteY2" fmla="*/ 1913058 h 2414160"/>
              <a:gd name="connsiteX3" fmla="*/ 685800 w 3187700"/>
              <a:gd name="connsiteY3" fmla="*/ 1206500 h 2414160"/>
              <a:gd name="connsiteX4" fmla="*/ 1143000 w 3187700"/>
              <a:gd name="connsiteY4" fmla="*/ 546100 h 2414160"/>
              <a:gd name="connsiteX5" fmla="*/ 1689100 w 3187700"/>
              <a:gd name="connsiteY5" fmla="*/ 2197100 h 2414160"/>
              <a:gd name="connsiteX6" fmla="*/ 1943100 w 3187700"/>
              <a:gd name="connsiteY6" fmla="*/ 2400300 h 2414160"/>
              <a:gd name="connsiteX7" fmla="*/ 2082800 w 3187700"/>
              <a:gd name="connsiteY7" fmla="*/ 2247900 h 2414160"/>
              <a:gd name="connsiteX8" fmla="*/ 2222500 w 3187700"/>
              <a:gd name="connsiteY8" fmla="*/ 1943100 h 2414160"/>
              <a:gd name="connsiteX9" fmla="*/ 2616200 w 3187700"/>
              <a:gd name="connsiteY9" fmla="*/ 1562100 h 2414160"/>
              <a:gd name="connsiteX10" fmla="*/ 3187700 w 3187700"/>
              <a:gd name="connsiteY10" fmla="*/ 0 h 2414160"/>
              <a:gd name="connsiteX0" fmla="*/ 0 w 3187700"/>
              <a:gd name="connsiteY0" fmla="*/ 355600 h 2414160"/>
              <a:gd name="connsiteX1" fmla="*/ 346883 w 3187700"/>
              <a:gd name="connsiteY1" fmla="*/ 1198497 h 2414160"/>
              <a:gd name="connsiteX2" fmla="*/ 557406 w 3187700"/>
              <a:gd name="connsiteY2" fmla="*/ 1913058 h 2414160"/>
              <a:gd name="connsiteX3" fmla="*/ 799794 w 3187700"/>
              <a:gd name="connsiteY3" fmla="*/ 1238517 h 2414160"/>
              <a:gd name="connsiteX4" fmla="*/ 1143000 w 3187700"/>
              <a:gd name="connsiteY4" fmla="*/ 546100 h 2414160"/>
              <a:gd name="connsiteX5" fmla="*/ 1689100 w 3187700"/>
              <a:gd name="connsiteY5" fmla="*/ 2197100 h 2414160"/>
              <a:gd name="connsiteX6" fmla="*/ 1943100 w 3187700"/>
              <a:gd name="connsiteY6" fmla="*/ 2400300 h 2414160"/>
              <a:gd name="connsiteX7" fmla="*/ 2082800 w 3187700"/>
              <a:gd name="connsiteY7" fmla="*/ 2247900 h 2414160"/>
              <a:gd name="connsiteX8" fmla="*/ 2222500 w 3187700"/>
              <a:gd name="connsiteY8" fmla="*/ 1943100 h 2414160"/>
              <a:gd name="connsiteX9" fmla="*/ 2616200 w 3187700"/>
              <a:gd name="connsiteY9" fmla="*/ 1562100 h 2414160"/>
              <a:gd name="connsiteX10" fmla="*/ 3187700 w 3187700"/>
              <a:gd name="connsiteY10" fmla="*/ 0 h 2414160"/>
              <a:gd name="connsiteX0" fmla="*/ 0 w 3187700"/>
              <a:gd name="connsiteY0" fmla="*/ 355600 h 2414160"/>
              <a:gd name="connsiteX1" fmla="*/ 346883 w 3187700"/>
              <a:gd name="connsiteY1" fmla="*/ 1198497 h 2414160"/>
              <a:gd name="connsiteX2" fmla="*/ 557406 w 3187700"/>
              <a:gd name="connsiteY2" fmla="*/ 1913058 h 2414160"/>
              <a:gd name="connsiteX3" fmla="*/ 799794 w 3187700"/>
              <a:gd name="connsiteY3" fmla="*/ 1238517 h 2414160"/>
              <a:gd name="connsiteX4" fmla="*/ 1143000 w 3187700"/>
              <a:gd name="connsiteY4" fmla="*/ 546100 h 2414160"/>
              <a:gd name="connsiteX5" fmla="*/ 1689100 w 3187700"/>
              <a:gd name="connsiteY5" fmla="*/ 2197100 h 2414160"/>
              <a:gd name="connsiteX6" fmla="*/ 1943100 w 3187700"/>
              <a:gd name="connsiteY6" fmla="*/ 2400300 h 2414160"/>
              <a:gd name="connsiteX7" fmla="*/ 2082800 w 3187700"/>
              <a:gd name="connsiteY7" fmla="*/ 2247900 h 2414160"/>
              <a:gd name="connsiteX8" fmla="*/ 2222500 w 3187700"/>
              <a:gd name="connsiteY8" fmla="*/ 1943100 h 2414160"/>
              <a:gd name="connsiteX9" fmla="*/ 2616200 w 3187700"/>
              <a:gd name="connsiteY9" fmla="*/ 1562100 h 2414160"/>
              <a:gd name="connsiteX10" fmla="*/ 3187700 w 3187700"/>
              <a:gd name="connsiteY10" fmla="*/ 0 h 2414160"/>
              <a:gd name="connsiteX0" fmla="*/ 0 w 3187700"/>
              <a:gd name="connsiteY0" fmla="*/ 355600 h 2414160"/>
              <a:gd name="connsiteX1" fmla="*/ 346883 w 3187700"/>
              <a:gd name="connsiteY1" fmla="*/ 1198497 h 2414160"/>
              <a:gd name="connsiteX2" fmla="*/ 557406 w 3187700"/>
              <a:gd name="connsiteY2" fmla="*/ 1913058 h 2414160"/>
              <a:gd name="connsiteX3" fmla="*/ 799794 w 3187700"/>
              <a:gd name="connsiteY3" fmla="*/ 1238517 h 2414160"/>
              <a:gd name="connsiteX4" fmla="*/ 1143000 w 3187700"/>
              <a:gd name="connsiteY4" fmla="*/ 546100 h 2414160"/>
              <a:gd name="connsiteX5" fmla="*/ 1689100 w 3187700"/>
              <a:gd name="connsiteY5" fmla="*/ 2197100 h 2414160"/>
              <a:gd name="connsiteX6" fmla="*/ 1943100 w 3187700"/>
              <a:gd name="connsiteY6" fmla="*/ 2400300 h 2414160"/>
              <a:gd name="connsiteX7" fmla="*/ 2082800 w 3187700"/>
              <a:gd name="connsiteY7" fmla="*/ 2247900 h 2414160"/>
              <a:gd name="connsiteX8" fmla="*/ 2222500 w 3187700"/>
              <a:gd name="connsiteY8" fmla="*/ 1943100 h 2414160"/>
              <a:gd name="connsiteX9" fmla="*/ 2616200 w 3187700"/>
              <a:gd name="connsiteY9" fmla="*/ 1562100 h 2414160"/>
              <a:gd name="connsiteX10" fmla="*/ 3187700 w 3187700"/>
              <a:gd name="connsiteY10" fmla="*/ 0 h 2414160"/>
              <a:gd name="connsiteX0" fmla="*/ 0 w 3187700"/>
              <a:gd name="connsiteY0" fmla="*/ 355600 h 2414160"/>
              <a:gd name="connsiteX1" fmla="*/ 346883 w 3187700"/>
              <a:gd name="connsiteY1" fmla="*/ 1198497 h 2414160"/>
              <a:gd name="connsiteX2" fmla="*/ 557406 w 3187700"/>
              <a:gd name="connsiteY2" fmla="*/ 1913058 h 2414160"/>
              <a:gd name="connsiteX3" fmla="*/ 836566 w 3187700"/>
              <a:gd name="connsiteY3" fmla="*/ 1448624 h 2414160"/>
              <a:gd name="connsiteX4" fmla="*/ 1143000 w 3187700"/>
              <a:gd name="connsiteY4" fmla="*/ 546100 h 2414160"/>
              <a:gd name="connsiteX5" fmla="*/ 1689100 w 3187700"/>
              <a:gd name="connsiteY5" fmla="*/ 2197100 h 2414160"/>
              <a:gd name="connsiteX6" fmla="*/ 1943100 w 3187700"/>
              <a:gd name="connsiteY6" fmla="*/ 2400300 h 2414160"/>
              <a:gd name="connsiteX7" fmla="*/ 2082800 w 3187700"/>
              <a:gd name="connsiteY7" fmla="*/ 2247900 h 2414160"/>
              <a:gd name="connsiteX8" fmla="*/ 2222500 w 3187700"/>
              <a:gd name="connsiteY8" fmla="*/ 1943100 h 2414160"/>
              <a:gd name="connsiteX9" fmla="*/ 2616200 w 3187700"/>
              <a:gd name="connsiteY9" fmla="*/ 1562100 h 2414160"/>
              <a:gd name="connsiteX10" fmla="*/ 3187700 w 3187700"/>
              <a:gd name="connsiteY10" fmla="*/ 0 h 2414160"/>
              <a:gd name="connsiteX0" fmla="*/ 0 w 3187700"/>
              <a:gd name="connsiteY0" fmla="*/ 355600 h 2414160"/>
              <a:gd name="connsiteX1" fmla="*/ 346883 w 3187700"/>
              <a:gd name="connsiteY1" fmla="*/ 1198497 h 2414160"/>
              <a:gd name="connsiteX2" fmla="*/ 557406 w 3187700"/>
              <a:gd name="connsiteY2" fmla="*/ 1913058 h 2414160"/>
              <a:gd name="connsiteX3" fmla="*/ 836566 w 3187700"/>
              <a:gd name="connsiteY3" fmla="*/ 1448624 h 2414160"/>
              <a:gd name="connsiteX4" fmla="*/ 1143000 w 3187700"/>
              <a:gd name="connsiteY4" fmla="*/ 546100 h 2414160"/>
              <a:gd name="connsiteX5" fmla="*/ 1689100 w 3187700"/>
              <a:gd name="connsiteY5" fmla="*/ 2197100 h 2414160"/>
              <a:gd name="connsiteX6" fmla="*/ 1943100 w 3187700"/>
              <a:gd name="connsiteY6" fmla="*/ 2400300 h 2414160"/>
              <a:gd name="connsiteX7" fmla="*/ 2082800 w 3187700"/>
              <a:gd name="connsiteY7" fmla="*/ 2247900 h 2414160"/>
              <a:gd name="connsiteX8" fmla="*/ 2222500 w 3187700"/>
              <a:gd name="connsiteY8" fmla="*/ 1943100 h 2414160"/>
              <a:gd name="connsiteX9" fmla="*/ 2616200 w 3187700"/>
              <a:gd name="connsiteY9" fmla="*/ 1562100 h 2414160"/>
              <a:gd name="connsiteX10" fmla="*/ 3187700 w 3187700"/>
              <a:gd name="connsiteY10" fmla="*/ 0 h 2414160"/>
              <a:gd name="connsiteX0" fmla="*/ 0 w 3187700"/>
              <a:gd name="connsiteY0" fmla="*/ 355600 h 2414160"/>
              <a:gd name="connsiteX1" fmla="*/ 346883 w 3187700"/>
              <a:gd name="connsiteY1" fmla="*/ 1198497 h 2414160"/>
              <a:gd name="connsiteX2" fmla="*/ 557406 w 3187700"/>
              <a:gd name="connsiteY2" fmla="*/ 1913058 h 2414160"/>
              <a:gd name="connsiteX3" fmla="*/ 836566 w 3187700"/>
              <a:gd name="connsiteY3" fmla="*/ 1618710 h 2414160"/>
              <a:gd name="connsiteX4" fmla="*/ 1143000 w 3187700"/>
              <a:gd name="connsiteY4" fmla="*/ 546100 h 2414160"/>
              <a:gd name="connsiteX5" fmla="*/ 1689100 w 3187700"/>
              <a:gd name="connsiteY5" fmla="*/ 2197100 h 2414160"/>
              <a:gd name="connsiteX6" fmla="*/ 1943100 w 3187700"/>
              <a:gd name="connsiteY6" fmla="*/ 2400300 h 2414160"/>
              <a:gd name="connsiteX7" fmla="*/ 2082800 w 3187700"/>
              <a:gd name="connsiteY7" fmla="*/ 2247900 h 2414160"/>
              <a:gd name="connsiteX8" fmla="*/ 2222500 w 3187700"/>
              <a:gd name="connsiteY8" fmla="*/ 1943100 h 2414160"/>
              <a:gd name="connsiteX9" fmla="*/ 2616200 w 3187700"/>
              <a:gd name="connsiteY9" fmla="*/ 1562100 h 2414160"/>
              <a:gd name="connsiteX10" fmla="*/ 3187700 w 3187700"/>
              <a:gd name="connsiteY10" fmla="*/ 0 h 2414160"/>
              <a:gd name="connsiteX0" fmla="*/ 0 w 3187700"/>
              <a:gd name="connsiteY0" fmla="*/ 355600 h 2414160"/>
              <a:gd name="connsiteX1" fmla="*/ 346883 w 3187700"/>
              <a:gd name="connsiteY1" fmla="*/ 1198497 h 2414160"/>
              <a:gd name="connsiteX2" fmla="*/ 557406 w 3187700"/>
              <a:gd name="connsiteY2" fmla="*/ 1913058 h 2414160"/>
              <a:gd name="connsiteX3" fmla="*/ 836566 w 3187700"/>
              <a:gd name="connsiteY3" fmla="*/ 1618710 h 2414160"/>
              <a:gd name="connsiteX4" fmla="*/ 1143000 w 3187700"/>
              <a:gd name="connsiteY4" fmla="*/ 546100 h 2414160"/>
              <a:gd name="connsiteX5" fmla="*/ 1689100 w 3187700"/>
              <a:gd name="connsiteY5" fmla="*/ 2197100 h 2414160"/>
              <a:gd name="connsiteX6" fmla="*/ 1943100 w 3187700"/>
              <a:gd name="connsiteY6" fmla="*/ 2400300 h 2414160"/>
              <a:gd name="connsiteX7" fmla="*/ 2082800 w 3187700"/>
              <a:gd name="connsiteY7" fmla="*/ 2247900 h 2414160"/>
              <a:gd name="connsiteX8" fmla="*/ 2222500 w 3187700"/>
              <a:gd name="connsiteY8" fmla="*/ 1943100 h 2414160"/>
              <a:gd name="connsiteX9" fmla="*/ 2616200 w 3187700"/>
              <a:gd name="connsiteY9" fmla="*/ 1562100 h 2414160"/>
              <a:gd name="connsiteX10" fmla="*/ 3187700 w 3187700"/>
              <a:gd name="connsiteY10" fmla="*/ 0 h 2414160"/>
              <a:gd name="connsiteX0" fmla="*/ 0 w 3187700"/>
              <a:gd name="connsiteY0" fmla="*/ 355600 h 2414160"/>
              <a:gd name="connsiteX1" fmla="*/ 346883 w 3187700"/>
              <a:gd name="connsiteY1" fmla="*/ 1198497 h 2414160"/>
              <a:gd name="connsiteX2" fmla="*/ 557406 w 3187700"/>
              <a:gd name="connsiteY2" fmla="*/ 1913058 h 2414160"/>
              <a:gd name="connsiteX3" fmla="*/ 836566 w 3187700"/>
              <a:gd name="connsiteY3" fmla="*/ 1618710 h 2414160"/>
              <a:gd name="connsiteX4" fmla="*/ 1143000 w 3187700"/>
              <a:gd name="connsiteY4" fmla="*/ 546100 h 2414160"/>
              <a:gd name="connsiteX5" fmla="*/ 1689100 w 3187700"/>
              <a:gd name="connsiteY5" fmla="*/ 2197100 h 2414160"/>
              <a:gd name="connsiteX6" fmla="*/ 1943100 w 3187700"/>
              <a:gd name="connsiteY6" fmla="*/ 2400300 h 2414160"/>
              <a:gd name="connsiteX7" fmla="*/ 2082800 w 3187700"/>
              <a:gd name="connsiteY7" fmla="*/ 2247900 h 2414160"/>
              <a:gd name="connsiteX8" fmla="*/ 2222500 w 3187700"/>
              <a:gd name="connsiteY8" fmla="*/ 1943100 h 2414160"/>
              <a:gd name="connsiteX9" fmla="*/ 2616200 w 3187700"/>
              <a:gd name="connsiteY9" fmla="*/ 1562100 h 2414160"/>
              <a:gd name="connsiteX10" fmla="*/ 3187700 w 3187700"/>
              <a:gd name="connsiteY10" fmla="*/ 0 h 2414160"/>
              <a:gd name="connsiteX0" fmla="*/ 0 w 3187700"/>
              <a:gd name="connsiteY0" fmla="*/ 355600 h 2414160"/>
              <a:gd name="connsiteX1" fmla="*/ 346883 w 3187700"/>
              <a:gd name="connsiteY1" fmla="*/ 1198497 h 2414160"/>
              <a:gd name="connsiteX2" fmla="*/ 557406 w 3187700"/>
              <a:gd name="connsiteY2" fmla="*/ 1913058 h 2414160"/>
              <a:gd name="connsiteX3" fmla="*/ 864145 w 3187700"/>
              <a:gd name="connsiteY3" fmla="*/ 1698751 h 2414160"/>
              <a:gd name="connsiteX4" fmla="*/ 1143000 w 3187700"/>
              <a:gd name="connsiteY4" fmla="*/ 546100 h 2414160"/>
              <a:gd name="connsiteX5" fmla="*/ 1689100 w 3187700"/>
              <a:gd name="connsiteY5" fmla="*/ 2197100 h 2414160"/>
              <a:gd name="connsiteX6" fmla="*/ 1943100 w 3187700"/>
              <a:gd name="connsiteY6" fmla="*/ 2400300 h 2414160"/>
              <a:gd name="connsiteX7" fmla="*/ 2082800 w 3187700"/>
              <a:gd name="connsiteY7" fmla="*/ 2247900 h 2414160"/>
              <a:gd name="connsiteX8" fmla="*/ 2222500 w 3187700"/>
              <a:gd name="connsiteY8" fmla="*/ 1943100 h 2414160"/>
              <a:gd name="connsiteX9" fmla="*/ 2616200 w 3187700"/>
              <a:gd name="connsiteY9" fmla="*/ 1562100 h 2414160"/>
              <a:gd name="connsiteX10" fmla="*/ 3187700 w 3187700"/>
              <a:gd name="connsiteY10" fmla="*/ 0 h 241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87700" h="2414160">
                <a:moveTo>
                  <a:pt x="0" y="355600"/>
                </a:moveTo>
                <a:cubicBezTo>
                  <a:pt x="171450" y="710141"/>
                  <a:pt x="312818" y="754828"/>
                  <a:pt x="346883" y="1198497"/>
                </a:cubicBezTo>
                <a:cubicBezTo>
                  <a:pt x="380948" y="1642166"/>
                  <a:pt x="519306" y="1913058"/>
                  <a:pt x="557406" y="1913058"/>
                </a:cubicBezTo>
                <a:cubicBezTo>
                  <a:pt x="595506" y="1913058"/>
                  <a:pt x="723338" y="2048639"/>
                  <a:pt x="864145" y="1698751"/>
                </a:cubicBezTo>
                <a:cubicBezTo>
                  <a:pt x="1004952" y="1348863"/>
                  <a:pt x="1005508" y="463042"/>
                  <a:pt x="1143000" y="546100"/>
                </a:cubicBezTo>
                <a:cubicBezTo>
                  <a:pt x="1280493" y="629158"/>
                  <a:pt x="1555750" y="1888067"/>
                  <a:pt x="1689100" y="2197100"/>
                </a:cubicBezTo>
                <a:cubicBezTo>
                  <a:pt x="1822450" y="2506133"/>
                  <a:pt x="1877483" y="2391833"/>
                  <a:pt x="1943100" y="2400300"/>
                </a:cubicBezTo>
                <a:cubicBezTo>
                  <a:pt x="2008717" y="2408767"/>
                  <a:pt x="2036233" y="2324100"/>
                  <a:pt x="2082800" y="2247900"/>
                </a:cubicBezTo>
                <a:cubicBezTo>
                  <a:pt x="2129367" y="2171700"/>
                  <a:pt x="2133600" y="2057400"/>
                  <a:pt x="2222500" y="1943100"/>
                </a:cubicBezTo>
                <a:cubicBezTo>
                  <a:pt x="2311400" y="1828800"/>
                  <a:pt x="2455333" y="1885950"/>
                  <a:pt x="2616200" y="1562100"/>
                </a:cubicBezTo>
                <a:cubicBezTo>
                  <a:pt x="2777067" y="1238250"/>
                  <a:pt x="2982383" y="619125"/>
                  <a:pt x="3187700" y="0"/>
                </a:cubicBezTo>
              </a:path>
            </a:pathLst>
          </a:cu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手繪多邊形: 圖案 21">
            <a:extLst>
              <a:ext uri="{FF2B5EF4-FFF2-40B4-BE49-F238E27FC236}">
                <a16:creationId xmlns:a16="http://schemas.microsoft.com/office/drawing/2014/main" id="{6461C99D-80D2-7043-BDFD-71F75B29262A}"/>
              </a:ext>
            </a:extLst>
          </p:cNvPr>
          <p:cNvSpPr/>
          <p:nvPr/>
        </p:nvSpPr>
        <p:spPr>
          <a:xfrm>
            <a:off x="452131" y="2416482"/>
            <a:ext cx="6378195" cy="3484137"/>
          </a:xfrm>
          <a:custGeom>
            <a:avLst/>
            <a:gdLst>
              <a:gd name="connsiteX0" fmla="*/ 0 w 3276600"/>
              <a:gd name="connsiteY0" fmla="*/ 889000 h 2051827"/>
              <a:gd name="connsiteX1" fmla="*/ 508000 w 3276600"/>
              <a:gd name="connsiteY1" fmla="*/ 1905000 h 2051827"/>
              <a:gd name="connsiteX2" fmla="*/ 889000 w 3276600"/>
              <a:gd name="connsiteY2" fmla="*/ 2044700 h 2051827"/>
              <a:gd name="connsiteX3" fmla="*/ 1282700 w 3276600"/>
              <a:gd name="connsiteY3" fmla="*/ 1917700 h 2051827"/>
              <a:gd name="connsiteX4" fmla="*/ 2438400 w 3276600"/>
              <a:gd name="connsiteY4" fmla="*/ 990600 h 2051827"/>
              <a:gd name="connsiteX5" fmla="*/ 3276600 w 3276600"/>
              <a:gd name="connsiteY5" fmla="*/ 0 h 2051827"/>
              <a:gd name="connsiteX0" fmla="*/ 0 w 3842824"/>
              <a:gd name="connsiteY0" fmla="*/ 368401 h 2078826"/>
              <a:gd name="connsiteX1" fmla="*/ 1074224 w 3842824"/>
              <a:gd name="connsiteY1" fmla="*/ 1905000 h 2078826"/>
              <a:gd name="connsiteX2" fmla="*/ 1455224 w 3842824"/>
              <a:gd name="connsiteY2" fmla="*/ 2044700 h 2078826"/>
              <a:gd name="connsiteX3" fmla="*/ 1848924 w 3842824"/>
              <a:gd name="connsiteY3" fmla="*/ 1917700 h 2078826"/>
              <a:gd name="connsiteX4" fmla="*/ 3004624 w 3842824"/>
              <a:gd name="connsiteY4" fmla="*/ 990600 h 2078826"/>
              <a:gd name="connsiteX5" fmla="*/ 3842824 w 3842824"/>
              <a:gd name="connsiteY5" fmla="*/ 0 h 2078826"/>
              <a:gd name="connsiteX0" fmla="*/ 0 w 3842824"/>
              <a:gd name="connsiteY0" fmla="*/ 368401 h 2056078"/>
              <a:gd name="connsiteX1" fmla="*/ 859977 w 3842824"/>
              <a:gd name="connsiteY1" fmla="*/ 1860121 h 2056078"/>
              <a:gd name="connsiteX2" fmla="*/ 1455224 w 3842824"/>
              <a:gd name="connsiteY2" fmla="*/ 2044700 h 2056078"/>
              <a:gd name="connsiteX3" fmla="*/ 1848924 w 3842824"/>
              <a:gd name="connsiteY3" fmla="*/ 1917700 h 2056078"/>
              <a:gd name="connsiteX4" fmla="*/ 3004624 w 3842824"/>
              <a:gd name="connsiteY4" fmla="*/ 990600 h 2056078"/>
              <a:gd name="connsiteX5" fmla="*/ 3842824 w 3842824"/>
              <a:gd name="connsiteY5" fmla="*/ 0 h 2056078"/>
              <a:gd name="connsiteX0" fmla="*/ 0 w 3842824"/>
              <a:gd name="connsiteY0" fmla="*/ 368401 h 2055142"/>
              <a:gd name="connsiteX1" fmla="*/ 859977 w 3842824"/>
              <a:gd name="connsiteY1" fmla="*/ 1860121 h 2055142"/>
              <a:gd name="connsiteX2" fmla="*/ 1455224 w 3842824"/>
              <a:gd name="connsiteY2" fmla="*/ 2044700 h 2055142"/>
              <a:gd name="connsiteX3" fmla="*/ 1848924 w 3842824"/>
              <a:gd name="connsiteY3" fmla="*/ 1917700 h 2055142"/>
              <a:gd name="connsiteX4" fmla="*/ 3004624 w 3842824"/>
              <a:gd name="connsiteY4" fmla="*/ 990600 h 2055142"/>
              <a:gd name="connsiteX5" fmla="*/ 3842824 w 3842824"/>
              <a:gd name="connsiteY5" fmla="*/ 0 h 2055142"/>
              <a:gd name="connsiteX0" fmla="*/ 0 w 3842824"/>
              <a:gd name="connsiteY0" fmla="*/ 368401 h 2049840"/>
              <a:gd name="connsiteX1" fmla="*/ 722247 w 3842824"/>
              <a:gd name="connsiteY1" fmla="*/ 1931928 h 2049840"/>
              <a:gd name="connsiteX2" fmla="*/ 1455224 w 3842824"/>
              <a:gd name="connsiteY2" fmla="*/ 2044700 h 2049840"/>
              <a:gd name="connsiteX3" fmla="*/ 1848924 w 3842824"/>
              <a:gd name="connsiteY3" fmla="*/ 1917700 h 2049840"/>
              <a:gd name="connsiteX4" fmla="*/ 3004624 w 3842824"/>
              <a:gd name="connsiteY4" fmla="*/ 990600 h 2049840"/>
              <a:gd name="connsiteX5" fmla="*/ 3842824 w 3842824"/>
              <a:gd name="connsiteY5" fmla="*/ 0 h 2049840"/>
              <a:gd name="connsiteX0" fmla="*/ 0 w 3842824"/>
              <a:gd name="connsiteY0" fmla="*/ 368401 h 2461390"/>
              <a:gd name="connsiteX1" fmla="*/ 722247 w 3842824"/>
              <a:gd name="connsiteY1" fmla="*/ 1931928 h 2461390"/>
              <a:gd name="connsiteX2" fmla="*/ 1411730 w 3842824"/>
              <a:gd name="connsiteY2" fmla="*/ 2461368 h 2461390"/>
              <a:gd name="connsiteX3" fmla="*/ 1848924 w 3842824"/>
              <a:gd name="connsiteY3" fmla="*/ 1917700 h 2461390"/>
              <a:gd name="connsiteX4" fmla="*/ 3004624 w 3842824"/>
              <a:gd name="connsiteY4" fmla="*/ 990600 h 2461390"/>
              <a:gd name="connsiteX5" fmla="*/ 3842824 w 3842824"/>
              <a:gd name="connsiteY5" fmla="*/ 0 h 2461390"/>
              <a:gd name="connsiteX0" fmla="*/ 0 w 3842824"/>
              <a:gd name="connsiteY0" fmla="*/ 368401 h 2462446"/>
              <a:gd name="connsiteX1" fmla="*/ 722247 w 3842824"/>
              <a:gd name="connsiteY1" fmla="*/ 1931928 h 2462446"/>
              <a:gd name="connsiteX2" fmla="*/ 1411730 w 3842824"/>
              <a:gd name="connsiteY2" fmla="*/ 2461368 h 2462446"/>
              <a:gd name="connsiteX3" fmla="*/ 1950409 w 3842824"/>
              <a:gd name="connsiteY3" fmla="*/ 2036748 h 2462446"/>
              <a:gd name="connsiteX4" fmla="*/ 3004624 w 3842824"/>
              <a:gd name="connsiteY4" fmla="*/ 990600 h 2462446"/>
              <a:gd name="connsiteX5" fmla="*/ 3842824 w 3842824"/>
              <a:gd name="connsiteY5" fmla="*/ 0 h 246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2824" h="2462446">
                <a:moveTo>
                  <a:pt x="0" y="368401"/>
                </a:moveTo>
                <a:cubicBezTo>
                  <a:pt x="179916" y="780092"/>
                  <a:pt x="486959" y="1583100"/>
                  <a:pt x="722247" y="1931928"/>
                </a:cubicBezTo>
                <a:cubicBezTo>
                  <a:pt x="957535" y="2280756"/>
                  <a:pt x="1207036" y="2443898"/>
                  <a:pt x="1411730" y="2461368"/>
                </a:cubicBezTo>
                <a:cubicBezTo>
                  <a:pt x="1616424" y="2478838"/>
                  <a:pt x="1684927" y="2281876"/>
                  <a:pt x="1950409" y="2036748"/>
                </a:cubicBezTo>
                <a:cubicBezTo>
                  <a:pt x="2215891" y="1791620"/>
                  <a:pt x="2689222" y="1330058"/>
                  <a:pt x="3004624" y="990600"/>
                </a:cubicBezTo>
                <a:cubicBezTo>
                  <a:pt x="3320026" y="651142"/>
                  <a:pt x="3589882" y="335491"/>
                  <a:pt x="3842824" y="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 name="直線單箭頭接點 4">
            <a:extLst>
              <a:ext uri="{FF2B5EF4-FFF2-40B4-BE49-F238E27FC236}">
                <a16:creationId xmlns:a16="http://schemas.microsoft.com/office/drawing/2014/main" id="{D78D4B2D-8411-644A-9F95-4A862A711362}"/>
              </a:ext>
            </a:extLst>
          </p:cNvPr>
          <p:cNvCxnSpPr>
            <a:cxnSpLocks/>
          </p:cNvCxnSpPr>
          <p:nvPr/>
        </p:nvCxnSpPr>
        <p:spPr>
          <a:xfrm flipV="1">
            <a:off x="1391932" y="5535090"/>
            <a:ext cx="614083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接點 11">
            <a:extLst>
              <a:ext uri="{FF2B5EF4-FFF2-40B4-BE49-F238E27FC236}">
                <a16:creationId xmlns:a16="http://schemas.microsoft.com/office/drawing/2014/main" id="{847E77AB-CDCA-544B-8553-D1D9D5B53161}"/>
              </a:ext>
            </a:extLst>
          </p:cNvPr>
          <p:cNvCxnSpPr>
            <a:cxnSpLocks/>
            <a:stCxn id="8" idx="0"/>
            <a:endCxn id="3" idx="2"/>
          </p:cNvCxnSpPr>
          <p:nvPr/>
        </p:nvCxnSpPr>
        <p:spPr>
          <a:xfrm>
            <a:off x="2782035" y="4488983"/>
            <a:ext cx="13240" cy="141011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 name="橢圓 13">
            <a:extLst>
              <a:ext uri="{FF2B5EF4-FFF2-40B4-BE49-F238E27FC236}">
                <a16:creationId xmlns:a16="http://schemas.microsoft.com/office/drawing/2014/main" id="{4CD485BA-C7D6-524B-B3B7-16E12DC06B3D}"/>
              </a:ext>
            </a:extLst>
          </p:cNvPr>
          <p:cNvSpPr/>
          <p:nvPr/>
        </p:nvSpPr>
        <p:spPr>
          <a:xfrm>
            <a:off x="2713569" y="5828340"/>
            <a:ext cx="180000" cy="18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7" name="橢圓 14">
            <a:extLst>
              <a:ext uri="{FF2B5EF4-FFF2-40B4-BE49-F238E27FC236}">
                <a16:creationId xmlns:a16="http://schemas.microsoft.com/office/drawing/2014/main" id="{4CDA62ED-581D-3642-A25B-085863D9383A}"/>
              </a:ext>
            </a:extLst>
          </p:cNvPr>
          <p:cNvSpPr/>
          <p:nvPr/>
        </p:nvSpPr>
        <p:spPr>
          <a:xfrm>
            <a:off x="2705275" y="5433058"/>
            <a:ext cx="180000" cy="18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8" name="橢圓 15">
            <a:extLst>
              <a:ext uri="{FF2B5EF4-FFF2-40B4-BE49-F238E27FC236}">
                <a16:creationId xmlns:a16="http://schemas.microsoft.com/office/drawing/2014/main" id="{52648500-F1F0-B84F-8B53-D33F18319E8C}"/>
              </a:ext>
            </a:extLst>
          </p:cNvPr>
          <p:cNvSpPr/>
          <p:nvPr/>
        </p:nvSpPr>
        <p:spPr>
          <a:xfrm>
            <a:off x="2692035" y="4488983"/>
            <a:ext cx="180000" cy="1800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 name="文字方塊 17">
                <a:extLst>
                  <a:ext uri="{FF2B5EF4-FFF2-40B4-BE49-F238E27FC236}">
                    <a16:creationId xmlns:a16="http://schemas.microsoft.com/office/drawing/2014/main" id="{E7243396-31EC-6047-AD1F-42455EAEA7D7}"/>
                  </a:ext>
                </a:extLst>
              </p:cNvPr>
              <p:cNvSpPr txBox="1"/>
              <p:nvPr/>
            </p:nvSpPr>
            <p:spPr>
              <a:xfrm>
                <a:off x="4899255" y="2212977"/>
                <a:ext cx="1369326" cy="830997"/>
              </a:xfrm>
              <a:prstGeom prst="rect">
                <a:avLst/>
              </a:prstGeom>
              <a:noFill/>
            </p:spPr>
            <p:txBody>
              <a:bodyPr wrap="square" rtlCol="0">
                <a:spAutoFit/>
              </a:bodyPr>
              <a:lstStyle/>
              <a:p>
                <a14:m>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1</m:t>
                        </m:r>
                      </m:sup>
                    </m:sSup>
                  </m:oMath>
                </a14:m>
                <a:r>
                  <a:rPr lang="zh-TW" altLang="en-US" sz="2400" dirty="0"/>
                  <a:t> </a:t>
                </a:r>
                <a:r>
                  <a:rPr lang="en-US" altLang="zh-TW" sz="2400" dirty="0"/>
                  <a:t>(Loss of task 1)</a:t>
                </a:r>
                <a:endParaRPr lang="zh-TW" altLang="en-US" sz="2400" dirty="0"/>
              </a:p>
            </p:txBody>
          </p:sp>
        </mc:Choice>
        <mc:Fallback xmlns="">
          <p:sp>
            <p:nvSpPr>
              <p:cNvPr id="9" name="文字方塊 17">
                <a:extLst>
                  <a:ext uri="{FF2B5EF4-FFF2-40B4-BE49-F238E27FC236}">
                    <a16:creationId xmlns:a16="http://schemas.microsoft.com/office/drawing/2014/main" id="{E7243396-31EC-6047-AD1F-42455EAEA7D7}"/>
                  </a:ext>
                </a:extLst>
              </p:cNvPr>
              <p:cNvSpPr txBox="1">
                <a:spLocks noRot="1" noChangeAspect="1" noMove="1" noResize="1" noEditPoints="1" noAdjustHandles="1" noChangeArrowheads="1" noChangeShapeType="1" noTextEdit="1"/>
              </p:cNvSpPr>
              <p:nvPr/>
            </p:nvSpPr>
            <p:spPr>
              <a:xfrm>
                <a:off x="4899255" y="2212977"/>
                <a:ext cx="1369326" cy="830997"/>
              </a:xfrm>
              <a:prstGeom prst="rect">
                <a:avLst/>
              </a:prstGeom>
              <a:blipFill>
                <a:blip r:embed="rId2"/>
                <a:stretch>
                  <a:fillRect l="-6422" t="-2985" r="-2752" b="-13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字方塊 18">
                <a:extLst>
                  <a:ext uri="{FF2B5EF4-FFF2-40B4-BE49-F238E27FC236}">
                    <a16:creationId xmlns:a16="http://schemas.microsoft.com/office/drawing/2014/main" id="{8A863945-1838-1745-A1C3-DD2BDAE06ADF}"/>
                  </a:ext>
                </a:extLst>
              </p:cNvPr>
              <p:cNvSpPr txBox="1"/>
              <p:nvPr/>
            </p:nvSpPr>
            <p:spPr>
              <a:xfrm>
                <a:off x="6972822" y="2230367"/>
                <a:ext cx="1369326" cy="862608"/>
              </a:xfrm>
              <a:prstGeom prst="rect">
                <a:avLst/>
              </a:prstGeom>
              <a:noFill/>
            </p:spPr>
            <p:txBody>
              <a:bodyPr wrap="square" rtlCol="0">
                <a:spAutoFit/>
              </a:bodyPr>
              <a:lstStyle/>
              <a:p>
                <a14:m>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2</m:t>
                        </m:r>
                      </m:sup>
                    </m:sSup>
                  </m:oMath>
                </a14:m>
                <a:r>
                  <a:rPr lang="zh-TW" altLang="en-US" sz="2400" dirty="0"/>
                  <a:t> </a:t>
                </a:r>
                <a:r>
                  <a:rPr lang="en-US" altLang="zh-TW" sz="2400" dirty="0"/>
                  <a:t>(Loss of task 2)</a:t>
                </a:r>
                <a:endParaRPr lang="zh-TW" altLang="en-US" sz="2400" dirty="0"/>
              </a:p>
            </p:txBody>
          </p:sp>
        </mc:Choice>
        <mc:Fallback xmlns="">
          <p:sp>
            <p:nvSpPr>
              <p:cNvPr id="10" name="文字方塊 18">
                <a:extLst>
                  <a:ext uri="{FF2B5EF4-FFF2-40B4-BE49-F238E27FC236}">
                    <a16:creationId xmlns:a16="http://schemas.microsoft.com/office/drawing/2014/main" id="{8A863945-1838-1745-A1C3-DD2BDAE06ADF}"/>
                  </a:ext>
                </a:extLst>
              </p:cNvPr>
              <p:cNvSpPr txBox="1">
                <a:spLocks noRot="1" noChangeAspect="1" noMove="1" noResize="1" noEditPoints="1" noAdjustHandles="1" noChangeArrowheads="1" noChangeShapeType="1" noTextEdit="1"/>
              </p:cNvSpPr>
              <p:nvPr/>
            </p:nvSpPr>
            <p:spPr>
              <a:xfrm>
                <a:off x="6972822" y="2230367"/>
                <a:ext cx="1369326" cy="862608"/>
              </a:xfrm>
              <a:prstGeom prst="rect">
                <a:avLst/>
              </a:prstGeom>
              <a:blipFill>
                <a:blip r:embed="rId3"/>
                <a:stretch>
                  <a:fillRect l="-6422" t="-4348" r="-2752" b="-10145"/>
                </a:stretch>
              </a:blipFill>
            </p:spPr>
            <p:txBody>
              <a:bodyPr/>
              <a:lstStyle/>
              <a:p>
                <a:r>
                  <a:rPr lang="en-US">
                    <a:noFill/>
                  </a:rPr>
                  <a:t> </a:t>
                </a:r>
              </a:p>
            </p:txBody>
          </p:sp>
        </mc:Fallback>
      </mc:AlternateContent>
      <p:sp>
        <p:nvSpPr>
          <p:cNvPr id="11" name="文字方塊 16">
            <a:extLst>
              <a:ext uri="{FF2B5EF4-FFF2-40B4-BE49-F238E27FC236}">
                <a16:creationId xmlns:a16="http://schemas.microsoft.com/office/drawing/2014/main" id="{7B18B731-BADD-354A-89CD-7C0FA76073F8}"/>
              </a:ext>
            </a:extLst>
          </p:cNvPr>
          <p:cNvSpPr txBox="1"/>
          <p:nvPr/>
        </p:nvSpPr>
        <p:spPr>
          <a:xfrm>
            <a:off x="7435043" y="5721223"/>
            <a:ext cx="1552074" cy="830997"/>
          </a:xfrm>
          <a:prstGeom prst="rect">
            <a:avLst/>
          </a:prstGeom>
          <a:noFill/>
        </p:spPr>
        <p:txBody>
          <a:bodyPr wrap="square" rtlCol="0">
            <a:spAutoFit/>
          </a:bodyPr>
          <a:lstStyle/>
          <a:p>
            <a:r>
              <a:rPr lang="en-US" altLang="zh-TW" sz="2400" dirty="0"/>
              <a:t>Model Parameter</a:t>
            </a:r>
            <a:endParaRPr lang="zh-TW" altLang="en-US" sz="2400" dirty="0"/>
          </a:p>
        </p:txBody>
      </p:sp>
      <p:sp>
        <p:nvSpPr>
          <p:cNvPr id="12" name="矩形 19">
            <a:extLst>
              <a:ext uri="{FF2B5EF4-FFF2-40B4-BE49-F238E27FC236}">
                <a16:creationId xmlns:a16="http://schemas.microsoft.com/office/drawing/2014/main" id="{8E446F2E-9B7C-FA48-A701-53CBEA213F79}"/>
              </a:ext>
            </a:extLst>
          </p:cNvPr>
          <p:cNvSpPr/>
          <p:nvPr/>
        </p:nvSpPr>
        <p:spPr>
          <a:xfrm>
            <a:off x="224908" y="110823"/>
            <a:ext cx="3416320" cy="584775"/>
          </a:xfrm>
          <a:prstGeom prst="rect">
            <a:avLst/>
          </a:prstGeom>
        </p:spPr>
        <p:txBody>
          <a:bodyPr wrap="none">
            <a:spAutoFit/>
          </a:bodyPr>
          <a:lstStyle/>
          <a:p>
            <a:r>
              <a:rPr lang="en-US" altLang="zh-TW" sz="3200" b="1" i="1" u="sng" dirty="0"/>
              <a:t>Model Pre-training</a:t>
            </a:r>
            <a:endParaRPr lang="zh-TW" altLang="en-US" sz="3200" b="1" i="1" u="sng" dirty="0"/>
          </a:p>
        </p:txBody>
      </p:sp>
      <mc:AlternateContent xmlns:mc="http://schemas.openxmlformats.org/markup-compatibility/2006" xmlns:a14="http://schemas.microsoft.com/office/drawing/2010/main">
        <mc:Choice Requires="a14">
          <p:sp>
            <p:nvSpPr>
              <p:cNvPr id="13" name="文字方塊 20">
                <a:extLst>
                  <a:ext uri="{FF2B5EF4-FFF2-40B4-BE49-F238E27FC236}">
                    <a16:creationId xmlns:a16="http://schemas.microsoft.com/office/drawing/2014/main" id="{D4F54D93-6371-A342-AE23-86B531848B02}"/>
                  </a:ext>
                </a:extLst>
              </p:cNvPr>
              <p:cNvSpPr txBox="1"/>
              <p:nvPr/>
            </p:nvSpPr>
            <p:spPr>
              <a:xfrm>
                <a:off x="585023" y="740178"/>
                <a:ext cx="3248441"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d>
                        <m:dPr>
                          <m:ctrlPr>
                            <a:rPr lang="en-US" altLang="zh-TW" sz="2800" b="0" i="1" smtClean="0">
                              <a:latin typeface="Cambria Math" panose="02040503050406030204" pitchFamily="18" charset="0"/>
                            </a:rPr>
                          </m:ctrlPr>
                        </m:dPr>
                        <m:e>
                          <m:r>
                            <a:rPr lang="zh-TW" altLang="en-US" sz="2800" i="1" smtClean="0">
                              <a:solidFill>
                                <a:srgbClr val="0000FF"/>
                              </a:solidFill>
                              <a:latin typeface="Cambria Math" panose="02040503050406030204" pitchFamily="18" charset="0"/>
                            </a:rPr>
                            <m:t>𝜙</m:t>
                          </m:r>
                        </m:e>
                      </m:d>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𝑁</m:t>
                          </m:r>
                        </m:sup>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𝑙</m:t>
                              </m:r>
                            </m:e>
                            <m:sup>
                              <m:r>
                                <a:rPr lang="en-US" altLang="zh-TW" sz="2800" b="0" i="1" smtClean="0">
                                  <a:latin typeface="Cambria Math" panose="02040503050406030204" pitchFamily="18" charset="0"/>
                                </a:rPr>
                                <m:t>𝑛</m:t>
                              </m:r>
                            </m:sup>
                          </m:sSup>
                          <m:d>
                            <m:dPr>
                              <m:ctrlPr>
                                <a:rPr lang="en-US" altLang="zh-TW" sz="2800" i="1" smtClean="0">
                                  <a:latin typeface="Cambria Math" panose="02040503050406030204" pitchFamily="18" charset="0"/>
                                </a:rPr>
                              </m:ctrlPr>
                            </m:dPr>
                            <m:e>
                              <m:r>
                                <a:rPr lang="zh-TW" altLang="en-US" sz="2800" i="1" smtClean="0">
                                  <a:solidFill>
                                    <a:srgbClr val="0000FF"/>
                                  </a:solidFill>
                                  <a:latin typeface="Cambria Math" panose="02040503050406030204" pitchFamily="18" charset="0"/>
                                </a:rPr>
                                <m:t>𝜙</m:t>
                              </m:r>
                            </m:e>
                          </m:d>
                          <m:r>
                            <m:rPr>
                              <m:nor/>
                            </m:rPr>
                            <a:rPr lang="zh-TW" altLang="en-US" sz="2800" dirty="0"/>
                            <m:t> </m:t>
                          </m:r>
                        </m:e>
                      </m:nary>
                    </m:oMath>
                  </m:oMathPara>
                </a14:m>
                <a:endParaRPr lang="zh-TW" altLang="en-US" sz="2800" dirty="0"/>
              </a:p>
            </p:txBody>
          </p:sp>
        </mc:Choice>
        <mc:Fallback xmlns="">
          <p:sp>
            <p:nvSpPr>
              <p:cNvPr id="13" name="文字方塊 20">
                <a:extLst>
                  <a:ext uri="{FF2B5EF4-FFF2-40B4-BE49-F238E27FC236}">
                    <a16:creationId xmlns:a16="http://schemas.microsoft.com/office/drawing/2014/main" id="{D4F54D93-6371-A342-AE23-86B531848B02}"/>
                  </a:ext>
                </a:extLst>
              </p:cNvPr>
              <p:cNvSpPr txBox="1">
                <a:spLocks noRot="1" noChangeAspect="1" noMove="1" noResize="1" noEditPoints="1" noAdjustHandles="1" noChangeArrowheads="1" noChangeShapeType="1" noTextEdit="1"/>
              </p:cNvSpPr>
              <p:nvPr/>
            </p:nvSpPr>
            <p:spPr>
              <a:xfrm>
                <a:off x="585023" y="740178"/>
                <a:ext cx="3248441" cy="1211550"/>
              </a:xfrm>
              <a:prstGeom prst="rect">
                <a:avLst/>
              </a:prstGeom>
              <a:blipFill>
                <a:blip r:embed="rId4"/>
                <a:stretch>
                  <a:fillRect t="-109278" b="-1721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矩形 22">
                <a:extLst>
                  <a:ext uri="{FF2B5EF4-FFF2-40B4-BE49-F238E27FC236}">
                    <a16:creationId xmlns:a16="http://schemas.microsoft.com/office/drawing/2014/main" id="{7F16B130-0659-7B48-8F3A-7E365D6C63F0}"/>
                  </a:ext>
                </a:extLst>
              </p:cNvPr>
              <p:cNvSpPr/>
              <p:nvPr/>
            </p:nvSpPr>
            <p:spPr>
              <a:xfrm>
                <a:off x="4159671" y="461220"/>
                <a:ext cx="4759421" cy="45582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zh-TW" altLang="en-US" sz="2400" b="1" dirty="0">
                    <a:solidFill>
                      <a:schemeClr val="tx1"/>
                    </a:solidFill>
                    <a:latin typeface="微軟正黑體" panose="020B0604030504040204" pitchFamily="34" charset="-120"/>
                    <a:ea typeface="微軟正黑體" panose="020B0604030504040204" pitchFamily="34" charset="-120"/>
                  </a:rPr>
                  <a:t>所有 </a:t>
                </a:r>
                <a:r>
                  <a:rPr lang="en-US" altLang="zh-TW" sz="2400" b="1" dirty="0">
                    <a:solidFill>
                      <a:schemeClr val="tx1"/>
                    </a:solidFill>
                    <a:latin typeface="微軟正黑體" panose="020B0604030504040204" pitchFamily="34" charset="-120"/>
                    <a:ea typeface="微軟正黑體" panose="020B0604030504040204" pitchFamily="34" charset="-120"/>
                  </a:rPr>
                  <a:t>task </a:t>
                </a:r>
                <a:r>
                  <a:rPr lang="zh-TW" altLang="en-US" sz="2400" b="1" dirty="0">
                    <a:solidFill>
                      <a:schemeClr val="tx1"/>
                    </a:solidFill>
                    <a:latin typeface="微軟正黑體" panose="020B0604030504040204" pitchFamily="34" charset="-120"/>
                    <a:ea typeface="微軟正黑體" panose="020B0604030504040204" pitchFamily="34" charset="-120"/>
                  </a:rPr>
                  <a:t>都最好的 </a:t>
                </a:r>
                <a14:m>
                  <m:oMath xmlns:m="http://schemas.openxmlformats.org/officeDocument/2006/math">
                    <m:r>
                      <a:rPr lang="zh-TW" altLang="en-US" sz="2400" i="1" smtClean="0">
                        <a:solidFill>
                          <a:srgbClr val="0000FF"/>
                        </a:solidFill>
                        <a:latin typeface="Cambria Math" panose="02040503050406030204" pitchFamily="18" charset="0"/>
                      </a:rPr>
                      <m:t>𝜙</m:t>
                    </m:r>
                  </m:oMath>
                </a14:m>
                <a:endParaRPr lang="zh-TW" altLang="en-US" sz="2400" b="1" dirty="0">
                  <a:solidFill>
                    <a:schemeClr val="tx1"/>
                  </a:solidFill>
                  <a:latin typeface="微軟正黑體" panose="020B0604030504040204" pitchFamily="34" charset="-120"/>
                  <a:ea typeface="微軟正黑體" panose="020B0604030504040204" pitchFamily="34" charset="-120"/>
                </a:endParaRPr>
              </a:p>
            </p:txBody>
          </p:sp>
        </mc:Choice>
        <mc:Fallback xmlns="">
          <p:sp>
            <p:nvSpPr>
              <p:cNvPr id="14" name="矩形 22">
                <a:extLst>
                  <a:ext uri="{FF2B5EF4-FFF2-40B4-BE49-F238E27FC236}">
                    <a16:creationId xmlns:a16="http://schemas.microsoft.com/office/drawing/2014/main" id="{7F16B130-0659-7B48-8F3A-7E365D6C63F0}"/>
                  </a:ext>
                </a:extLst>
              </p:cNvPr>
              <p:cNvSpPr>
                <a:spLocks noRot="1" noChangeAspect="1" noMove="1" noResize="1" noEditPoints="1" noAdjustHandles="1" noChangeArrowheads="1" noChangeShapeType="1" noTextEdit="1"/>
              </p:cNvSpPr>
              <p:nvPr/>
            </p:nvSpPr>
            <p:spPr>
              <a:xfrm>
                <a:off x="4159671" y="461220"/>
                <a:ext cx="4759421" cy="455822"/>
              </a:xfrm>
              <a:prstGeom prst="rect">
                <a:avLst/>
              </a:prstGeom>
              <a:blipFill>
                <a:blip r:embed="rId5"/>
                <a:stretch>
                  <a:fillRect l="-1862" t="-10811"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矩形 2">
                <a:extLst>
                  <a:ext uri="{FF2B5EF4-FFF2-40B4-BE49-F238E27FC236}">
                    <a16:creationId xmlns:a16="http://schemas.microsoft.com/office/drawing/2014/main" id="{942385FD-B3F8-164F-8F92-E2DA0C6BBDFC}"/>
                  </a:ext>
                </a:extLst>
              </p:cNvPr>
              <p:cNvSpPr/>
              <p:nvPr/>
            </p:nvSpPr>
            <p:spPr>
              <a:xfrm>
                <a:off x="2804451" y="5011008"/>
                <a:ext cx="47019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400" i="1">
                          <a:solidFill>
                            <a:srgbClr val="0000FF"/>
                          </a:solidFill>
                          <a:latin typeface="Cambria Math" panose="02040503050406030204" pitchFamily="18" charset="0"/>
                        </a:rPr>
                        <m:t>𝜙</m:t>
                      </m:r>
                    </m:oMath>
                  </m:oMathPara>
                </a14:m>
                <a:endParaRPr lang="zh-TW" altLang="en-US" sz="2400" dirty="0"/>
              </a:p>
            </p:txBody>
          </p:sp>
        </mc:Choice>
        <mc:Fallback xmlns="">
          <p:sp>
            <p:nvSpPr>
              <p:cNvPr id="15" name="矩形 2">
                <a:extLst>
                  <a:ext uri="{FF2B5EF4-FFF2-40B4-BE49-F238E27FC236}">
                    <a16:creationId xmlns:a16="http://schemas.microsoft.com/office/drawing/2014/main" id="{942385FD-B3F8-164F-8F92-E2DA0C6BBDFC}"/>
                  </a:ext>
                </a:extLst>
              </p:cNvPr>
              <p:cNvSpPr>
                <a:spLocks noRot="1" noChangeAspect="1" noMove="1" noResize="1" noEditPoints="1" noAdjustHandles="1" noChangeArrowheads="1" noChangeShapeType="1" noTextEdit="1"/>
              </p:cNvSpPr>
              <p:nvPr/>
            </p:nvSpPr>
            <p:spPr>
              <a:xfrm>
                <a:off x="2804451" y="5011008"/>
                <a:ext cx="470192" cy="461665"/>
              </a:xfrm>
              <a:prstGeom prst="rect">
                <a:avLst/>
              </a:prstGeom>
              <a:blipFill>
                <a:blip r:embed="rId6"/>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矩形 24">
                <a:extLst>
                  <a:ext uri="{FF2B5EF4-FFF2-40B4-BE49-F238E27FC236}">
                    <a16:creationId xmlns:a16="http://schemas.microsoft.com/office/drawing/2014/main" id="{4054C67B-6E99-A04A-AD94-2DC083190716}"/>
                  </a:ext>
                </a:extLst>
              </p:cNvPr>
              <p:cNvSpPr/>
              <p:nvPr/>
            </p:nvSpPr>
            <p:spPr>
              <a:xfrm>
                <a:off x="4159671" y="1054659"/>
                <a:ext cx="4778856" cy="48369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zh-TW" altLang="en-US" sz="2400" b="1" dirty="0">
                    <a:solidFill>
                      <a:schemeClr val="tx1"/>
                    </a:solidFill>
                    <a:latin typeface="微軟正黑體" panose="020B0604030504040204" pitchFamily="34" charset="-120"/>
                    <a:ea typeface="微軟正黑體" panose="020B0604030504040204" pitchFamily="34" charset="-120"/>
                  </a:rPr>
                  <a:t>并不保证</a:t>
                </a:r>
                <a14:m>
                  <m:oMath xmlns:m="http://schemas.openxmlformats.org/officeDocument/2006/math">
                    <m:r>
                      <a:rPr lang="zh-TW" altLang="en-US" sz="2400" i="1">
                        <a:solidFill>
                          <a:srgbClr val="0000FF"/>
                        </a:solidFill>
                        <a:latin typeface="Cambria Math" panose="02040503050406030204" pitchFamily="18" charset="0"/>
                      </a:rPr>
                      <m:t>𝜙</m:t>
                    </m:r>
                  </m:oMath>
                </a14:m>
                <a:r>
                  <a:rPr lang="zh-TW" altLang="en-US" sz="2400" b="1" dirty="0">
                    <a:solidFill>
                      <a:schemeClr val="tx1"/>
                    </a:solidFill>
                    <a:latin typeface="微軟正黑體" panose="020B0604030504040204" pitchFamily="34" charset="-120"/>
                    <a:ea typeface="微軟正黑體" panose="020B0604030504040204" pitchFamily="34" charset="-120"/>
                  </a:rPr>
                  <a:t> 训练会得到</a:t>
                </a:r>
                <a:r>
                  <a:rPr lang="en-US" altLang="zh-TW" sz="2400" b="1" dirty="0">
                    <a:solidFill>
                      <a:schemeClr val="tx1"/>
                    </a:solidFill>
                    <a:latin typeface="微軟正黑體" panose="020B0604030504040204" pitchFamily="34" charset="-120"/>
                    <a:ea typeface="微軟正黑體" panose="020B0604030504040204" pitchFamily="34" charset="-120"/>
                  </a:rPr>
                  <a:t>good</a:t>
                </a:r>
                <a:r>
                  <a:rPr lang="zh-TW" altLang="en-US" sz="2400" b="1" dirty="0">
                    <a:solidFill>
                      <a:schemeClr val="tx1"/>
                    </a:solidFill>
                    <a:latin typeface="微軟正黑體" panose="020B0604030504040204" pitchFamily="34" charset="-120"/>
                    <a:ea typeface="微軟正黑體" panose="020B0604030504040204" pitchFamily="34" charset="-120"/>
                  </a:rPr>
                  <a:t> </a:t>
                </a:r>
                <a14:m>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solidFill>
                                  <a:srgbClr val="00B050"/>
                                </a:solidFill>
                                <a:latin typeface="Cambria Math" panose="02040503050406030204" pitchFamily="18" charset="0"/>
                              </a:rPr>
                            </m:ctrlPr>
                          </m:accPr>
                          <m:e>
                            <m:r>
                              <a:rPr lang="zh-TW" altLang="en-US" sz="2400" i="1">
                                <a:solidFill>
                                  <a:srgbClr val="00B050"/>
                                </a:solidFill>
                                <a:latin typeface="Cambria Math" panose="02040503050406030204" pitchFamily="18" charset="0"/>
                              </a:rPr>
                              <m:t>𝜃</m:t>
                            </m:r>
                          </m:e>
                        </m:acc>
                      </m:e>
                      <m:sup>
                        <m:r>
                          <a:rPr lang="en-US" altLang="zh-TW" sz="2400" i="1">
                            <a:latin typeface="Cambria Math" panose="02040503050406030204" pitchFamily="18" charset="0"/>
                          </a:rPr>
                          <m:t>𝑛</m:t>
                        </m:r>
                      </m:sup>
                    </m:sSup>
                  </m:oMath>
                </a14:m>
                <a:r>
                  <a:rPr lang="zh-TW" altLang="en-US" sz="2400" b="1" dirty="0">
                    <a:solidFill>
                      <a:schemeClr val="tx1"/>
                    </a:solidFill>
                    <a:latin typeface="微軟正黑體" panose="020B0604030504040204" pitchFamily="34" charset="-120"/>
                    <a:ea typeface="微軟正黑體" panose="020B0604030504040204" pitchFamily="34" charset="-120"/>
                  </a:rPr>
                  <a:t> </a:t>
                </a:r>
              </a:p>
            </p:txBody>
          </p:sp>
        </mc:Choice>
        <mc:Fallback xmlns="">
          <p:sp>
            <p:nvSpPr>
              <p:cNvPr id="16" name="矩形 24">
                <a:extLst>
                  <a:ext uri="{FF2B5EF4-FFF2-40B4-BE49-F238E27FC236}">
                    <a16:creationId xmlns:a16="http://schemas.microsoft.com/office/drawing/2014/main" id="{4054C67B-6E99-A04A-AD94-2DC083190716}"/>
                  </a:ext>
                </a:extLst>
              </p:cNvPr>
              <p:cNvSpPr>
                <a:spLocks noRot="1" noChangeAspect="1" noMove="1" noResize="1" noEditPoints="1" noAdjustHandles="1" noChangeArrowheads="1" noChangeShapeType="1" noTextEdit="1"/>
              </p:cNvSpPr>
              <p:nvPr/>
            </p:nvSpPr>
            <p:spPr>
              <a:xfrm>
                <a:off x="4159671" y="1054659"/>
                <a:ext cx="4778856" cy="483694"/>
              </a:xfrm>
              <a:prstGeom prst="rect">
                <a:avLst/>
              </a:prstGeom>
              <a:blipFill>
                <a:blip r:embed="rId7"/>
                <a:stretch>
                  <a:fillRect l="-1852" t="-5000" b="-25000"/>
                </a:stretch>
              </a:blipFill>
            </p:spPr>
            <p:txBody>
              <a:bodyPr/>
              <a:lstStyle/>
              <a:p>
                <a:r>
                  <a:rPr lang="en-US">
                    <a:noFill/>
                  </a:rPr>
                  <a:t> </a:t>
                </a:r>
              </a:p>
            </p:txBody>
          </p:sp>
        </mc:Fallback>
      </mc:AlternateContent>
      <p:sp>
        <p:nvSpPr>
          <p:cNvPr id="17" name="橢圓 25">
            <a:extLst>
              <a:ext uri="{FF2B5EF4-FFF2-40B4-BE49-F238E27FC236}">
                <a16:creationId xmlns:a16="http://schemas.microsoft.com/office/drawing/2014/main" id="{445A42A8-29F4-2D48-B020-B4D4641E84E2}"/>
              </a:ext>
            </a:extLst>
          </p:cNvPr>
          <p:cNvSpPr/>
          <p:nvPr/>
        </p:nvSpPr>
        <p:spPr>
          <a:xfrm>
            <a:off x="2177318" y="4668983"/>
            <a:ext cx="180000" cy="18000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cxnSp>
        <p:nvCxnSpPr>
          <p:cNvPr id="18" name="直線單箭頭接點 26">
            <a:extLst>
              <a:ext uri="{FF2B5EF4-FFF2-40B4-BE49-F238E27FC236}">
                <a16:creationId xmlns:a16="http://schemas.microsoft.com/office/drawing/2014/main" id="{658C5331-F42F-D341-85BC-FDAC23F396D9}"/>
              </a:ext>
            </a:extLst>
          </p:cNvPr>
          <p:cNvCxnSpPr>
            <a:cxnSpLocks/>
          </p:cNvCxnSpPr>
          <p:nvPr/>
        </p:nvCxnSpPr>
        <p:spPr>
          <a:xfrm flipH="1">
            <a:off x="2357318" y="4475563"/>
            <a:ext cx="334717" cy="18516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字方塊 27">
                <a:extLst>
                  <a:ext uri="{FF2B5EF4-FFF2-40B4-BE49-F238E27FC236}">
                    <a16:creationId xmlns:a16="http://schemas.microsoft.com/office/drawing/2014/main" id="{1065F9D1-E7B4-3E44-B2FF-C3CE512CCCB5}"/>
                  </a:ext>
                </a:extLst>
              </p:cNvPr>
              <p:cNvSpPr txBox="1"/>
              <p:nvPr/>
            </p:nvSpPr>
            <p:spPr>
              <a:xfrm>
                <a:off x="1356018" y="2675991"/>
                <a:ext cx="2002599" cy="50231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i="1">
                              <a:latin typeface="Cambria Math" panose="02040503050406030204" pitchFamily="18" charset="0"/>
                            </a:rPr>
                            <m:t>𝑙</m:t>
                          </m:r>
                        </m:e>
                        <m:sup>
                          <m:r>
                            <a:rPr lang="en-US" altLang="zh-TW" sz="2800" b="0" i="1" smtClean="0">
                              <a:latin typeface="Cambria Math" panose="02040503050406030204" pitchFamily="18" charset="0"/>
                            </a:rPr>
                            <m:t>2</m:t>
                          </m:r>
                        </m:sup>
                      </m:sSup>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acc>
                                <m:accPr>
                                  <m:chr m:val="̂"/>
                                  <m:ctrlPr>
                                    <a:rPr lang="en-US" altLang="zh-TW" sz="2800" i="1">
                                      <a:solidFill>
                                        <a:srgbClr val="00B050"/>
                                      </a:solidFill>
                                      <a:latin typeface="Cambria Math" panose="02040503050406030204" pitchFamily="18" charset="0"/>
                                    </a:rPr>
                                  </m:ctrlPr>
                                </m:accPr>
                                <m:e>
                                  <m:r>
                                    <a:rPr lang="zh-TW" altLang="en-US" sz="2800" i="1">
                                      <a:solidFill>
                                        <a:srgbClr val="00B050"/>
                                      </a:solidFill>
                                      <a:latin typeface="Cambria Math" panose="02040503050406030204" pitchFamily="18" charset="0"/>
                                    </a:rPr>
                                    <m:t>𝜃</m:t>
                                  </m:r>
                                </m:e>
                              </m:acc>
                            </m:e>
                            <m:sup>
                              <m:r>
                                <a:rPr lang="en-US" altLang="zh-TW" sz="2800" b="0" i="1" smtClean="0">
                                  <a:solidFill>
                                    <a:srgbClr val="00B050"/>
                                  </a:solidFill>
                                  <a:latin typeface="Cambria Math" panose="02040503050406030204" pitchFamily="18" charset="0"/>
                                </a:rPr>
                                <m:t>2</m:t>
                              </m:r>
                            </m:sup>
                          </m:sSup>
                        </m:e>
                      </m:d>
                    </m:oMath>
                  </m:oMathPara>
                </a14:m>
                <a:endParaRPr lang="zh-TW" altLang="en-US" sz="2800" dirty="0"/>
              </a:p>
            </p:txBody>
          </p:sp>
        </mc:Choice>
        <mc:Fallback xmlns="">
          <p:sp>
            <p:nvSpPr>
              <p:cNvPr id="19" name="文字方塊 27">
                <a:extLst>
                  <a:ext uri="{FF2B5EF4-FFF2-40B4-BE49-F238E27FC236}">
                    <a16:creationId xmlns:a16="http://schemas.microsoft.com/office/drawing/2014/main" id="{1065F9D1-E7B4-3E44-B2FF-C3CE512CCCB5}"/>
                  </a:ext>
                </a:extLst>
              </p:cNvPr>
              <p:cNvSpPr txBox="1">
                <a:spLocks noRot="1" noChangeAspect="1" noMove="1" noResize="1" noEditPoints="1" noAdjustHandles="1" noChangeArrowheads="1" noChangeShapeType="1" noTextEdit="1"/>
              </p:cNvSpPr>
              <p:nvPr/>
            </p:nvSpPr>
            <p:spPr>
              <a:xfrm>
                <a:off x="1356018" y="2675991"/>
                <a:ext cx="2002599" cy="502317"/>
              </a:xfrm>
              <a:prstGeom prst="rect">
                <a:avLst/>
              </a:prstGeom>
              <a:blipFill>
                <a:blip r:embed="rId8"/>
                <a:stretch>
                  <a:fillRect t="-15000"/>
                </a:stretch>
              </a:blipFill>
            </p:spPr>
            <p:txBody>
              <a:bodyPr/>
              <a:lstStyle/>
              <a:p>
                <a:r>
                  <a:rPr lang="en-US">
                    <a:noFill/>
                  </a:rPr>
                  <a:t> </a:t>
                </a:r>
              </a:p>
            </p:txBody>
          </p:sp>
        </mc:Fallback>
      </mc:AlternateContent>
      <p:cxnSp>
        <p:nvCxnSpPr>
          <p:cNvPr id="20" name="直線單箭頭接點 28">
            <a:extLst>
              <a:ext uri="{FF2B5EF4-FFF2-40B4-BE49-F238E27FC236}">
                <a16:creationId xmlns:a16="http://schemas.microsoft.com/office/drawing/2014/main" id="{5AD83296-1E24-6347-B113-32E85CFF13FE}"/>
              </a:ext>
            </a:extLst>
          </p:cNvPr>
          <p:cNvCxnSpPr>
            <a:cxnSpLocks/>
            <a:endCxn id="19" idx="2"/>
          </p:cNvCxnSpPr>
          <p:nvPr/>
        </p:nvCxnSpPr>
        <p:spPr>
          <a:xfrm flipV="1">
            <a:off x="2267318" y="3178308"/>
            <a:ext cx="90000" cy="1389838"/>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67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4" grpId="0" animBg="1"/>
      <p:bldP spid="15" grpId="0"/>
      <p:bldP spid="16" grpId="0" animBg="1"/>
      <p:bldP spid="17" grpId="0" animBg="1"/>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2776148" y="1758778"/>
            <a:ext cx="3797647" cy="3997475"/>
            <a:chOff x="2776148" y="1388075"/>
            <a:chExt cx="3797647" cy="3997475"/>
          </a:xfrm>
        </p:grpSpPr>
        <p:grpSp>
          <p:nvGrpSpPr>
            <p:cNvPr id="19" name="组合 18"/>
            <p:cNvGrpSpPr/>
            <p:nvPr/>
          </p:nvGrpSpPr>
          <p:grpSpPr>
            <a:xfrm>
              <a:off x="2776148" y="1388075"/>
              <a:ext cx="3797647" cy="766119"/>
              <a:chOff x="2776148" y="1388075"/>
              <a:chExt cx="3797647" cy="766119"/>
            </a:xfrm>
          </p:grpSpPr>
          <p:sp>
            <p:nvSpPr>
              <p:cNvPr id="11" name="矩形 10"/>
              <p:cNvSpPr/>
              <p:nvPr/>
            </p:nvSpPr>
            <p:spPr>
              <a:xfrm>
                <a:off x="3369276" y="1388075"/>
                <a:ext cx="3204519" cy="766119"/>
              </a:xfrm>
              <a:prstGeom prst="rect">
                <a:avLst/>
              </a:prstGeom>
              <a:solidFill>
                <a:srgbClr val="10B3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2776148" y="1388075"/>
                <a:ext cx="766119" cy="766119"/>
              </a:xfrm>
              <a:prstGeom prst="ellipse">
                <a:avLst/>
              </a:prstGeom>
              <a:solidFill>
                <a:srgbClr val="10B349"/>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grpSp>
        <p:grpSp>
          <p:nvGrpSpPr>
            <p:cNvPr id="20" name="组合 19"/>
            <p:cNvGrpSpPr/>
            <p:nvPr/>
          </p:nvGrpSpPr>
          <p:grpSpPr>
            <a:xfrm>
              <a:off x="2776149" y="2459059"/>
              <a:ext cx="3797646" cy="769486"/>
              <a:chOff x="2776149" y="2459059"/>
              <a:chExt cx="3797646" cy="769486"/>
            </a:xfrm>
          </p:grpSpPr>
          <p:sp>
            <p:nvSpPr>
              <p:cNvPr id="12" name="矩形 11"/>
              <p:cNvSpPr/>
              <p:nvPr/>
            </p:nvSpPr>
            <p:spPr>
              <a:xfrm>
                <a:off x="3369276" y="2459059"/>
                <a:ext cx="3204519" cy="766119"/>
              </a:xfrm>
              <a:prstGeom prst="rect">
                <a:avLst/>
              </a:prstGeom>
              <a:solidFill>
                <a:srgbClr val="94C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776149" y="2462426"/>
                <a:ext cx="766119" cy="766119"/>
              </a:xfrm>
              <a:prstGeom prst="ellipse">
                <a:avLst/>
              </a:prstGeom>
              <a:solidFill>
                <a:srgbClr val="94CF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grpSp>
        <p:grpSp>
          <p:nvGrpSpPr>
            <p:cNvPr id="21" name="组合 20"/>
            <p:cNvGrpSpPr/>
            <p:nvPr/>
          </p:nvGrpSpPr>
          <p:grpSpPr>
            <a:xfrm>
              <a:off x="2776149" y="3530043"/>
              <a:ext cx="3797645" cy="772853"/>
              <a:chOff x="2776149" y="3530043"/>
              <a:chExt cx="3797645" cy="772853"/>
            </a:xfrm>
          </p:grpSpPr>
          <p:sp>
            <p:nvSpPr>
              <p:cNvPr id="13" name="矩形 12"/>
              <p:cNvSpPr/>
              <p:nvPr/>
            </p:nvSpPr>
            <p:spPr>
              <a:xfrm>
                <a:off x="3369275" y="3530043"/>
                <a:ext cx="3204519" cy="766119"/>
              </a:xfrm>
              <a:prstGeom prst="rect">
                <a:avLst/>
              </a:prstGeom>
              <a:solidFill>
                <a:srgbClr val="037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776149" y="3536777"/>
                <a:ext cx="766119" cy="766119"/>
              </a:xfrm>
              <a:prstGeom prst="ellipse">
                <a:avLst/>
              </a:prstGeom>
              <a:solidFill>
                <a:srgbClr val="087BB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grpSp>
        <p:grpSp>
          <p:nvGrpSpPr>
            <p:cNvPr id="22" name="组合 21"/>
            <p:cNvGrpSpPr/>
            <p:nvPr/>
          </p:nvGrpSpPr>
          <p:grpSpPr>
            <a:xfrm>
              <a:off x="2776148" y="4611129"/>
              <a:ext cx="3797645" cy="774421"/>
              <a:chOff x="2776148" y="4611129"/>
              <a:chExt cx="3797645" cy="774421"/>
            </a:xfrm>
          </p:grpSpPr>
          <p:sp>
            <p:nvSpPr>
              <p:cNvPr id="14" name="矩形 13"/>
              <p:cNvSpPr/>
              <p:nvPr/>
            </p:nvSpPr>
            <p:spPr>
              <a:xfrm>
                <a:off x="3369274" y="4619431"/>
                <a:ext cx="3204519" cy="766119"/>
              </a:xfrm>
              <a:prstGeom prst="rect">
                <a:avLst/>
              </a:prstGeom>
              <a:solidFill>
                <a:srgbClr val="6EC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776148" y="4611129"/>
                <a:ext cx="766119" cy="766119"/>
              </a:xfrm>
              <a:prstGeom prst="ellipse">
                <a:avLst/>
              </a:prstGeom>
              <a:solidFill>
                <a:srgbClr val="6ECDE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grpSp>
      </p:grpSp>
      <p:sp>
        <p:nvSpPr>
          <p:cNvPr id="15" name="文本框 14"/>
          <p:cNvSpPr txBox="1"/>
          <p:nvPr/>
        </p:nvSpPr>
        <p:spPr>
          <a:xfrm>
            <a:off x="3686431" y="1972560"/>
            <a:ext cx="2636548" cy="338554"/>
          </a:xfrm>
          <a:prstGeom prst="rect">
            <a:avLst/>
          </a:prstGeom>
          <a:noFill/>
        </p:spPr>
        <p:txBody>
          <a:bodyPr wrap="square" rtlCol="0">
            <a:spAutoFit/>
          </a:bodyPr>
          <a:lstStyle/>
          <a:p>
            <a:r>
              <a:rPr lang="en-US" altLang="zh-CN" sz="1600" dirty="0">
                <a:solidFill>
                  <a:schemeClr val="bg1"/>
                </a:solidFill>
              </a:rPr>
              <a:t>Introduction</a:t>
            </a:r>
            <a:endParaRPr lang="zh-CN" altLang="en-US" sz="1600" dirty="0">
              <a:solidFill>
                <a:schemeClr val="bg1"/>
              </a:solidFill>
            </a:endParaRPr>
          </a:p>
        </p:txBody>
      </p:sp>
      <p:sp>
        <p:nvSpPr>
          <p:cNvPr id="16" name="文本框 15"/>
          <p:cNvSpPr txBox="1"/>
          <p:nvPr/>
        </p:nvSpPr>
        <p:spPr>
          <a:xfrm>
            <a:off x="3686431" y="3036270"/>
            <a:ext cx="2376618" cy="338554"/>
          </a:xfrm>
          <a:prstGeom prst="rect">
            <a:avLst/>
          </a:prstGeom>
          <a:noFill/>
        </p:spPr>
        <p:txBody>
          <a:bodyPr wrap="square" rtlCol="0">
            <a:spAutoFit/>
          </a:bodyPr>
          <a:lstStyle/>
          <a:p>
            <a:r>
              <a:rPr lang="en-US" altLang="zh-CN" sz="1600" dirty="0">
                <a:solidFill>
                  <a:schemeClr val="bg1"/>
                </a:solidFill>
              </a:rPr>
              <a:t>Part: Supervised Learning</a:t>
            </a:r>
            <a:endParaRPr lang="zh-CN" altLang="en-US" sz="1600" dirty="0">
              <a:solidFill>
                <a:schemeClr val="bg1"/>
              </a:solidFill>
            </a:endParaRPr>
          </a:p>
        </p:txBody>
      </p:sp>
      <p:sp>
        <p:nvSpPr>
          <p:cNvPr id="17" name="文本框 16"/>
          <p:cNvSpPr txBox="1"/>
          <p:nvPr/>
        </p:nvSpPr>
        <p:spPr>
          <a:xfrm>
            <a:off x="3686431" y="4107253"/>
            <a:ext cx="2376618" cy="338554"/>
          </a:xfrm>
          <a:prstGeom prst="rect">
            <a:avLst/>
          </a:prstGeom>
          <a:noFill/>
        </p:spPr>
        <p:txBody>
          <a:bodyPr wrap="square" rtlCol="0">
            <a:spAutoFit/>
          </a:bodyPr>
          <a:lstStyle/>
          <a:p>
            <a:r>
              <a:rPr lang="en-US" altLang="zh-CN" sz="1600" dirty="0">
                <a:solidFill>
                  <a:schemeClr val="bg1"/>
                </a:solidFill>
              </a:rPr>
              <a:t>Latest topics</a:t>
            </a:r>
            <a:endParaRPr lang="zh-CN" altLang="en-US" sz="1600" dirty="0">
              <a:solidFill>
                <a:schemeClr val="bg1"/>
              </a:solidFill>
            </a:endParaRPr>
          </a:p>
        </p:txBody>
      </p:sp>
      <p:sp>
        <p:nvSpPr>
          <p:cNvPr id="18" name="文本框 17"/>
          <p:cNvSpPr txBox="1"/>
          <p:nvPr/>
        </p:nvSpPr>
        <p:spPr>
          <a:xfrm>
            <a:off x="3686431" y="5187376"/>
            <a:ext cx="2376618" cy="338554"/>
          </a:xfrm>
          <a:prstGeom prst="rect">
            <a:avLst/>
          </a:prstGeom>
          <a:noFill/>
        </p:spPr>
        <p:txBody>
          <a:bodyPr wrap="square" rtlCol="0">
            <a:spAutoFit/>
          </a:bodyPr>
          <a:lstStyle/>
          <a:p>
            <a:r>
              <a:rPr lang="en-US" altLang="zh-CN" sz="1600" dirty="0">
                <a:solidFill>
                  <a:schemeClr val="bg1"/>
                </a:solidFill>
              </a:rPr>
              <a:t>Conclusion: for us</a:t>
            </a:r>
            <a:endParaRPr lang="zh-CN" altLang="en-US" sz="1600" dirty="0">
              <a:solidFill>
                <a:schemeClr val="bg1"/>
              </a:solidFill>
            </a:endParaRPr>
          </a:p>
        </p:txBody>
      </p:sp>
      <p:sp>
        <p:nvSpPr>
          <p:cNvPr id="29" name="文本框 28"/>
          <p:cNvSpPr txBox="1"/>
          <p:nvPr/>
        </p:nvSpPr>
        <p:spPr>
          <a:xfrm>
            <a:off x="3731740" y="65904"/>
            <a:ext cx="1680519" cy="523220"/>
          </a:xfrm>
          <a:prstGeom prst="rect">
            <a:avLst/>
          </a:prstGeom>
          <a:noFill/>
        </p:spPr>
        <p:txBody>
          <a:bodyPr wrap="square" rtlCol="0">
            <a:spAutoFit/>
          </a:bodyPr>
          <a:lstStyle/>
          <a:p>
            <a:pPr algn="ctr"/>
            <a:r>
              <a:rPr lang="en-US" altLang="zh-CN" sz="2800" dirty="0">
                <a:solidFill>
                  <a:schemeClr val="bg1"/>
                </a:solidFill>
              </a:rPr>
              <a:t>CONTENT</a:t>
            </a:r>
            <a:endParaRPr lang="zh-CN" altLang="en-US" sz="2800" dirty="0">
              <a:solidFill>
                <a:schemeClr val="bg1"/>
              </a:solidFill>
            </a:endParaRPr>
          </a:p>
        </p:txBody>
      </p:sp>
    </p:spTree>
    <p:extLst>
      <p:ext uri="{BB962C8B-B14F-4D97-AF65-F5344CB8AC3E}">
        <p14:creationId xmlns:p14="http://schemas.microsoft.com/office/powerpoint/2010/main" val="32346110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9C0E5D-045D-9749-B77F-2818D9971FD7}"/>
              </a:ext>
            </a:extLst>
          </p:cNvPr>
          <p:cNvSpPr txBox="1">
            <a:spLocks/>
          </p:cNvSpPr>
          <p:nvPr/>
        </p:nvSpPr>
        <p:spPr>
          <a:xfrm>
            <a:off x="245878" y="759690"/>
            <a:ext cx="7886700" cy="7046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MAML</a:t>
            </a:r>
            <a:endParaRPr lang="zh-TW" altLang="en-US" dirty="0"/>
          </a:p>
        </p:txBody>
      </p:sp>
      <mc:AlternateContent xmlns:mc="http://schemas.openxmlformats.org/markup-compatibility/2006" xmlns:a14="http://schemas.microsoft.com/office/drawing/2010/main">
        <mc:Choice Requires="a14">
          <p:sp>
            <p:nvSpPr>
              <p:cNvPr id="3" name="文字方塊 3">
                <a:extLst>
                  <a:ext uri="{FF2B5EF4-FFF2-40B4-BE49-F238E27FC236}">
                    <a16:creationId xmlns:a16="http://schemas.microsoft.com/office/drawing/2014/main" id="{C2A1EFBB-23D3-FE41-A748-5B7B692C19A4}"/>
                  </a:ext>
                </a:extLst>
              </p:cNvPr>
              <p:cNvSpPr txBox="1"/>
              <p:nvPr/>
            </p:nvSpPr>
            <p:spPr>
              <a:xfrm>
                <a:off x="5684681" y="2287097"/>
                <a:ext cx="3248441" cy="12115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d>
                        <m:dPr>
                          <m:ctrlPr>
                            <a:rPr lang="en-US" altLang="zh-TW" sz="2800" b="0" i="1" smtClean="0">
                              <a:latin typeface="Cambria Math" panose="02040503050406030204" pitchFamily="18" charset="0"/>
                            </a:rPr>
                          </m:ctrlPr>
                        </m:dPr>
                        <m:e>
                          <m:r>
                            <a:rPr lang="zh-TW" altLang="en-US" sz="2800" b="0" i="1" smtClean="0">
                              <a:solidFill>
                                <a:srgbClr val="0000FF"/>
                              </a:solidFill>
                              <a:latin typeface="Cambria Math" panose="02040503050406030204" pitchFamily="18" charset="0"/>
                            </a:rPr>
                            <m:t>𝜙</m:t>
                          </m:r>
                        </m:e>
                      </m:d>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𝑁</m:t>
                          </m:r>
                        </m:sup>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𝑙</m:t>
                              </m:r>
                            </m:e>
                            <m:sup>
                              <m:r>
                                <a:rPr lang="en-US" altLang="zh-TW" sz="2800" b="0" i="1" smtClean="0">
                                  <a:latin typeface="Cambria Math" panose="02040503050406030204" pitchFamily="18" charset="0"/>
                                </a:rPr>
                                <m:t>𝑛</m:t>
                              </m:r>
                            </m:sup>
                          </m:sSup>
                          <m:d>
                            <m:dPr>
                              <m:ctrlPr>
                                <a:rPr lang="en-US" altLang="zh-TW" sz="2800" i="1" smtClean="0">
                                  <a:latin typeface="Cambria Math" panose="02040503050406030204" pitchFamily="18" charset="0"/>
                                </a:rPr>
                              </m:ctrlPr>
                            </m:dPr>
                            <m:e>
                              <m:sSup>
                                <m:sSupPr>
                                  <m:ctrlPr>
                                    <a:rPr lang="en-US" altLang="zh-TW" sz="2800" i="1" smtClean="0">
                                      <a:latin typeface="Cambria Math" panose="02040503050406030204" pitchFamily="18" charset="0"/>
                                    </a:rPr>
                                  </m:ctrlPr>
                                </m:sSupPr>
                                <m:e>
                                  <m:acc>
                                    <m:accPr>
                                      <m:chr m:val="̂"/>
                                      <m:ctrlPr>
                                        <a:rPr lang="en-US" altLang="zh-TW" sz="2800" i="1" smtClean="0">
                                          <a:solidFill>
                                            <a:srgbClr val="00B050"/>
                                          </a:solidFill>
                                          <a:latin typeface="Cambria Math" panose="02040503050406030204" pitchFamily="18" charset="0"/>
                                        </a:rPr>
                                      </m:ctrlPr>
                                    </m:accPr>
                                    <m:e>
                                      <m:r>
                                        <a:rPr lang="zh-TW" altLang="en-US" sz="2800" i="1">
                                          <a:solidFill>
                                            <a:srgbClr val="00B050"/>
                                          </a:solidFill>
                                          <a:latin typeface="Cambria Math" panose="02040503050406030204" pitchFamily="18" charset="0"/>
                                        </a:rPr>
                                        <m:t>𝜃</m:t>
                                      </m:r>
                                    </m:e>
                                  </m:acc>
                                </m:e>
                                <m:sup>
                                  <m:r>
                                    <a:rPr lang="en-US" altLang="zh-TW" sz="2800" b="0" i="1" smtClean="0">
                                      <a:latin typeface="Cambria Math" panose="02040503050406030204" pitchFamily="18" charset="0"/>
                                    </a:rPr>
                                    <m:t>𝑛</m:t>
                                  </m:r>
                                </m:sup>
                              </m:sSup>
                            </m:e>
                          </m:d>
                          <m:r>
                            <m:rPr>
                              <m:nor/>
                            </m:rPr>
                            <a:rPr lang="zh-TW" altLang="en-US" sz="2800" dirty="0"/>
                            <m:t> </m:t>
                          </m:r>
                        </m:e>
                      </m:nary>
                    </m:oMath>
                  </m:oMathPara>
                </a14:m>
                <a:endParaRPr lang="zh-TW" altLang="en-US" sz="2800" dirty="0"/>
              </a:p>
            </p:txBody>
          </p:sp>
        </mc:Choice>
        <mc:Fallback xmlns="">
          <p:sp>
            <p:nvSpPr>
              <p:cNvPr id="3" name="文字方塊 3">
                <a:extLst>
                  <a:ext uri="{FF2B5EF4-FFF2-40B4-BE49-F238E27FC236}">
                    <a16:creationId xmlns:a16="http://schemas.microsoft.com/office/drawing/2014/main" id="{C2A1EFBB-23D3-FE41-A748-5B7B692C19A4}"/>
                  </a:ext>
                </a:extLst>
              </p:cNvPr>
              <p:cNvSpPr txBox="1">
                <a:spLocks noRot="1" noChangeAspect="1" noMove="1" noResize="1" noEditPoints="1" noAdjustHandles="1" noChangeArrowheads="1" noChangeShapeType="1" noTextEdit="1"/>
              </p:cNvSpPr>
              <p:nvPr/>
            </p:nvSpPr>
            <p:spPr>
              <a:xfrm>
                <a:off x="5684681" y="2287097"/>
                <a:ext cx="3248441" cy="1211550"/>
              </a:xfrm>
              <a:prstGeom prst="rect">
                <a:avLst/>
              </a:prstGeom>
              <a:blipFill>
                <a:blip r:embed="rId3"/>
                <a:stretch>
                  <a:fillRect t="-113684" b="-17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文字方塊 4">
                <a:extLst>
                  <a:ext uri="{FF2B5EF4-FFF2-40B4-BE49-F238E27FC236}">
                    <a16:creationId xmlns:a16="http://schemas.microsoft.com/office/drawing/2014/main" id="{962164FD-5912-7F4F-9FD1-63B87BE18317}"/>
                  </a:ext>
                </a:extLst>
              </p:cNvPr>
              <p:cNvSpPr txBox="1"/>
              <p:nvPr/>
            </p:nvSpPr>
            <p:spPr>
              <a:xfrm>
                <a:off x="5174176" y="3742785"/>
                <a:ext cx="4110193" cy="4779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solidFill>
                            <a:srgbClr val="0000FF"/>
                          </a:solidFill>
                          <a:latin typeface="Cambria Math" panose="02040503050406030204" pitchFamily="18" charset="0"/>
                        </a:rPr>
                        <m:t>𝜙</m:t>
                      </m:r>
                      <m:r>
                        <a:rPr lang="en-US" altLang="zh-TW" sz="2800" i="1" smtClean="0">
                          <a:latin typeface="Cambria Math" panose="02040503050406030204" pitchFamily="18" charset="0"/>
                          <a:ea typeface="Cambria Math" panose="02040503050406030204" pitchFamily="18" charset="0"/>
                        </a:rPr>
                        <m:t>←</m:t>
                      </m:r>
                      <m:r>
                        <a:rPr lang="zh-TW" altLang="en-US" sz="2800" i="1" smtClean="0">
                          <a:solidFill>
                            <a:srgbClr val="0000FF"/>
                          </a:solidFill>
                          <a:latin typeface="Cambria Math" panose="02040503050406030204" pitchFamily="18" charset="0"/>
                        </a:rPr>
                        <m:t>𝜙</m:t>
                      </m:r>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𝜂</m:t>
                      </m:r>
                      <m:sSub>
                        <m:sSubPr>
                          <m:ctrlPr>
                            <a:rPr lang="en-US" altLang="zh-TW" sz="2800" b="0" i="1" smtClean="0">
                              <a:latin typeface="Cambria Math" panose="02040503050406030204" pitchFamily="18" charset="0"/>
                            </a:rPr>
                          </m:ctrlPr>
                        </m:sSubPr>
                        <m:e>
                          <m:r>
                            <m:rPr>
                              <m:sty m:val="p"/>
                            </m:rPr>
                            <a:rPr lang="en-US" altLang="zh-TW" sz="2800" b="0" i="1" smtClean="0">
                              <a:latin typeface="Cambria Math" panose="02040503050406030204" pitchFamily="18" charset="0"/>
                              <a:ea typeface="Cambria Math" panose="02040503050406030204" pitchFamily="18" charset="0"/>
                            </a:rPr>
                            <m:t>∇</m:t>
                          </m:r>
                        </m:e>
                        <m:sub>
                          <m:r>
                            <a:rPr lang="zh-TW" altLang="en-US" sz="2800" i="1" smtClean="0">
                              <a:solidFill>
                                <a:srgbClr val="0000FF"/>
                              </a:solidFill>
                              <a:latin typeface="Cambria Math" panose="02040503050406030204" pitchFamily="18" charset="0"/>
                            </a:rPr>
                            <m:t>𝜙</m:t>
                          </m:r>
                        </m:sub>
                      </m:sSub>
                      <m:r>
                        <a:rPr lang="en-US" altLang="zh-TW" sz="2800" b="0" i="1" smtClean="0">
                          <a:latin typeface="Cambria Math" panose="02040503050406030204" pitchFamily="18" charset="0"/>
                        </a:rPr>
                        <m:t>𝐿</m:t>
                      </m:r>
                      <m:d>
                        <m:dPr>
                          <m:ctrlPr>
                            <a:rPr lang="en-US" altLang="zh-TW" sz="2800" b="0" i="1" smtClean="0">
                              <a:latin typeface="Cambria Math" panose="02040503050406030204" pitchFamily="18" charset="0"/>
                            </a:rPr>
                          </m:ctrlPr>
                        </m:dPr>
                        <m:e>
                          <m:r>
                            <a:rPr lang="zh-TW" altLang="en-US" sz="2800" i="1" smtClean="0">
                              <a:solidFill>
                                <a:srgbClr val="0000FF"/>
                              </a:solidFill>
                              <a:latin typeface="Cambria Math" panose="02040503050406030204" pitchFamily="18" charset="0"/>
                            </a:rPr>
                            <m:t>𝜙</m:t>
                          </m:r>
                        </m:e>
                      </m:d>
                    </m:oMath>
                  </m:oMathPara>
                </a14:m>
                <a:endParaRPr lang="zh-TW" altLang="en-US" sz="2800" dirty="0"/>
              </a:p>
            </p:txBody>
          </p:sp>
        </mc:Choice>
        <mc:Fallback xmlns="">
          <p:sp>
            <p:nvSpPr>
              <p:cNvPr id="4" name="文字方塊 4">
                <a:extLst>
                  <a:ext uri="{FF2B5EF4-FFF2-40B4-BE49-F238E27FC236}">
                    <a16:creationId xmlns:a16="http://schemas.microsoft.com/office/drawing/2014/main" id="{962164FD-5912-7F4F-9FD1-63B87BE18317}"/>
                  </a:ext>
                </a:extLst>
              </p:cNvPr>
              <p:cNvSpPr txBox="1">
                <a:spLocks noRot="1" noChangeAspect="1" noMove="1" noResize="1" noEditPoints="1" noAdjustHandles="1" noChangeArrowheads="1" noChangeShapeType="1" noTextEdit="1"/>
              </p:cNvSpPr>
              <p:nvPr/>
            </p:nvSpPr>
            <p:spPr>
              <a:xfrm>
                <a:off x="5174176" y="3742785"/>
                <a:ext cx="4110193" cy="477951"/>
              </a:xfrm>
              <a:prstGeom prst="rect">
                <a:avLst/>
              </a:prstGeom>
              <a:blipFill>
                <a:blip r:embed="rId4"/>
                <a:stretch>
                  <a:fillRect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文字方塊 5">
                <a:extLst>
                  <a:ext uri="{FF2B5EF4-FFF2-40B4-BE49-F238E27FC236}">
                    <a16:creationId xmlns:a16="http://schemas.microsoft.com/office/drawing/2014/main" id="{F1217F2A-5DFE-044B-95BD-7F6D74162ED7}"/>
                  </a:ext>
                </a:extLst>
              </p:cNvPr>
              <p:cNvSpPr txBox="1"/>
              <p:nvPr/>
            </p:nvSpPr>
            <p:spPr>
              <a:xfrm>
                <a:off x="5588380" y="5460765"/>
                <a:ext cx="3213640" cy="4975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800" i="1">
                              <a:solidFill>
                                <a:srgbClr val="00B050"/>
                              </a:solidFill>
                              <a:latin typeface="Cambria Math" panose="02040503050406030204" pitchFamily="18" charset="0"/>
                            </a:rPr>
                          </m:ctrlPr>
                        </m:accPr>
                        <m:e>
                          <m:r>
                            <a:rPr lang="zh-TW" altLang="en-US" sz="2800" i="1">
                              <a:solidFill>
                                <a:srgbClr val="00B050"/>
                              </a:solidFill>
                              <a:latin typeface="Cambria Math" panose="02040503050406030204" pitchFamily="18" charset="0"/>
                            </a:rPr>
                            <m:t>𝜃</m:t>
                          </m:r>
                        </m:e>
                      </m:acc>
                      <m:r>
                        <a:rPr lang="zh-TW" altLang="en-US" sz="2800" i="1" smtClean="0">
                          <a:latin typeface="Cambria Math" panose="02040503050406030204" pitchFamily="18" charset="0"/>
                        </a:rPr>
                        <m:t>＝</m:t>
                      </m:r>
                      <m:r>
                        <a:rPr lang="zh-TW" altLang="en-US" sz="2800" i="1" smtClean="0">
                          <a:solidFill>
                            <a:srgbClr val="0000FF"/>
                          </a:solidFill>
                          <a:latin typeface="Cambria Math" panose="02040503050406030204" pitchFamily="18" charset="0"/>
                        </a:rPr>
                        <m:t>𝜙</m:t>
                      </m:r>
                      <m:r>
                        <a:rPr lang="zh-TW" altLang="en-US" sz="2800" i="1" smtClean="0">
                          <a:latin typeface="Cambria Math" panose="02040503050406030204" pitchFamily="18" charset="0"/>
                        </a:rPr>
                        <m:t>－</m:t>
                      </m:r>
                      <m:r>
                        <a:rPr lang="zh-TW" altLang="en-US" sz="2800" i="1" smtClean="0">
                          <a:latin typeface="Cambria Math" panose="02040503050406030204" pitchFamily="18" charset="0"/>
                        </a:rPr>
                        <m:t>𝜀</m:t>
                      </m:r>
                      <m:sSub>
                        <m:sSubPr>
                          <m:ctrlPr>
                            <a:rPr lang="en-US" altLang="zh-TW" sz="2800" i="1">
                              <a:latin typeface="Cambria Math" panose="02040503050406030204" pitchFamily="18" charset="0"/>
                            </a:rPr>
                          </m:ctrlPr>
                        </m:sSubPr>
                        <m:e>
                          <m:r>
                            <m:rPr>
                              <m:sty m:val="p"/>
                            </m:rPr>
                            <a:rPr lang="en-US" altLang="zh-TW" sz="2800" i="1">
                              <a:latin typeface="Cambria Math" panose="02040503050406030204" pitchFamily="18" charset="0"/>
                              <a:ea typeface="Cambria Math" panose="02040503050406030204" pitchFamily="18" charset="0"/>
                            </a:rPr>
                            <m:t>∇</m:t>
                          </m:r>
                        </m:e>
                        <m:sub>
                          <m:r>
                            <a:rPr lang="zh-TW" altLang="en-US" sz="2800" i="1">
                              <a:solidFill>
                                <a:srgbClr val="0000FF"/>
                              </a:solidFill>
                              <a:latin typeface="Cambria Math" panose="02040503050406030204" pitchFamily="18" charset="0"/>
                            </a:rPr>
                            <m:t>𝜙</m:t>
                          </m:r>
                        </m:sub>
                      </m:sSub>
                      <m:r>
                        <a:rPr lang="en-US" altLang="zh-TW" sz="2800" b="0" i="1" smtClean="0">
                          <a:latin typeface="Cambria Math" panose="02040503050406030204" pitchFamily="18" charset="0"/>
                        </a:rPr>
                        <m:t>𝑙</m:t>
                      </m:r>
                      <m:d>
                        <m:dPr>
                          <m:ctrlPr>
                            <a:rPr lang="en-US" altLang="zh-TW" sz="2800" i="1" smtClean="0">
                              <a:latin typeface="Cambria Math" panose="02040503050406030204" pitchFamily="18" charset="0"/>
                            </a:rPr>
                          </m:ctrlPr>
                        </m:dPr>
                        <m:e>
                          <m:r>
                            <a:rPr lang="zh-TW" altLang="en-US" sz="2800" i="1">
                              <a:solidFill>
                                <a:srgbClr val="0000FF"/>
                              </a:solidFill>
                              <a:latin typeface="Cambria Math" panose="02040503050406030204" pitchFamily="18" charset="0"/>
                            </a:rPr>
                            <m:t>𝜙</m:t>
                          </m:r>
                        </m:e>
                      </m:d>
                    </m:oMath>
                  </m:oMathPara>
                </a14:m>
                <a:endParaRPr lang="zh-TW" altLang="en-US" sz="2800" dirty="0"/>
              </a:p>
            </p:txBody>
          </p:sp>
        </mc:Choice>
        <mc:Fallback xmlns="">
          <p:sp>
            <p:nvSpPr>
              <p:cNvPr id="5" name="文字方塊 5">
                <a:extLst>
                  <a:ext uri="{FF2B5EF4-FFF2-40B4-BE49-F238E27FC236}">
                    <a16:creationId xmlns:a16="http://schemas.microsoft.com/office/drawing/2014/main" id="{F1217F2A-5DFE-044B-95BD-7F6D74162ED7}"/>
                  </a:ext>
                </a:extLst>
              </p:cNvPr>
              <p:cNvSpPr txBox="1">
                <a:spLocks noRot="1" noChangeAspect="1" noMove="1" noResize="1" noEditPoints="1" noAdjustHandles="1" noChangeArrowheads="1" noChangeShapeType="1" noTextEdit="1"/>
              </p:cNvSpPr>
              <p:nvPr/>
            </p:nvSpPr>
            <p:spPr>
              <a:xfrm>
                <a:off x="5588380" y="5460765"/>
                <a:ext cx="3213640" cy="497508"/>
              </a:xfrm>
              <a:prstGeom prst="rect">
                <a:avLst/>
              </a:prstGeom>
              <a:blipFill>
                <a:blip r:embed="rId5"/>
                <a:stretch>
                  <a:fillRect t="-15000" b="-25000"/>
                </a:stretch>
              </a:blipFill>
            </p:spPr>
            <p:txBody>
              <a:bodyPr/>
              <a:lstStyle/>
              <a:p>
                <a:r>
                  <a:rPr lang="en-US">
                    <a:noFill/>
                  </a:rPr>
                  <a:t> </a:t>
                </a:r>
              </a:p>
            </p:txBody>
          </p:sp>
        </mc:Fallback>
      </mc:AlternateContent>
      <p:sp>
        <p:nvSpPr>
          <p:cNvPr id="6" name="文字方塊 6">
            <a:extLst>
              <a:ext uri="{FF2B5EF4-FFF2-40B4-BE49-F238E27FC236}">
                <a16:creationId xmlns:a16="http://schemas.microsoft.com/office/drawing/2014/main" id="{1F5440BB-64A3-D243-87B7-9D42CB22D7EF}"/>
              </a:ext>
            </a:extLst>
          </p:cNvPr>
          <p:cNvSpPr txBox="1"/>
          <p:nvPr/>
        </p:nvSpPr>
        <p:spPr>
          <a:xfrm>
            <a:off x="5767913" y="4433444"/>
            <a:ext cx="3034107" cy="830997"/>
          </a:xfrm>
          <a:prstGeom prst="rect">
            <a:avLst/>
          </a:prstGeom>
          <a:noFill/>
        </p:spPr>
        <p:txBody>
          <a:bodyPr wrap="square" rtlCol="0">
            <a:spAutoFit/>
          </a:bodyPr>
          <a:lstStyle/>
          <a:p>
            <a:r>
              <a:rPr lang="en-US" altLang="zh-TW" sz="2400" dirty="0"/>
              <a:t>Considering one-step training:</a:t>
            </a:r>
            <a:endParaRPr lang="zh-TW" altLang="en-US" sz="2400" dirty="0"/>
          </a:p>
        </p:txBody>
      </p:sp>
      <p:grpSp>
        <p:nvGrpSpPr>
          <p:cNvPr id="7" name="群組 56">
            <a:extLst>
              <a:ext uri="{FF2B5EF4-FFF2-40B4-BE49-F238E27FC236}">
                <a16:creationId xmlns:a16="http://schemas.microsoft.com/office/drawing/2014/main" id="{4223DCD0-3BC6-1B47-A19B-8F201A4CDAEB}"/>
              </a:ext>
            </a:extLst>
          </p:cNvPr>
          <p:cNvGrpSpPr/>
          <p:nvPr/>
        </p:nvGrpSpPr>
        <p:grpSpPr>
          <a:xfrm>
            <a:off x="506857" y="1791320"/>
            <a:ext cx="4917859" cy="4803869"/>
            <a:chOff x="-2078314" y="1772921"/>
            <a:chExt cx="4917859" cy="4803869"/>
          </a:xfrm>
        </p:grpSpPr>
        <p:sp>
          <p:nvSpPr>
            <p:cNvPr id="8" name="矩形 10">
              <a:extLst>
                <a:ext uri="{FF2B5EF4-FFF2-40B4-BE49-F238E27FC236}">
                  <a16:creationId xmlns:a16="http://schemas.microsoft.com/office/drawing/2014/main" id="{9A7894C5-420A-FF45-B7CF-AE6DB5E9E45C}"/>
                </a:ext>
              </a:extLst>
            </p:cNvPr>
            <p:cNvSpPr/>
            <p:nvPr/>
          </p:nvSpPr>
          <p:spPr>
            <a:xfrm>
              <a:off x="-2068406" y="2347880"/>
              <a:ext cx="4907951" cy="27425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 name="文字方塊 11">
                  <a:extLst>
                    <a:ext uri="{FF2B5EF4-FFF2-40B4-BE49-F238E27FC236}">
                      <a16:creationId xmlns:a16="http://schemas.microsoft.com/office/drawing/2014/main" id="{019A5F7B-0FE3-274F-BD4A-F08B982B16BB}"/>
                    </a:ext>
                  </a:extLst>
                </p:cNvPr>
                <p:cNvSpPr txBox="1"/>
                <p:nvPr/>
              </p:nvSpPr>
              <p:spPr>
                <a:xfrm>
                  <a:off x="300144" y="2620381"/>
                  <a:ext cx="3997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0</m:t>
                            </m:r>
                          </m:sup>
                        </m:sSup>
                      </m:oMath>
                    </m:oMathPara>
                  </a14:m>
                  <a:endParaRPr lang="zh-TW" altLang="en-US" sz="2400" dirty="0"/>
                </a:p>
              </p:txBody>
            </p:sp>
          </mc:Choice>
          <mc:Fallback xmlns="">
            <p:sp>
              <p:nvSpPr>
                <p:cNvPr id="12" name="文字方塊 11">
                  <a:extLst>
                    <a:ext uri="{FF2B5EF4-FFF2-40B4-BE49-F238E27FC236}">
                      <a16:creationId xmlns:a16="http://schemas.microsoft.com/office/drawing/2014/main" id="{A5A15AD7-BA58-4B52-BC4B-C605BC5038AD}"/>
                    </a:ext>
                  </a:extLst>
                </p:cNvPr>
                <p:cNvSpPr txBox="1">
                  <a:spLocks noRot="1" noChangeAspect="1" noMove="1" noResize="1" noEditPoints="1" noAdjustHandles="1" noChangeArrowheads="1" noChangeShapeType="1" noTextEdit="1"/>
                </p:cNvSpPr>
                <p:nvPr/>
              </p:nvSpPr>
              <p:spPr>
                <a:xfrm>
                  <a:off x="300144" y="2620381"/>
                  <a:ext cx="399725" cy="369332"/>
                </a:xfrm>
                <a:prstGeom prst="rect">
                  <a:avLst/>
                </a:prstGeom>
                <a:blipFill>
                  <a:blip r:embed="rId7"/>
                  <a:stretch>
                    <a:fillRect l="-18462" r="-6154" b="-49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13">
                  <a:extLst>
                    <a:ext uri="{FF2B5EF4-FFF2-40B4-BE49-F238E27FC236}">
                      <a16:creationId xmlns:a16="http://schemas.microsoft.com/office/drawing/2014/main" id="{1C874D34-90D5-784A-8D1B-917A3D9274E7}"/>
                    </a:ext>
                  </a:extLst>
                </p:cNvPr>
                <p:cNvSpPr txBox="1"/>
                <p:nvPr/>
              </p:nvSpPr>
              <p:spPr>
                <a:xfrm>
                  <a:off x="1680942" y="3433184"/>
                  <a:ext cx="2617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𝑔</m:t>
                        </m:r>
                      </m:oMath>
                    </m:oMathPara>
                  </a14:m>
                  <a:endParaRPr lang="zh-TW" altLang="en-US" sz="2400" dirty="0"/>
                </a:p>
              </p:txBody>
            </p:sp>
          </mc:Choice>
          <mc:Fallback xmlns="">
            <p:sp>
              <p:nvSpPr>
                <p:cNvPr id="14" name="文字方塊 13">
                  <a:extLst>
                    <a:ext uri="{FF2B5EF4-FFF2-40B4-BE49-F238E27FC236}">
                      <a16:creationId xmlns:a16="http://schemas.microsoft.com/office/drawing/2014/main" id="{56434E64-4025-4F0F-8CD3-3E4634A24431}"/>
                    </a:ext>
                  </a:extLst>
                </p:cNvPr>
                <p:cNvSpPr txBox="1">
                  <a:spLocks noRot="1" noChangeAspect="1" noMove="1" noResize="1" noEditPoints="1" noAdjustHandles="1" noChangeArrowheads="1" noChangeShapeType="1" noTextEdit="1"/>
                </p:cNvSpPr>
                <p:nvPr/>
              </p:nvSpPr>
              <p:spPr>
                <a:xfrm>
                  <a:off x="1680942" y="3433184"/>
                  <a:ext cx="261738" cy="369332"/>
                </a:xfrm>
                <a:prstGeom prst="rect">
                  <a:avLst/>
                </a:prstGeom>
                <a:blipFill>
                  <a:blip r:embed="rId8"/>
                  <a:stretch>
                    <a:fillRect l="-27907" r="-27907" b="-24590"/>
                  </a:stretch>
                </a:blipFill>
              </p:spPr>
              <p:txBody>
                <a:bodyPr/>
                <a:lstStyle/>
                <a:p>
                  <a:r>
                    <a:rPr lang="zh-TW" altLang="en-US">
                      <a:noFill/>
                    </a:rPr>
                    <a:t> </a:t>
                  </a:r>
                </a:p>
              </p:txBody>
            </p:sp>
          </mc:Fallback>
        </mc:AlternateContent>
        <p:sp>
          <p:nvSpPr>
            <p:cNvPr id="11" name="文字方塊 14">
              <a:extLst>
                <a:ext uri="{FF2B5EF4-FFF2-40B4-BE49-F238E27FC236}">
                  <a16:creationId xmlns:a16="http://schemas.microsoft.com/office/drawing/2014/main" id="{056E5CF3-0E76-1C4A-8BB3-E266C3DD9DFF}"/>
                </a:ext>
              </a:extLst>
            </p:cNvPr>
            <p:cNvSpPr txBox="1"/>
            <p:nvPr/>
          </p:nvSpPr>
          <p:spPr>
            <a:xfrm>
              <a:off x="-643882" y="2832412"/>
              <a:ext cx="1219200" cy="461665"/>
            </a:xfrm>
            <a:prstGeom prst="rect">
              <a:avLst/>
            </a:prstGeom>
            <a:noFill/>
          </p:spPr>
          <p:txBody>
            <a:bodyPr wrap="square" rtlCol="0">
              <a:spAutoFit/>
            </a:bodyPr>
            <a:lstStyle/>
            <a:p>
              <a:pPr algn="ctr"/>
              <a:r>
                <a:rPr lang="en-US" altLang="zh-TW" sz="2400" dirty="0"/>
                <a:t>Init </a:t>
              </a:r>
              <a:endParaRPr lang="zh-TW" altLang="en-US" sz="2400" dirty="0"/>
            </a:p>
          </p:txBody>
        </p:sp>
        <p:sp>
          <p:nvSpPr>
            <p:cNvPr id="12" name="矩形 15">
              <a:extLst>
                <a:ext uri="{FF2B5EF4-FFF2-40B4-BE49-F238E27FC236}">
                  <a16:creationId xmlns:a16="http://schemas.microsoft.com/office/drawing/2014/main" id="{CDF7C6FD-7A60-5542-9AC2-8B3F243E3CEF}"/>
                </a:ext>
              </a:extLst>
            </p:cNvPr>
            <p:cNvSpPr/>
            <p:nvPr/>
          </p:nvSpPr>
          <p:spPr>
            <a:xfrm>
              <a:off x="1055197" y="4143811"/>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Compute Gradient</a:t>
              </a:r>
              <a:endParaRPr lang="zh-TW" altLang="en-US" sz="2400" dirty="0"/>
            </a:p>
          </p:txBody>
        </p:sp>
        <p:sp>
          <p:nvSpPr>
            <p:cNvPr id="13" name="矩形 16">
              <a:extLst>
                <a:ext uri="{FF2B5EF4-FFF2-40B4-BE49-F238E27FC236}">
                  <a16:creationId xmlns:a16="http://schemas.microsoft.com/office/drawing/2014/main" id="{8D1F3518-0FD1-CE41-9E02-7A714FD265DF}"/>
                </a:ext>
              </a:extLst>
            </p:cNvPr>
            <p:cNvSpPr/>
            <p:nvPr/>
          </p:nvSpPr>
          <p:spPr>
            <a:xfrm>
              <a:off x="1080597" y="2545677"/>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Update</a:t>
              </a:r>
              <a:endParaRPr lang="zh-TW" altLang="en-US" sz="2400" dirty="0"/>
            </a:p>
          </p:txBody>
        </p:sp>
        <p:grpSp>
          <p:nvGrpSpPr>
            <p:cNvPr id="14" name="群組 17">
              <a:extLst>
                <a:ext uri="{FF2B5EF4-FFF2-40B4-BE49-F238E27FC236}">
                  <a16:creationId xmlns:a16="http://schemas.microsoft.com/office/drawing/2014/main" id="{08E623A7-7E76-BA4D-A739-DE92B72EEBB6}"/>
                </a:ext>
              </a:extLst>
            </p:cNvPr>
            <p:cNvGrpSpPr/>
            <p:nvPr/>
          </p:nvGrpSpPr>
          <p:grpSpPr>
            <a:xfrm>
              <a:off x="1219033" y="5202980"/>
              <a:ext cx="1371435" cy="1193801"/>
              <a:chOff x="6553365" y="4851400"/>
              <a:chExt cx="1371435" cy="1193801"/>
            </a:xfrm>
          </p:grpSpPr>
          <p:sp>
            <p:nvSpPr>
              <p:cNvPr id="34" name="流程圖: 磁碟 18">
                <a:extLst>
                  <a:ext uri="{FF2B5EF4-FFF2-40B4-BE49-F238E27FC236}">
                    <a16:creationId xmlns:a16="http://schemas.microsoft.com/office/drawing/2014/main" id="{7DE9AF1D-F5F6-2245-8ABE-1032DE052458}"/>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p:sp>
            <p:nvSpPr>
              <p:cNvPr id="35" name="矩形 19">
                <a:extLst>
                  <a:ext uri="{FF2B5EF4-FFF2-40B4-BE49-F238E27FC236}">
                    <a16:creationId xmlns:a16="http://schemas.microsoft.com/office/drawing/2014/main" id="{073E545D-C998-0640-ABB5-4DA35427792F}"/>
                  </a:ext>
                </a:extLst>
              </p:cNvPr>
              <p:cNvSpPr/>
              <p:nvPr/>
            </p:nvSpPr>
            <p:spPr>
              <a:xfrm>
                <a:off x="6553365" y="5214204"/>
                <a:ext cx="1371435" cy="830997"/>
              </a:xfrm>
              <a:prstGeom prst="rect">
                <a:avLst/>
              </a:prstGeom>
            </p:spPr>
            <p:txBody>
              <a:bodyPr wrap="square">
                <a:spAutoFit/>
              </a:bodyPr>
              <a:lstStyle/>
              <a:p>
                <a:pPr algn="ctr"/>
                <a:r>
                  <a:rPr lang="en-US" altLang="zh-TW" sz="2400" dirty="0"/>
                  <a:t>Training</a:t>
                </a:r>
              </a:p>
              <a:p>
                <a:pPr algn="ctr"/>
                <a:r>
                  <a:rPr lang="en-US" altLang="zh-TW" sz="2400" dirty="0"/>
                  <a:t>Data</a:t>
                </a:r>
                <a:endParaRPr lang="zh-TW" altLang="en-US" sz="2400" dirty="0"/>
              </a:p>
            </p:txBody>
          </p:sp>
        </p:grpSp>
        <p:cxnSp>
          <p:nvCxnSpPr>
            <p:cNvPr id="15" name="直線單箭頭接點 27">
              <a:extLst>
                <a:ext uri="{FF2B5EF4-FFF2-40B4-BE49-F238E27FC236}">
                  <a16:creationId xmlns:a16="http://schemas.microsoft.com/office/drawing/2014/main" id="{F4A1EFCA-DD26-5242-8DE6-06700DF3EA10}"/>
                </a:ext>
              </a:extLst>
            </p:cNvPr>
            <p:cNvCxnSpPr/>
            <p:nvPr/>
          </p:nvCxnSpPr>
          <p:spPr>
            <a:xfrm>
              <a:off x="687169" y="2815975"/>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31">
              <a:extLst>
                <a:ext uri="{FF2B5EF4-FFF2-40B4-BE49-F238E27FC236}">
                  <a16:creationId xmlns:a16="http://schemas.microsoft.com/office/drawing/2014/main" id="{5416375F-3A58-9C4E-9AA3-FF4E37238F77}"/>
                </a:ext>
              </a:extLst>
            </p:cNvPr>
            <p:cNvCxnSpPr>
              <a:cxnSpLocks/>
            </p:cNvCxnSpPr>
            <p:nvPr/>
          </p:nvCxnSpPr>
          <p:spPr>
            <a:xfrm rot="16200000">
              <a:off x="1668330" y="3276817"/>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33">
              <a:extLst>
                <a:ext uri="{FF2B5EF4-FFF2-40B4-BE49-F238E27FC236}">
                  <a16:creationId xmlns:a16="http://schemas.microsoft.com/office/drawing/2014/main" id="{97C7AF3D-9062-664A-AF35-068DCDA8928E}"/>
                </a:ext>
              </a:extLst>
            </p:cNvPr>
            <p:cNvCxnSpPr>
              <a:cxnSpLocks/>
            </p:cNvCxnSpPr>
            <p:nvPr/>
          </p:nvCxnSpPr>
          <p:spPr>
            <a:xfrm rot="16200000">
              <a:off x="1668330" y="3963811"/>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35">
              <a:extLst>
                <a:ext uri="{FF2B5EF4-FFF2-40B4-BE49-F238E27FC236}">
                  <a16:creationId xmlns:a16="http://schemas.microsoft.com/office/drawing/2014/main" id="{0C2EC520-EE3B-0C42-9330-9D34A3D44712}"/>
                </a:ext>
              </a:extLst>
            </p:cNvPr>
            <p:cNvCxnSpPr>
              <a:cxnSpLocks/>
            </p:cNvCxnSpPr>
            <p:nvPr/>
          </p:nvCxnSpPr>
          <p:spPr>
            <a:xfrm rot="16200000">
              <a:off x="1607980" y="5119750"/>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37">
              <a:extLst>
                <a:ext uri="{FF2B5EF4-FFF2-40B4-BE49-F238E27FC236}">
                  <a16:creationId xmlns:a16="http://schemas.microsoft.com/office/drawing/2014/main" id="{F4130213-5C86-5340-ACAF-77F328BA3E6F}"/>
                </a:ext>
              </a:extLst>
            </p:cNvPr>
            <p:cNvCxnSpPr>
              <a:cxnSpLocks/>
            </p:cNvCxnSpPr>
            <p:nvPr/>
          </p:nvCxnSpPr>
          <p:spPr>
            <a:xfrm flipV="1">
              <a:off x="1841980" y="2147067"/>
              <a:ext cx="0" cy="401625"/>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字方塊 38">
                  <a:extLst>
                    <a:ext uri="{FF2B5EF4-FFF2-40B4-BE49-F238E27FC236}">
                      <a16:creationId xmlns:a16="http://schemas.microsoft.com/office/drawing/2014/main" id="{9DC0FB60-93DF-7E43-AC25-32062E8ACAEA}"/>
                    </a:ext>
                  </a:extLst>
                </p:cNvPr>
                <p:cNvSpPr txBox="1"/>
                <p:nvPr/>
              </p:nvSpPr>
              <p:spPr>
                <a:xfrm>
                  <a:off x="1722783" y="1772921"/>
                  <a:ext cx="251094" cy="38478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i="1">
                                <a:solidFill>
                                  <a:srgbClr val="00B050"/>
                                </a:solidFill>
                                <a:latin typeface="Cambria Math" panose="02040503050406030204" pitchFamily="18" charset="0"/>
                              </a:rPr>
                            </m:ctrlPr>
                          </m:accPr>
                          <m:e>
                            <m:r>
                              <a:rPr lang="zh-TW" altLang="en-US" sz="2400" i="1">
                                <a:solidFill>
                                  <a:srgbClr val="00B050"/>
                                </a:solidFill>
                                <a:latin typeface="Cambria Math" panose="02040503050406030204" pitchFamily="18" charset="0"/>
                              </a:rPr>
                              <m:t>𝜃</m:t>
                            </m:r>
                          </m:e>
                        </m:acc>
                      </m:oMath>
                    </m:oMathPara>
                  </a14:m>
                  <a:endParaRPr lang="zh-TW" altLang="en-US" sz="2400" dirty="0">
                    <a:solidFill>
                      <a:srgbClr val="00B050"/>
                    </a:solidFill>
                  </a:endParaRPr>
                </a:p>
              </p:txBody>
            </p:sp>
          </mc:Choice>
          <mc:Fallback xmlns="">
            <p:sp>
              <p:nvSpPr>
                <p:cNvPr id="39" name="文字方塊 38">
                  <a:extLst>
                    <a:ext uri="{FF2B5EF4-FFF2-40B4-BE49-F238E27FC236}">
                      <a16:creationId xmlns:a16="http://schemas.microsoft.com/office/drawing/2014/main" id="{8A6B1AAE-987C-4E65-A228-3C82425FED9F}"/>
                    </a:ext>
                  </a:extLst>
                </p:cNvPr>
                <p:cNvSpPr txBox="1">
                  <a:spLocks noRot="1" noChangeAspect="1" noMove="1" noResize="1" noEditPoints="1" noAdjustHandles="1" noChangeArrowheads="1" noChangeShapeType="1" noTextEdit="1"/>
                </p:cNvSpPr>
                <p:nvPr/>
              </p:nvSpPr>
              <p:spPr>
                <a:xfrm>
                  <a:off x="1722783" y="1772921"/>
                  <a:ext cx="251094" cy="384785"/>
                </a:xfrm>
                <a:prstGeom prst="rect">
                  <a:avLst/>
                </a:prstGeom>
                <a:blipFill>
                  <a:blip r:embed="rId9"/>
                  <a:stretch>
                    <a:fillRect l="-29268" t="-17460" r="-68293" b="-6349"/>
                  </a:stretch>
                </a:blipFill>
              </p:spPr>
              <p:txBody>
                <a:bodyPr/>
                <a:lstStyle/>
                <a:p>
                  <a:r>
                    <a:rPr lang="zh-TW" altLang="en-US">
                      <a:noFill/>
                    </a:rPr>
                    <a:t> </a:t>
                  </a:r>
                </a:p>
              </p:txBody>
            </p:sp>
          </mc:Fallback>
        </mc:AlternateContent>
        <p:cxnSp>
          <p:nvCxnSpPr>
            <p:cNvPr id="21" name="直線單箭頭接點 39">
              <a:extLst>
                <a:ext uri="{FF2B5EF4-FFF2-40B4-BE49-F238E27FC236}">
                  <a16:creationId xmlns:a16="http://schemas.microsoft.com/office/drawing/2014/main" id="{284B7E02-F400-1D46-823B-8F241D2CA9B9}"/>
                </a:ext>
              </a:extLst>
            </p:cNvPr>
            <p:cNvCxnSpPr>
              <a:cxnSpLocks/>
            </p:cNvCxnSpPr>
            <p:nvPr/>
          </p:nvCxnSpPr>
          <p:spPr>
            <a:xfrm>
              <a:off x="-411678" y="2807562"/>
              <a:ext cx="6737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40">
              <a:extLst>
                <a:ext uri="{FF2B5EF4-FFF2-40B4-BE49-F238E27FC236}">
                  <a16:creationId xmlns:a16="http://schemas.microsoft.com/office/drawing/2014/main" id="{B49AC4C7-B690-0943-B2A4-2C80C3B95737}"/>
                </a:ext>
              </a:extLst>
            </p:cNvPr>
            <p:cNvSpPr/>
            <p:nvPr/>
          </p:nvSpPr>
          <p:spPr>
            <a:xfrm>
              <a:off x="-1948378" y="2456197"/>
              <a:ext cx="1574800" cy="7165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Network</a:t>
              </a:r>
            </a:p>
            <a:p>
              <a:pPr algn="ctr"/>
              <a:r>
                <a:rPr lang="en-US" altLang="zh-TW" sz="2400" dirty="0"/>
                <a:t>Structure</a:t>
              </a:r>
              <a:endParaRPr lang="zh-TW" altLang="en-US" sz="2400" dirty="0"/>
            </a:p>
          </p:txBody>
        </p:sp>
        <mc:AlternateContent xmlns:mc="http://schemas.openxmlformats.org/markup-compatibility/2006" xmlns:a14="http://schemas.microsoft.com/office/drawing/2010/main">
          <mc:Choice Requires="a14">
            <p:sp>
              <p:nvSpPr>
                <p:cNvPr id="23" name="文字方塊 41">
                  <a:extLst>
                    <a:ext uri="{FF2B5EF4-FFF2-40B4-BE49-F238E27FC236}">
                      <a16:creationId xmlns:a16="http://schemas.microsoft.com/office/drawing/2014/main" id="{287B00BD-ADE6-154E-99F6-DD11A8AE4685}"/>
                    </a:ext>
                  </a:extLst>
                </p:cNvPr>
                <p:cNvSpPr txBox="1"/>
                <p:nvPr/>
              </p:nvSpPr>
              <p:spPr>
                <a:xfrm>
                  <a:off x="-1953834" y="3818715"/>
                  <a:ext cx="2253978" cy="1200329"/>
                </a:xfrm>
                <a:prstGeom prst="rect">
                  <a:avLst/>
                </a:prstGeom>
                <a:noFill/>
              </p:spPr>
              <p:txBody>
                <a:bodyPr wrap="square" rtlCol="0">
                  <a:spAutoFit/>
                </a:bodyPr>
                <a:lstStyle/>
                <a:p>
                  <a:r>
                    <a:rPr lang="en-US" altLang="zh-TW" sz="2400" dirty="0"/>
                    <a:t>Learning Algorithm</a:t>
                  </a:r>
                </a:p>
                <a:p>
                  <a:r>
                    <a:rPr lang="en-US" altLang="zh-TW" sz="2400" dirty="0"/>
                    <a:t>(Function </a:t>
                  </a:r>
                  <a14:m>
                    <m:oMath xmlns:m="http://schemas.openxmlformats.org/officeDocument/2006/math">
                      <m:r>
                        <a:rPr lang="en-US" altLang="zh-TW" sz="2400" b="0" i="1" smtClean="0">
                          <a:latin typeface="Cambria Math" panose="02040503050406030204" pitchFamily="18" charset="0"/>
                        </a:rPr>
                        <m:t>𝐹</m:t>
                      </m:r>
                    </m:oMath>
                  </a14:m>
                  <a:r>
                    <a:rPr lang="en-US" altLang="zh-TW" sz="2400" dirty="0"/>
                    <a:t>)</a:t>
                  </a:r>
                  <a:endParaRPr lang="zh-TW" altLang="en-US" sz="2400" dirty="0"/>
                </a:p>
              </p:txBody>
            </p:sp>
          </mc:Choice>
          <mc:Fallback xmlns="">
            <p:sp>
              <p:nvSpPr>
                <p:cNvPr id="42" name="文字方塊 41">
                  <a:extLst>
                    <a:ext uri="{FF2B5EF4-FFF2-40B4-BE49-F238E27FC236}">
                      <a16:creationId xmlns:a16="http://schemas.microsoft.com/office/drawing/2014/main" id="{A76DFAFD-CA76-48AB-8EC0-70C14DA6600C}"/>
                    </a:ext>
                  </a:extLst>
                </p:cNvPr>
                <p:cNvSpPr txBox="1">
                  <a:spLocks noRot="1" noChangeAspect="1" noMove="1" noResize="1" noEditPoints="1" noAdjustHandles="1" noChangeArrowheads="1" noChangeShapeType="1" noTextEdit="1"/>
                </p:cNvSpPr>
                <p:nvPr/>
              </p:nvSpPr>
              <p:spPr>
                <a:xfrm>
                  <a:off x="-1953834" y="3818715"/>
                  <a:ext cx="2253978" cy="1200329"/>
                </a:xfrm>
                <a:prstGeom prst="rect">
                  <a:avLst/>
                </a:prstGeom>
                <a:blipFill>
                  <a:blip r:embed="rId11"/>
                  <a:stretch>
                    <a:fillRect l="-4054" t="-4082" b="-11224"/>
                  </a:stretch>
                </a:blipFill>
              </p:spPr>
              <p:txBody>
                <a:bodyPr/>
                <a:lstStyle/>
                <a:p>
                  <a:r>
                    <a:rPr lang="zh-TW" altLang="en-US">
                      <a:noFill/>
                    </a:rPr>
                    <a:t> </a:t>
                  </a:r>
                </a:p>
              </p:txBody>
            </p:sp>
          </mc:Fallback>
        </mc:AlternateContent>
        <p:cxnSp>
          <p:nvCxnSpPr>
            <p:cNvPr id="24" name="直線單箭頭接點 43">
              <a:extLst>
                <a:ext uri="{FF2B5EF4-FFF2-40B4-BE49-F238E27FC236}">
                  <a16:creationId xmlns:a16="http://schemas.microsoft.com/office/drawing/2014/main" id="{F978CD5C-AF0C-3945-A637-6A2ED5DC72B4}"/>
                </a:ext>
              </a:extLst>
            </p:cNvPr>
            <p:cNvCxnSpPr>
              <a:cxnSpLocks/>
            </p:cNvCxnSpPr>
            <p:nvPr/>
          </p:nvCxnSpPr>
          <p:spPr>
            <a:xfrm flipH="1">
              <a:off x="419330" y="3022815"/>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單箭頭接點 45">
              <a:extLst>
                <a:ext uri="{FF2B5EF4-FFF2-40B4-BE49-F238E27FC236}">
                  <a16:creationId xmlns:a16="http://schemas.microsoft.com/office/drawing/2014/main" id="{F7043820-C6FC-9142-A9BA-017B5E89F9D8}"/>
                </a:ext>
              </a:extLst>
            </p:cNvPr>
            <p:cNvCxnSpPr>
              <a:cxnSpLocks/>
            </p:cNvCxnSpPr>
            <p:nvPr/>
          </p:nvCxnSpPr>
          <p:spPr>
            <a:xfrm>
              <a:off x="419937" y="4514782"/>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46">
              <a:extLst>
                <a:ext uri="{FF2B5EF4-FFF2-40B4-BE49-F238E27FC236}">
                  <a16:creationId xmlns:a16="http://schemas.microsoft.com/office/drawing/2014/main" id="{F55059AF-EE7A-D545-BE24-998616E18866}"/>
                </a:ext>
              </a:extLst>
            </p:cNvPr>
            <p:cNvSpPr/>
            <p:nvPr/>
          </p:nvSpPr>
          <p:spPr>
            <a:xfrm>
              <a:off x="-296949" y="2609369"/>
              <a:ext cx="1051570" cy="5833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47">
              <a:extLst>
                <a:ext uri="{FF2B5EF4-FFF2-40B4-BE49-F238E27FC236}">
                  <a16:creationId xmlns:a16="http://schemas.microsoft.com/office/drawing/2014/main" id="{FBF83834-25DB-914D-B2B1-75658125E768}"/>
                </a:ext>
              </a:extLst>
            </p:cNvPr>
            <p:cNvSpPr txBox="1"/>
            <p:nvPr/>
          </p:nvSpPr>
          <p:spPr>
            <a:xfrm>
              <a:off x="-2078314" y="5199591"/>
              <a:ext cx="3172546" cy="830997"/>
            </a:xfrm>
            <a:prstGeom prst="rect">
              <a:avLst/>
            </a:prstGeom>
            <a:noFill/>
          </p:spPr>
          <p:txBody>
            <a:bodyPr wrap="square" rtlCol="0">
              <a:spAutoFit/>
            </a:bodyPr>
            <a:lstStyle/>
            <a:p>
              <a:r>
                <a:rPr lang="en-US" altLang="zh-TW" sz="2400" dirty="0"/>
                <a:t>Only focus on initialization parameter</a:t>
              </a:r>
              <a:endParaRPr lang="zh-TW" altLang="en-US" sz="2400" dirty="0"/>
            </a:p>
          </p:txBody>
        </p:sp>
        <p:grpSp>
          <p:nvGrpSpPr>
            <p:cNvPr id="28" name="群組 48">
              <a:extLst>
                <a:ext uri="{FF2B5EF4-FFF2-40B4-BE49-F238E27FC236}">
                  <a16:creationId xmlns:a16="http://schemas.microsoft.com/office/drawing/2014/main" id="{34B8C602-E898-2441-9538-7420BB7713C3}"/>
                </a:ext>
              </a:extLst>
            </p:cNvPr>
            <p:cNvGrpSpPr/>
            <p:nvPr/>
          </p:nvGrpSpPr>
          <p:grpSpPr>
            <a:xfrm>
              <a:off x="-41737" y="6014855"/>
              <a:ext cx="519373" cy="561935"/>
              <a:chOff x="2201456" y="6196263"/>
              <a:chExt cx="519373" cy="561935"/>
            </a:xfrm>
          </p:grpSpPr>
          <p:sp>
            <p:nvSpPr>
              <p:cNvPr id="32" name="矩形 49">
                <a:extLst>
                  <a:ext uri="{FF2B5EF4-FFF2-40B4-BE49-F238E27FC236}">
                    <a16:creationId xmlns:a16="http://schemas.microsoft.com/office/drawing/2014/main" id="{A0B3CE92-B249-7F42-831A-7425B1BF6442}"/>
                  </a:ext>
                </a:extLst>
              </p:cNvPr>
              <p:cNvSpPr/>
              <p:nvPr/>
            </p:nvSpPr>
            <p:spPr>
              <a:xfrm>
                <a:off x="2225842" y="6208295"/>
                <a:ext cx="434808" cy="54990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33" name="矩形 50">
                    <a:extLst>
                      <a:ext uri="{FF2B5EF4-FFF2-40B4-BE49-F238E27FC236}">
                        <a16:creationId xmlns:a16="http://schemas.microsoft.com/office/drawing/2014/main" id="{EDBEB608-F88B-9047-AAD8-57DA36D8DD67}"/>
                      </a:ext>
                    </a:extLst>
                  </p:cNvPr>
                  <p:cNvSpPr/>
                  <p:nvPr/>
                </p:nvSpPr>
                <p:spPr>
                  <a:xfrm>
                    <a:off x="2201456" y="6196263"/>
                    <a:ext cx="5193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𝜙</m:t>
                          </m:r>
                        </m:oMath>
                      </m:oMathPara>
                    </a14:m>
                    <a:endParaRPr lang="zh-TW" altLang="en-US" sz="2800" dirty="0"/>
                  </a:p>
                </p:txBody>
              </p:sp>
            </mc:Choice>
            <mc:Fallback xmlns="">
              <p:sp>
                <p:nvSpPr>
                  <p:cNvPr id="51" name="矩形 50">
                    <a:extLst>
                      <a:ext uri="{FF2B5EF4-FFF2-40B4-BE49-F238E27FC236}">
                        <a16:creationId xmlns:a16="http://schemas.microsoft.com/office/drawing/2014/main" id="{72C9756A-6550-4081-ACF6-597805E7D119}"/>
                      </a:ext>
                    </a:extLst>
                  </p:cNvPr>
                  <p:cNvSpPr>
                    <a:spLocks noRot="1" noChangeAspect="1" noMove="1" noResize="1" noEditPoints="1" noAdjustHandles="1" noChangeArrowheads="1" noChangeShapeType="1" noTextEdit="1"/>
                  </p:cNvSpPr>
                  <p:nvPr/>
                </p:nvSpPr>
                <p:spPr>
                  <a:xfrm>
                    <a:off x="2201456" y="6196263"/>
                    <a:ext cx="519373" cy="523220"/>
                  </a:xfrm>
                  <a:prstGeom prst="rect">
                    <a:avLst/>
                  </a:prstGeom>
                  <a:blipFill>
                    <a:blip r:embed="rId12"/>
                    <a:stretch>
                      <a:fillRect/>
                    </a:stretch>
                  </a:blipFill>
                </p:spPr>
                <p:txBody>
                  <a:bodyPr/>
                  <a:lstStyle/>
                  <a:p>
                    <a:r>
                      <a:rPr lang="zh-TW" altLang="en-US">
                        <a:noFill/>
                      </a:rPr>
                      <a:t> </a:t>
                    </a:r>
                  </a:p>
                </p:txBody>
              </p:sp>
            </mc:Fallback>
          </mc:AlternateContent>
        </p:grpSp>
        <p:grpSp>
          <p:nvGrpSpPr>
            <p:cNvPr id="29" name="群組 51">
              <a:extLst>
                <a:ext uri="{FF2B5EF4-FFF2-40B4-BE49-F238E27FC236}">
                  <a16:creationId xmlns:a16="http://schemas.microsoft.com/office/drawing/2014/main" id="{77FAA798-24FD-CC46-BF28-D70EE2FC02AF}"/>
                </a:ext>
              </a:extLst>
            </p:cNvPr>
            <p:cNvGrpSpPr/>
            <p:nvPr/>
          </p:nvGrpSpPr>
          <p:grpSpPr>
            <a:xfrm>
              <a:off x="182426" y="2521130"/>
              <a:ext cx="519373" cy="561935"/>
              <a:chOff x="2201456" y="6196263"/>
              <a:chExt cx="519373" cy="561935"/>
            </a:xfrm>
          </p:grpSpPr>
          <p:sp>
            <p:nvSpPr>
              <p:cNvPr id="30" name="矩形 52">
                <a:extLst>
                  <a:ext uri="{FF2B5EF4-FFF2-40B4-BE49-F238E27FC236}">
                    <a16:creationId xmlns:a16="http://schemas.microsoft.com/office/drawing/2014/main" id="{B04C8782-9E04-EC4F-A813-10208D82D3F1}"/>
                  </a:ext>
                </a:extLst>
              </p:cNvPr>
              <p:cNvSpPr/>
              <p:nvPr/>
            </p:nvSpPr>
            <p:spPr>
              <a:xfrm>
                <a:off x="2225842" y="6208295"/>
                <a:ext cx="434808" cy="54990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31" name="矩形 53">
                    <a:extLst>
                      <a:ext uri="{FF2B5EF4-FFF2-40B4-BE49-F238E27FC236}">
                        <a16:creationId xmlns:a16="http://schemas.microsoft.com/office/drawing/2014/main" id="{68E780DC-9893-AF4C-8EDD-A6853D0F4DFC}"/>
                      </a:ext>
                    </a:extLst>
                  </p:cNvPr>
                  <p:cNvSpPr/>
                  <p:nvPr/>
                </p:nvSpPr>
                <p:spPr>
                  <a:xfrm>
                    <a:off x="2201456" y="6196263"/>
                    <a:ext cx="5193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𝜙</m:t>
                          </m:r>
                        </m:oMath>
                      </m:oMathPara>
                    </a14:m>
                    <a:endParaRPr lang="zh-TW" altLang="en-US" sz="2800" dirty="0"/>
                  </a:p>
                </p:txBody>
              </p:sp>
            </mc:Choice>
            <mc:Fallback xmlns="">
              <p:sp>
                <p:nvSpPr>
                  <p:cNvPr id="54" name="矩形 53">
                    <a:extLst>
                      <a:ext uri="{FF2B5EF4-FFF2-40B4-BE49-F238E27FC236}">
                        <a16:creationId xmlns:a16="http://schemas.microsoft.com/office/drawing/2014/main" id="{C7158951-8A85-485F-80B8-1C5CAC0E97CB}"/>
                      </a:ext>
                    </a:extLst>
                  </p:cNvPr>
                  <p:cNvSpPr>
                    <a:spLocks noRot="1" noChangeAspect="1" noMove="1" noResize="1" noEditPoints="1" noAdjustHandles="1" noChangeArrowheads="1" noChangeShapeType="1" noTextEdit="1"/>
                  </p:cNvSpPr>
                  <p:nvPr/>
                </p:nvSpPr>
                <p:spPr>
                  <a:xfrm>
                    <a:off x="2201456" y="6196263"/>
                    <a:ext cx="519373" cy="523220"/>
                  </a:xfrm>
                  <a:prstGeom prst="rect">
                    <a:avLst/>
                  </a:prstGeom>
                  <a:blipFill>
                    <a:blip r:embed="rId13"/>
                    <a:stretch>
                      <a:fillRect/>
                    </a:stretch>
                  </a:blipFill>
                </p:spPr>
                <p:txBody>
                  <a:bodyPr/>
                  <a:lstStyle/>
                  <a:p>
                    <a:r>
                      <a:rPr lang="zh-TW" altLang="en-US">
                        <a:noFill/>
                      </a:rPr>
                      <a:t> </a:t>
                    </a:r>
                  </a:p>
                </p:txBody>
              </p:sp>
            </mc:Fallback>
          </mc:AlternateContent>
        </p:grpSp>
      </p:grpSp>
      <p:sp>
        <p:nvSpPr>
          <p:cNvPr id="36" name="文字方塊 2">
            <a:extLst>
              <a:ext uri="{FF2B5EF4-FFF2-40B4-BE49-F238E27FC236}">
                <a16:creationId xmlns:a16="http://schemas.microsoft.com/office/drawing/2014/main" id="{E56064D7-C5A6-8A4A-8506-7D73D94989F1}"/>
              </a:ext>
            </a:extLst>
          </p:cNvPr>
          <p:cNvSpPr txBox="1"/>
          <p:nvPr/>
        </p:nvSpPr>
        <p:spPr>
          <a:xfrm>
            <a:off x="2317979" y="327178"/>
            <a:ext cx="6733403" cy="1938992"/>
          </a:xfrm>
          <a:prstGeom prst="rect">
            <a:avLst/>
          </a:prstGeom>
          <a:noFill/>
        </p:spPr>
        <p:txBody>
          <a:bodyPr wrap="square" rtlCol="0">
            <a:spAutoFit/>
          </a:bodyPr>
          <a:lstStyle/>
          <a:p>
            <a:r>
              <a:rPr lang="en-US" altLang="zh-TW" sz="2400" dirty="0"/>
              <a:t>Why</a:t>
            </a:r>
            <a:r>
              <a:rPr lang="zh-CN" altLang="en-US" sz="2400" dirty="0"/>
              <a:t> </a:t>
            </a:r>
            <a:r>
              <a:rPr lang="en-US" altLang="zh-CN" sz="2400" dirty="0"/>
              <a:t>one</a:t>
            </a:r>
            <a:r>
              <a:rPr lang="zh-CN" altLang="en-US" sz="2400" dirty="0"/>
              <a:t> </a:t>
            </a:r>
            <a:r>
              <a:rPr lang="en-US" altLang="zh-CN" sz="2400" dirty="0"/>
              <a:t>step</a:t>
            </a:r>
            <a:r>
              <a:rPr lang="zh-CN" altLang="en-US" sz="2400" dirty="0"/>
              <a:t>？</a:t>
            </a:r>
            <a:endParaRPr lang="en-US" altLang="zh-TW" sz="2400" dirty="0"/>
          </a:p>
          <a:p>
            <a:pPr marL="285750" indent="-285750">
              <a:buFont typeface="Arial" panose="020B0604020202020204" pitchFamily="34" charset="0"/>
              <a:buChar char="•"/>
            </a:pPr>
            <a:r>
              <a:rPr lang="en-US" altLang="zh-TW" sz="2400" dirty="0"/>
              <a:t>Fast </a:t>
            </a:r>
          </a:p>
          <a:p>
            <a:pPr marL="285750" indent="-285750">
              <a:buFont typeface="Arial" panose="020B0604020202020204" pitchFamily="34" charset="0"/>
              <a:buChar char="•"/>
            </a:pPr>
            <a:r>
              <a:rPr lang="en-US" altLang="zh-TW" sz="2400" dirty="0"/>
              <a:t>Good to truly train a model with one step. </a:t>
            </a:r>
          </a:p>
          <a:p>
            <a:pPr marL="285750" indent="-285750">
              <a:buFont typeface="Arial" panose="020B0604020202020204" pitchFamily="34" charset="0"/>
              <a:buChar char="•"/>
            </a:pPr>
            <a:r>
              <a:rPr lang="en-US" altLang="zh-TW" sz="2400" dirty="0"/>
              <a:t>Few-shot learning has limited data.(Over-fitting)</a:t>
            </a:r>
          </a:p>
          <a:p>
            <a:pPr marL="285750" indent="-285750">
              <a:buFont typeface="Arial" panose="020B0604020202020204" pitchFamily="34" charset="0"/>
              <a:buChar char="•"/>
            </a:pPr>
            <a:endParaRPr lang="zh-TW" altLang="en-US" sz="2400" dirty="0"/>
          </a:p>
        </p:txBody>
      </p:sp>
    </p:spTree>
    <p:extLst>
      <p:ext uri="{BB962C8B-B14F-4D97-AF65-F5344CB8AC3E}">
        <p14:creationId xmlns:p14="http://schemas.microsoft.com/office/powerpoint/2010/main" val="163500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標題 1">
            <a:extLst>
              <a:ext uri="{FF2B5EF4-FFF2-40B4-BE49-F238E27FC236}">
                <a16:creationId xmlns:a16="http://schemas.microsoft.com/office/drawing/2014/main" id="{7509D1D7-E7C3-674A-B777-6B3F02C85F9E}"/>
              </a:ext>
            </a:extLst>
          </p:cNvPr>
          <p:cNvSpPr txBox="1">
            <a:spLocks/>
          </p:cNvSpPr>
          <p:nvPr/>
        </p:nvSpPr>
        <p:spPr>
          <a:xfrm>
            <a:off x="270358" y="737316"/>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MAML – Real Implementation</a:t>
            </a:r>
            <a:endParaRPr lang="zh-TW" altLang="en-US" dirty="0"/>
          </a:p>
        </p:txBody>
      </p:sp>
      <p:sp>
        <p:nvSpPr>
          <p:cNvPr id="71" name="橢圓 7">
            <a:extLst>
              <a:ext uri="{FF2B5EF4-FFF2-40B4-BE49-F238E27FC236}">
                <a16:creationId xmlns:a16="http://schemas.microsoft.com/office/drawing/2014/main" id="{6BB28D54-CC01-3A4A-BD53-14A75853A490}"/>
              </a:ext>
            </a:extLst>
          </p:cNvPr>
          <p:cNvSpPr/>
          <p:nvPr/>
        </p:nvSpPr>
        <p:spPr>
          <a:xfrm>
            <a:off x="1242213" y="3734207"/>
            <a:ext cx="270000" cy="27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2" name="文字方塊 8">
                <a:extLst>
                  <a:ext uri="{FF2B5EF4-FFF2-40B4-BE49-F238E27FC236}">
                    <a16:creationId xmlns:a16="http://schemas.microsoft.com/office/drawing/2014/main" id="{40430781-3122-014F-8955-4667782F41DA}"/>
                  </a:ext>
                </a:extLst>
              </p:cNvPr>
              <p:cNvSpPr txBox="1"/>
              <p:nvPr/>
            </p:nvSpPr>
            <p:spPr>
              <a:xfrm>
                <a:off x="1151715" y="3234942"/>
                <a:ext cx="50885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𝜙</m:t>
                          </m:r>
                        </m:e>
                        <m:sup>
                          <m:r>
                            <a:rPr lang="en-US" altLang="zh-TW" sz="2800" b="0" i="1" smtClean="0">
                              <a:latin typeface="Cambria Math" panose="02040503050406030204" pitchFamily="18" charset="0"/>
                            </a:rPr>
                            <m:t>0</m:t>
                          </m:r>
                        </m:sup>
                      </m:sSup>
                    </m:oMath>
                  </m:oMathPara>
                </a14:m>
                <a:endParaRPr lang="zh-TW" altLang="en-US" sz="2800" dirty="0"/>
              </a:p>
            </p:txBody>
          </p:sp>
        </mc:Choice>
        <mc:Fallback xmlns="">
          <p:sp>
            <p:nvSpPr>
              <p:cNvPr id="72" name="文字方塊 8">
                <a:extLst>
                  <a:ext uri="{FF2B5EF4-FFF2-40B4-BE49-F238E27FC236}">
                    <a16:creationId xmlns:a16="http://schemas.microsoft.com/office/drawing/2014/main" id="{40430781-3122-014F-8955-4667782F41DA}"/>
                  </a:ext>
                </a:extLst>
              </p:cNvPr>
              <p:cNvSpPr txBox="1">
                <a:spLocks noRot="1" noChangeAspect="1" noMove="1" noResize="1" noEditPoints="1" noAdjustHandles="1" noChangeArrowheads="1" noChangeShapeType="1" noTextEdit="1"/>
              </p:cNvSpPr>
              <p:nvPr/>
            </p:nvSpPr>
            <p:spPr>
              <a:xfrm>
                <a:off x="1151715" y="3234942"/>
                <a:ext cx="508857" cy="430887"/>
              </a:xfrm>
              <a:prstGeom prst="rect">
                <a:avLst/>
              </a:prstGeom>
              <a:blipFill>
                <a:blip r:embed="rId3"/>
                <a:stretch>
                  <a:fillRect l="-21951" t="-2857" r="-2439" b="-28571"/>
                </a:stretch>
              </a:blipFill>
            </p:spPr>
            <p:txBody>
              <a:bodyPr/>
              <a:lstStyle/>
              <a:p>
                <a:r>
                  <a:rPr lang="en-US">
                    <a:noFill/>
                  </a:rPr>
                  <a:t> </a:t>
                </a:r>
              </a:p>
            </p:txBody>
          </p:sp>
        </mc:Fallback>
      </mc:AlternateContent>
      <p:cxnSp>
        <p:nvCxnSpPr>
          <p:cNvPr id="73" name="直線單箭頭接點 9">
            <a:extLst>
              <a:ext uri="{FF2B5EF4-FFF2-40B4-BE49-F238E27FC236}">
                <a16:creationId xmlns:a16="http://schemas.microsoft.com/office/drawing/2014/main" id="{0D818930-2B0E-3947-848F-50A8ADDE2898}"/>
              </a:ext>
            </a:extLst>
          </p:cNvPr>
          <p:cNvCxnSpPr>
            <a:cxnSpLocks/>
          </p:cNvCxnSpPr>
          <p:nvPr/>
        </p:nvCxnSpPr>
        <p:spPr>
          <a:xfrm flipV="1">
            <a:off x="1460081" y="2607059"/>
            <a:ext cx="894296" cy="114933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10">
            <a:extLst>
              <a:ext uri="{FF2B5EF4-FFF2-40B4-BE49-F238E27FC236}">
                <a16:creationId xmlns:a16="http://schemas.microsoft.com/office/drawing/2014/main" id="{7C00D678-56F1-724D-9DA2-4BB530C44F6E}"/>
              </a:ext>
            </a:extLst>
          </p:cNvPr>
          <p:cNvCxnSpPr>
            <a:cxnSpLocks/>
          </p:cNvCxnSpPr>
          <p:nvPr/>
        </p:nvCxnSpPr>
        <p:spPr>
          <a:xfrm>
            <a:off x="2629883" y="2510083"/>
            <a:ext cx="1707026" cy="12365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13">
            <a:extLst>
              <a:ext uri="{FF2B5EF4-FFF2-40B4-BE49-F238E27FC236}">
                <a16:creationId xmlns:a16="http://schemas.microsoft.com/office/drawing/2014/main" id="{B9D6146B-7B03-0A4D-8F8D-008CDD08C7B1}"/>
              </a:ext>
            </a:extLst>
          </p:cNvPr>
          <p:cNvCxnSpPr>
            <a:cxnSpLocks/>
          </p:cNvCxnSpPr>
          <p:nvPr/>
        </p:nvCxnSpPr>
        <p:spPr>
          <a:xfrm>
            <a:off x="1509017" y="3911959"/>
            <a:ext cx="1650902" cy="163599"/>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76" name="橢圓 14">
            <a:extLst>
              <a:ext uri="{FF2B5EF4-FFF2-40B4-BE49-F238E27FC236}">
                <a16:creationId xmlns:a16="http://schemas.microsoft.com/office/drawing/2014/main" id="{B1F4F0C8-F156-3747-90A5-89245D791AAA}"/>
              </a:ext>
            </a:extLst>
          </p:cNvPr>
          <p:cNvSpPr/>
          <p:nvPr/>
        </p:nvSpPr>
        <p:spPr>
          <a:xfrm>
            <a:off x="3144455" y="3952880"/>
            <a:ext cx="270000" cy="27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7" name="文字方塊 15">
                <a:extLst>
                  <a:ext uri="{FF2B5EF4-FFF2-40B4-BE49-F238E27FC236}">
                    <a16:creationId xmlns:a16="http://schemas.microsoft.com/office/drawing/2014/main" id="{53DD1B76-3DAC-7042-BC5F-01276C173478}"/>
                  </a:ext>
                </a:extLst>
              </p:cNvPr>
              <p:cNvSpPr txBox="1"/>
              <p:nvPr/>
            </p:nvSpPr>
            <p:spPr>
              <a:xfrm>
                <a:off x="2986792" y="3476119"/>
                <a:ext cx="50116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𝜙</m:t>
                          </m:r>
                        </m:e>
                        <m:sup>
                          <m:r>
                            <a:rPr lang="en-US" altLang="zh-TW" sz="2800" b="0" i="1" smtClean="0">
                              <a:latin typeface="Cambria Math" panose="02040503050406030204" pitchFamily="18" charset="0"/>
                            </a:rPr>
                            <m:t>1</m:t>
                          </m:r>
                        </m:sup>
                      </m:sSup>
                    </m:oMath>
                  </m:oMathPara>
                </a14:m>
                <a:endParaRPr lang="zh-TW" altLang="en-US" sz="2800" dirty="0"/>
              </a:p>
            </p:txBody>
          </p:sp>
        </mc:Choice>
        <mc:Fallback xmlns="">
          <p:sp>
            <p:nvSpPr>
              <p:cNvPr id="77" name="文字方塊 15">
                <a:extLst>
                  <a:ext uri="{FF2B5EF4-FFF2-40B4-BE49-F238E27FC236}">
                    <a16:creationId xmlns:a16="http://schemas.microsoft.com/office/drawing/2014/main" id="{53DD1B76-3DAC-7042-BC5F-01276C173478}"/>
                  </a:ext>
                </a:extLst>
              </p:cNvPr>
              <p:cNvSpPr txBox="1">
                <a:spLocks noRot="1" noChangeAspect="1" noMove="1" noResize="1" noEditPoints="1" noAdjustHandles="1" noChangeArrowheads="1" noChangeShapeType="1" noTextEdit="1"/>
              </p:cNvSpPr>
              <p:nvPr/>
            </p:nvSpPr>
            <p:spPr>
              <a:xfrm>
                <a:off x="2986792" y="3476119"/>
                <a:ext cx="501163" cy="430887"/>
              </a:xfrm>
              <a:prstGeom prst="rect">
                <a:avLst/>
              </a:prstGeom>
              <a:blipFill>
                <a:blip r:embed="rId4"/>
                <a:stretch>
                  <a:fillRect l="-21951" r="-2439" b="-28571"/>
                </a:stretch>
              </a:blipFill>
            </p:spPr>
            <p:txBody>
              <a:bodyPr/>
              <a:lstStyle/>
              <a:p>
                <a:r>
                  <a:rPr lang="en-US">
                    <a:noFill/>
                  </a:rPr>
                  <a:t> </a:t>
                </a:r>
              </a:p>
            </p:txBody>
          </p:sp>
        </mc:Fallback>
      </mc:AlternateContent>
      <p:cxnSp>
        <p:nvCxnSpPr>
          <p:cNvPr id="78" name="直線單箭頭接點 18">
            <a:extLst>
              <a:ext uri="{FF2B5EF4-FFF2-40B4-BE49-F238E27FC236}">
                <a16:creationId xmlns:a16="http://schemas.microsoft.com/office/drawing/2014/main" id="{ECCE12AD-DDBE-6B48-815C-1A4F51474A69}"/>
              </a:ext>
            </a:extLst>
          </p:cNvPr>
          <p:cNvCxnSpPr>
            <a:cxnSpLocks/>
          </p:cNvCxnSpPr>
          <p:nvPr/>
        </p:nvCxnSpPr>
        <p:spPr>
          <a:xfrm flipH="1">
            <a:off x="2697362" y="4245069"/>
            <a:ext cx="489843" cy="79609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19">
            <a:extLst>
              <a:ext uri="{FF2B5EF4-FFF2-40B4-BE49-F238E27FC236}">
                <a16:creationId xmlns:a16="http://schemas.microsoft.com/office/drawing/2014/main" id="{839CEC9E-F06B-494A-AFD1-9AF06843DF11}"/>
              </a:ext>
            </a:extLst>
          </p:cNvPr>
          <p:cNvCxnSpPr>
            <a:cxnSpLocks/>
          </p:cNvCxnSpPr>
          <p:nvPr/>
        </p:nvCxnSpPr>
        <p:spPr>
          <a:xfrm>
            <a:off x="2715321" y="5210678"/>
            <a:ext cx="1182775" cy="121863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22">
            <a:extLst>
              <a:ext uri="{FF2B5EF4-FFF2-40B4-BE49-F238E27FC236}">
                <a16:creationId xmlns:a16="http://schemas.microsoft.com/office/drawing/2014/main" id="{FE14F72D-E0ED-EB4F-A1AE-BB30E026FA01}"/>
              </a:ext>
            </a:extLst>
          </p:cNvPr>
          <p:cNvCxnSpPr>
            <a:cxnSpLocks/>
          </p:cNvCxnSpPr>
          <p:nvPr/>
        </p:nvCxnSpPr>
        <p:spPr>
          <a:xfrm>
            <a:off x="3428088" y="4205252"/>
            <a:ext cx="1039855" cy="1026887"/>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1" name="橢圓 23">
            <a:extLst>
              <a:ext uri="{FF2B5EF4-FFF2-40B4-BE49-F238E27FC236}">
                <a16:creationId xmlns:a16="http://schemas.microsoft.com/office/drawing/2014/main" id="{6CEDDBB3-7355-BD45-8F28-CC214B672CB4}"/>
              </a:ext>
            </a:extLst>
          </p:cNvPr>
          <p:cNvSpPr/>
          <p:nvPr/>
        </p:nvSpPr>
        <p:spPr>
          <a:xfrm>
            <a:off x="4450603" y="5136640"/>
            <a:ext cx="270000" cy="27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2" name="文字方塊 24">
                <a:extLst>
                  <a:ext uri="{FF2B5EF4-FFF2-40B4-BE49-F238E27FC236}">
                    <a16:creationId xmlns:a16="http://schemas.microsoft.com/office/drawing/2014/main" id="{F77B692A-D75F-DA48-9E4F-5E26FF61B3D2}"/>
                  </a:ext>
                </a:extLst>
              </p:cNvPr>
              <p:cNvSpPr txBox="1"/>
              <p:nvPr/>
            </p:nvSpPr>
            <p:spPr>
              <a:xfrm>
                <a:off x="4665424" y="4705753"/>
                <a:ext cx="50885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𝜙</m:t>
                          </m:r>
                        </m:e>
                        <m:sup>
                          <m:r>
                            <a:rPr lang="en-US" altLang="zh-TW" sz="2800" b="0" i="1" smtClean="0">
                              <a:latin typeface="Cambria Math" panose="02040503050406030204" pitchFamily="18" charset="0"/>
                            </a:rPr>
                            <m:t>2</m:t>
                          </m:r>
                        </m:sup>
                      </m:sSup>
                    </m:oMath>
                  </m:oMathPara>
                </a14:m>
                <a:endParaRPr lang="zh-TW" altLang="en-US" sz="2800" dirty="0"/>
              </a:p>
            </p:txBody>
          </p:sp>
        </mc:Choice>
        <mc:Fallback xmlns="">
          <p:sp>
            <p:nvSpPr>
              <p:cNvPr id="82" name="文字方塊 24">
                <a:extLst>
                  <a:ext uri="{FF2B5EF4-FFF2-40B4-BE49-F238E27FC236}">
                    <a16:creationId xmlns:a16="http://schemas.microsoft.com/office/drawing/2014/main" id="{F77B692A-D75F-DA48-9E4F-5E26FF61B3D2}"/>
                  </a:ext>
                </a:extLst>
              </p:cNvPr>
              <p:cNvSpPr txBox="1">
                <a:spLocks noRot="1" noChangeAspect="1" noMove="1" noResize="1" noEditPoints="1" noAdjustHandles="1" noChangeArrowheads="1" noChangeShapeType="1" noTextEdit="1"/>
              </p:cNvSpPr>
              <p:nvPr/>
            </p:nvSpPr>
            <p:spPr>
              <a:xfrm>
                <a:off x="4665424" y="4705753"/>
                <a:ext cx="508857" cy="430887"/>
              </a:xfrm>
              <a:prstGeom prst="rect">
                <a:avLst/>
              </a:prstGeom>
              <a:blipFill>
                <a:blip r:embed="rId5"/>
                <a:stretch>
                  <a:fillRect l="-19512" t="-2941" r="-4878" b="-323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文字方塊 26">
                <a:extLst>
                  <a:ext uri="{FF2B5EF4-FFF2-40B4-BE49-F238E27FC236}">
                    <a16:creationId xmlns:a16="http://schemas.microsoft.com/office/drawing/2014/main" id="{6D20EC7C-87F6-AF4B-A338-26F4AD41590D}"/>
                  </a:ext>
                </a:extLst>
              </p:cNvPr>
              <p:cNvSpPr txBox="1"/>
              <p:nvPr/>
            </p:nvSpPr>
            <p:spPr>
              <a:xfrm>
                <a:off x="2132527" y="4696615"/>
                <a:ext cx="490519" cy="449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acc>
                            <m:accPr>
                              <m:chr m:val="̂"/>
                              <m:ctrlPr>
                                <a:rPr lang="en-US" altLang="zh-TW" sz="2800" i="1" smtClean="0">
                                  <a:latin typeface="Cambria Math" panose="02040503050406030204" pitchFamily="18" charset="0"/>
                                </a:rPr>
                              </m:ctrlPr>
                            </m:accPr>
                            <m:e>
                              <m:r>
                                <a:rPr lang="zh-TW" altLang="en-US" sz="2800" i="1" smtClean="0">
                                  <a:latin typeface="Cambria Math" panose="02040503050406030204" pitchFamily="18" charset="0"/>
                                </a:rPr>
                                <m:t>𝜃</m:t>
                              </m:r>
                            </m:e>
                          </m:acc>
                        </m:e>
                        <m:sup>
                          <m:r>
                            <a:rPr lang="en-US" altLang="zh-TW" sz="2800" b="0" i="1" smtClean="0">
                              <a:latin typeface="Cambria Math" panose="02040503050406030204" pitchFamily="18" charset="0"/>
                            </a:rPr>
                            <m:t>𝑛</m:t>
                          </m:r>
                        </m:sup>
                      </m:sSup>
                    </m:oMath>
                  </m:oMathPara>
                </a14:m>
                <a:endParaRPr lang="zh-TW" altLang="en-US" sz="2800" dirty="0"/>
              </a:p>
            </p:txBody>
          </p:sp>
        </mc:Choice>
        <mc:Fallback xmlns="">
          <p:sp>
            <p:nvSpPr>
              <p:cNvPr id="83" name="文字方塊 26">
                <a:extLst>
                  <a:ext uri="{FF2B5EF4-FFF2-40B4-BE49-F238E27FC236}">
                    <a16:creationId xmlns:a16="http://schemas.microsoft.com/office/drawing/2014/main" id="{6D20EC7C-87F6-AF4B-A338-26F4AD41590D}"/>
                  </a:ext>
                </a:extLst>
              </p:cNvPr>
              <p:cNvSpPr txBox="1">
                <a:spLocks noRot="1" noChangeAspect="1" noMove="1" noResize="1" noEditPoints="1" noAdjustHandles="1" noChangeArrowheads="1" noChangeShapeType="1" noTextEdit="1"/>
              </p:cNvSpPr>
              <p:nvPr/>
            </p:nvSpPr>
            <p:spPr>
              <a:xfrm>
                <a:off x="2132527" y="4696615"/>
                <a:ext cx="490519" cy="449162"/>
              </a:xfrm>
              <a:prstGeom prst="rect">
                <a:avLst/>
              </a:prstGeom>
              <a:blipFill>
                <a:blip r:embed="rId6"/>
                <a:stretch>
                  <a:fillRect l="-17949" t="-19444" b="-5556"/>
                </a:stretch>
              </a:blipFill>
            </p:spPr>
            <p:txBody>
              <a:bodyPr/>
              <a:lstStyle/>
              <a:p>
                <a:r>
                  <a:rPr lang="en-US">
                    <a:noFill/>
                  </a:rPr>
                  <a:t> </a:t>
                </a:r>
              </a:p>
            </p:txBody>
          </p:sp>
        </mc:Fallback>
      </mc:AlternateContent>
      <p:sp>
        <p:nvSpPr>
          <p:cNvPr id="84" name="橢圓 27">
            <a:extLst>
              <a:ext uri="{FF2B5EF4-FFF2-40B4-BE49-F238E27FC236}">
                <a16:creationId xmlns:a16="http://schemas.microsoft.com/office/drawing/2014/main" id="{A20AF79F-12FF-C147-B36A-64AF1020C125}"/>
              </a:ext>
            </a:extLst>
          </p:cNvPr>
          <p:cNvSpPr/>
          <p:nvPr/>
        </p:nvSpPr>
        <p:spPr>
          <a:xfrm>
            <a:off x="2518936" y="5046791"/>
            <a:ext cx="270000" cy="270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文字方塊 28">
            <a:extLst>
              <a:ext uri="{FF2B5EF4-FFF2-40B4-BE49-F238E27FC236}">
                <a16:creationId xmlns:a16="http://schemas.microsoft.com/office/drawing/2014/main" id="{0933B99A-A2CB-DC4B-96E4-0C62F928048D}"/>
              </a:ext>
            </a:extLst>
          </p:cNvPr>
          <p:cNvSpPr txBox="1"/>
          <p:nvPr/>
        </p:nvSpPr>
        <p:spPr>
          <a:xfrm>
            <a:off x="2986792" y="1511527"/>
            <a:ext cx="2093664" cy="830997"/>
          </a:xfrm>
          <a:prstGeom prst="rect">
            <a:avLst/>
          </a:prstGeom>
          <a:noFill/>
        </p:spPr>
        <p:txBody>
          <a:bodyPr wrap="square" rtlCol="0">
            <a:spAutoFit/>
          </a:bodyPr>
          <a:lstStyle/>
          <a:p>
            <a:r>
              <a:rPr lang="en-US" altLang="zh-TW" sz="2400" dirty="0"/>
              <a:t>Sample a training task m</a:t>
            </a:r>
            <a:endParaRPr lang="zh-TW" altLang="en-US" sz="2400" dirty="0"/>
          </a:p>
        </p:txBody>
      </p:sp>
      <p:sp>
        <p:nvSpPr>
          <p:cNvPr id="86" name="文字方塊 29">
            <a:extLst>
              <a:ext uri="{FF2B5EF4-FFF2-40B4-BE49-F238E27FC236}">
                <a16:creationId xmlns:a16="http://schemas.microsoft.com/office/drawing/2014/main" id="{F857B855-6DD4-2F4F-895E-A32C7A77B749}"/>
              </a:ext>
            </a:extLst>
          </p:cNvPr>
          <p:cNvSpPr txBox="1"/>
          <p:nvPr/>
        </p:nvSpPr>
        <p:spPr>
          <a:xfrm>
            <a:off x="396118" y="4795179"/>
            <a:ext cx="2016769" cy="830997"/>
          </a:xfrm>
          <a:prstGeom prst="rect">
            <a:avLst/>
          </a:prstGeom>
          <a:noFill/>
        </p:spPr>
        <p:txBody>
          <a:bodyPr wrap="square" rtlCol="0">
            <a:spAutoFit/>
          </a:bodyPr>
          <a:lstStyle/>
          <a:p>
            <a:r>
              <a:rPr lang="en-US" altLang="zh-TW" sz="2400" dirty="0"/>
              <a:t>Sample a training task n</a:t>
            </a:r>
            <a:endParaRPr lang="zh-TW" altLang="en-US" sz="2400" dirty="0"/>
          </a:p>
        </p:txBody>
      </p:sp>
      <mc:AlternateContent xmlns:mc="http://schemas.openxmlformats.org/markup-compatibility/2006" xmlns:a14="http://schemas.microsoft.com/office/drawing/2010/main">
        <mc:Choice Requires="a14">
          <p:sp>
            <p:nvSpPr>
              <p:cNvPr id="87" name="文字方塊 31">
                <a:extLst>
                  <a:ext uri="{FF2B5EF4-FFF2-40B4-BE49-F238E27FC236}">
                    <a16:creationId xmlns:a16="http://schemas.microsoft.com/office/drawing/2014/main" id="{44F75A39-4F5A-1B44-8EFA-43C5CA44B0DB}"/>
                  </a:ext>
                </a:extLst>
              </p:cNvPr>
              <p:cNvSpPr txBox="1"/>
              <p:nvPr/>
            </p:nvSpPr>
            <p:spPr>
              <a:xfrm>
                <a:off x="2021849" y="1977045"/>
                <a:ext cx="565861" cy="449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acc>
                            <m:accPr>
                              <m:chr m:val="̂"/>
                              <m:ctrlPr>
                                <a:rPr lang="en-US" altLang="zh-TW" sz="2800" i="1" smtClean="0">
                                  <a:latin typeface="Cambria Math" panose="02040503050406030204" pitchFamily="18" charset="0"/>
                                </a:rPr>
                              </m:ctrlPr>
                            </m:accPr>
                            <m:e>
                              <m:r>
                                <a:rPr lang="zh-TW" altLang="en-US" sz="2800" i="1" smtClean="0">
                                  <a:latin typeface="Cambria Math" panose="02040503050406030204" pitchFamily="18" charset="0"/>
                                </a:rPr>
                                <m:t>𝜃</m:t>
                              </m:r>
                            </m:e>
                          </m:acc>
                        </m:e>
                        <m:sup>
                          <m:r>
                            <a:rPr lang="en-US" altLang="zh-TW" sz="2800" b="0" i="1" smtClean="0">
                              <a:latin typeface="Cambria Math" panose="02040503050406030204" pitchFamily="18" charset="0"/>
                            </a:rPr>
                            <m:t>𝑚</m:t>
                          </m:r>
                        </m:sup>
                      </m:sSup>
                    </m:oMath>
                  </m:oMathPara>
                </a14:m>
                <a:endParaRPr lang="zh-TW" altLang="en-US" sz="2800" dirty="0"/>
              </a:p>
            </p:txBody>
          </p:sp>
        </mc:Choice>
        <mc:Fallback xmlns="">
          <p:sp>
            <p:nvSpPr>
              <p:cNvPr id="87" name="文字方塊 31">
                <a:extLst>
                  <a:ext uri="{FF2B5EF4-FFF2-40B4-BE49-F238E27FC236}">
                    <a16:creationId xmlns:a16="http://schemas.microsoft.com/office/drawing/2014/main" id="{44F75A39-4F5A-1B44-8EFA-43C5CA44B0DB}"/>
                  </a:ext>
                </a:extLst>
              </p:cNvPr>
              <p:cNvSpPr txBox="1">
                <a:spLocks noRot="1" noChangeAspect="1" noMove="1" noResize="1" noEditPoints="1" noAdjustHandles="1" noChangeArrowheads="1" noChangeShapeType="1" noTextEdit="1"/>
              </p:cNvSpPr>
              <p:nvPr/>
            </p:nvSpPr>
            <p:spPr>
              <a:xfrm>
                <a:off x="2021849" y="1977045"/>
                <a:ext cx="565861" cy="449162"/>
              </a:xfrm>
              <a:prstGeom prst="rect">
                <a:avLst/>
              </a:prstGeom>
              <a:blipFill>
                <a:blip r:embed="rId7"/>
                <a:stretch>
                  <a:fillRect l="-13043" t="-22857" b="-5714"/>
                </a:stretch>
              </a:blipFill>
            </p:spPr>
            <p:txBody>
              <a:bodyPr/>
              <a:lstStyle/>
              <a:p>
                <a:r>
                  <a:rPr lang="en-US">
                    <a:noFill/>
                  </a:rPr>
                  <a:t> </a:t>
                </a:r>
              </a:p>
            </p:txBody>
          </p:sp>
        </mc:Fallback>
      </mc:AlternateContent>
      <p:sp>
        <p:nvSpPr>
          <p:cNvPr id="88" name="橢圓 32">
            <a:extLst>
              <a:ext uri="{FF2B5EF4-FFF2-40B4-BE49-F238E27FC236}">
                <a16:creationId xmlns:a16="http://schemas.microsoft.com/office/drawing/2014/main" id="{96614894-382E-374B-BEC7-E6C21ADB642A}"/>
              </a:ext>
            </a:extLst>
          </p:cNvPr>
          <p:cNvSpPr/>
          <p:nvPr/>
        </p:nvSpPr>
        <p:spPr>
          <a:xfrm>
            <a:off x="2317710" y="2337632"/>
            <a:ext cx="270000" cy="27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橢圓 42">
            <a:extLst>
              <a:ext uri="{FF2B5EF4-FFF2-40B4-BE49-F238E27FC236}">
                <a16:creationId xmlns:a16="http://schemas.microsoft.com/office/drawing/2014/main" id="{6652F540-054E-3944-8D31-D7584D8E608A}"/>
              </a:ext>
            </a:extLst>
          </p:cNvPr>
          <p:cNvSpPr/>
          <p:nvPr/>
        </p:nvSpPr>
        <p:spPr>
          <a:xfrm>
            <a:off x="5935976" y="5331827"/>
            <a:ext cx="270000" cy="27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0" name="文字方塊 43">
                <a:extLst>
                  <a:ext uri="{FF2B5EF4-FFF2-40B4-BE49-F238E27FC236}">
                    <a16:creationId xmlns:a16="http://schemas.microsoft.com/office/drawing/2014/main" id="{81351052-C30B-0C4D-A0D8-D11D668BB264}"/>
                  </a:ext>
                </a:extLst>
              </p:cNvPr>
              <p:cNvSpPr txBox="1"/>
              <p:nvPr/>
            </p:nvSpPr>
            <p:spPr>
              <a:xfrm>
                <a:off x="5845478" y="4832562"/>
                <a:ext cx="270001"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𝜙</m:t>
                          </m:r>
                        </m:e>
                        <m:sup>
                          <m:r>
                            <a:rPr lang="en-US" altLang="zh-TW" sz="2800" b="0" i="1" smtClean="0">
                              <a:latin typeface="Cambria Math" panose="02040503050406030204" pitchFamily="18" charset="0"/>
                            </a:rPr>
                            <m:t>0</m:t>
                          </m:r>
                        </m:sup>
                      </m:sSup>
                    </m:oMath>
                  </m:oMathPara>
                </a14:m>
                <a:endParaRPr lang="zh-TW" altLang="en-US" sz="2800" dirty="0"/>
              </a:p>
            </p:txBody>
          </p:sp>
        </mc:Choice>
        <mc:Fallback xmlns="">
          <p:sp>
            <p:nvSpPr>
              <p:cNvPr id="90" name="文字方塊 43">
                <a:extLst>
                  <a:ext uri="{FF2B5EF4-FFF2-40B4-BE49-F238E27FC236}">
                    <a16:creationId xmlns:a16="http://schemas.microsoft.com/office/drawing/2014/main" id="{81351052-C30B-0C4D-A0D8-D11D668BB264}"/>
                  </a:ext>
                </a:extLst>
              </p:cNvPr>
              <p:cNvSpPr txBox="1">
                <a:spLocks noRot="1" noChangeAspect="1" noMove="1" noResize="1" noEditPoints="1" noAdjustHandles="1" noChangeArrowheads="1" noChangeShapeType="1" noTextEdit="1"/>
              </p:cNvSpPr>
              <p:nvPr/>
            </p:nvSpPr>
            <p:spPr>
              <a:xfrm>
                <a:off x="5845478" y="4832562"/>
                <a:ext cx="270001" cy="430887"/>
              </a:xfrm>
              <a:prstGeom prst="rect">
                <a:avLst/>
              </a:prstGeom>
              <a:blipFill>
                <a:blip r:embed="rId8"/>
                <a:stretch>
                  <a:fillRect l="-52174" t="-2941" r="-73913" b="-32353"/>
                </a:stretch>
              </a:blipFill>
            </p:spPr>
            <p:txBody>
              <a:bodyPr/>
              <a:lstStyle/>
              <a:p>
                <a:r>
                  <a:rPr lang="en-US">
                    <a:noFill/>
                  </a:rPr>
                  <a:t> </a:t>
                </a:r>
              </a:p>
            </p:txBody>
          </p:sp>
        </mc:Fallback>
      </mc:AlternateContent>
      <p:cxnSp>
        <p:nvCxnSpPr>
          <p:cNvPr id="91" name="直線單箭頭接點 44">
            <a:extLst>
              <a:ext uri="{FF2B5EF4-FFF2-40B4-BE49-F238E27FC236}">
                <a16:creationId xmlns:a16="http://schemas.microsoft.com/office/drawing/2014/main" id="{2B15DC34-DDDD-D144-9F84-3EAC6FC124C2}"/>
              </a:ext>
            </a:extLst>
          </p:cNvPr>
          <p:cNvCxnSpPr>
            <a:cxnSpLocks/>
          </p:cNvCxnSpPr>
          <p:nvPr/>
        </p:nvCxnSpPr>
        <p:spPr>
          <a:xfrm flipV="1">
            <a:off x="6153844" y="4204679"/>
            <a:ext cx="894296" cy="114933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文字方塊 45">
                <a:extLst>
                  <a:ext uri="{FF2B5EF4-FFF2-40B4-BE49-F238E27FC236}">
                    <a16:creationId xmlns:a16="http://schemas.microsoft.com/office/drawing/2014/main" id="{B07187AB-EA73-A141-BEC5-250F1BD55249}"/>
                  </a:ext>
                </a:extLst>
              </p:cNvPr>
              <p:cNvSpPr txBox="1"/>
              <p:nvPr/>
            </p:nvSpPr>
            <p:spPr>
              <a:xfrm>
                <a:off x="6715612" y="3574665"/>
                <a:ext cx="565861" cy="449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acc>
                            <m:accPr>
                              <m:chr m:val="̂"/>
                              <m:ctrlPr>
                                <a:rPr lang="en-US" altLang="zh-TW" sz="2800" i="1" smtClean="0">
                                  <a:latin typeface="Cambria Math" panose="02040503050406030204" pitchFamily="18" charset="0"/>
                                </a:rPr>
                              </m:ctrlPr>
                            </m:accPr>
                            <m:e>
                              <m:r>
                                <a:rPr lang="zh-TW" altLang="en-US" sz="2800" i="1" smtClean="0">
                                  <a:latin typeface="Cambria Math" panose="02040503050406030204" pitchFamily="18" charset="0"/>
                                </a:rPr>
                                <m:t>𝜃</m:t>
                              </m:r>
                            </m:e>
                          </m:acc>
                        </m:e>
                        <m:sup>
                          <m:r>
                            <a:rPr lang="en-US" altLang="zh-TW" sz="2800" b="0" i="1" smtClean="0">
                              <a:latin typeface="Cambria Math" panose="02040503050406030204" pitchFamily="18" charset="0"/>
                            </a:rPr>
                            <m:t>𝑚</m:t>
                          </m:r>
                        </m:sup>
                      </m:sSup>
                    </m:oMath>
                  </m:oMathPara>
                </a14:m>
                <a:endParaRPr lang="zh-TW" altLang="en-US" sz="2800" dirty="0"/>
              </a:p>
            </p:txBody>
          </p:sp>
        </mc:Choice>
        <mc:Fallback xmlns="">
          <p:sp>
            <p:nvSpPr>
              <p:cNvPr id="92" name="文字方塊 45">
                <a:extLst>
                  <a:ext uri="{FF2B5EF4-FFF2-40B4-BE49-F238E27FC236}">
                    <a16:creationId xmlns:a16="http://schemas.microsoft.com/office/drawing/2014/main" id="{B07187AB-EA73-A141-BEC5-250F1BD55249}"/>
                  </a:ext>
                </a:extLst>
              </p:cNvPr>
              <p:cNvSpPr txBox="1">
                <a:spLocks noRot="1" noChangeAspect="1" noMove="1" noResize="1" noEditPoints="1" noAdjustHandles="1" noChangeArrowheads="1" noChangeShapeType="1" noTextEdit="1"/>
              </p:cNvSpPr>
              <p:nvPr/>
            </p:nvSpPr>
            <p:spPr>
              <a:xfrm>
                <a:off x="6715612" y="3574665"/>
                <a:ext cx="565861" cy="449162"/>
              </a:xfrm>
              <a:prstGeom prst="rect">
                <a:avLst/>
              </a:prstGeom>
              <a:blipFill>
                <a:blip r:embed="rId9"/>
                <a:stretch>
                  <a:fillRect l="-13333" t="-16216" b="-5405"/>
                </a:stretch>
              </a:blipFill>
            </p:spPr>
            <p:txBody>
              <a:bodyPr/>
              <a:lstStyle/>
              <a:p>
                <a:r>
                  <a:rPr lang="en-US">
                    <a:noFill/>
                  </a:rPr>
                  <a:t> </a:t>
                </a:r>
              </a:p>
            </p:txBody>
          </p:sp>
        </mc:Fallback>
      </mc:AlternateContent>
      <p:sp>
        <p:nvSpPr>
          <p:cNvPr id="93" name="橢圓 46">
            <a:extLst>
              <a:ext uri="{FF2B5EF4-FFF2-40B4-BE49-F238E27FC236}">
                <a16:creationId xmlns:a16="http://schemas.microsoft.com/office/drawing/2014/main" id="{850637C4-1ADD-C44E-B5A2-3E3575ABE5A6}"/>
              </a:ext>
            </a:extLst>
          </p:cNvPr>
          <p:cNvSpPr/>
          <p:nvPr/>
        </p:nvSpPr>
        <p:spPr>
          <a:xfrm>
            <a:off x="7011473" y="3935252"/>
            <a:ext cx="270000" cy="27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4" name="直線單箭頭接點 47">
            <a:extLst>
              <a:ext uri="{FF2B5EF4-FFF2-40B4-BE49-F238E27FC236}">
                <a16:creationId xmlns:a16="http://schemas.microsoft.com/office/drawing/2014/main" id="{2A38712D-CABA-0D4A-835E-86AF5F0C3FA2}"/>
              </a:ext>
            </a:extLst>
          </p:cNvPr>
          <p:cNvCxnSpPr>
            <a:cxnSpLocks/>
          </p:cNvCxnSpPr>
          <p:nvPr/>
        </p:nvCxnSpPr>
        <p:spPr>
          <a:xfrm flipV="1">
            <a:off x="6029452" y="4727958"/>
            <a:ext cx="571540" cy="773396"/>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文字方塊 50">
                <a:extLst>
                  <a:ext uri="{FF2B5EF4-FFF2-40B4-BE49-F238E27FC236}">
                    <a16:creationId xmlns:a16="http://schemas.microsoft.com/office/drawing/2014/main" id="{1DC65994-2788-9E4B-A1C1-DFBCA2BDF0EB}"/>
                  </a:ext>
                </a:extLst>
              </p:cNvPr>
              <p:cNvSpPr txBox="1"/>
              <p:nvPr/>
            </p:nvSpPr>
            <p:spPr>
              <a:xfrm>
                <a:off x="6214449" y="4160449"/>
                <a:ext cx="50116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𝜙</m:t>
                          </m:r>
                        </m:e>
                        <m:sup>
                          <m:r>
                            <a:rPr lang="en-US" altLang="zh-TW" sz="2800" b="0" i="1" smtClean="0">
                              <a:latin typeface="Cambria Math" panose="02040503050406030204" pitchFamily="18" charset="0"/>
                            </a:rPr>
                            <m:t>1</m:t>
                          </m:r>
                        </m:sup>
                      </m:sSup>
                    </m:oMath>
                  </m:oMathPara>
                </a14:m>
                <a:endParaRPr lang="zh-TW" altLang="en-US" sz="2800" dirty="0"/>
              </a:p>
            </p:txBody>
          </p:sp>
        </mc:Choice>
        <mc:Fallback xmlns="">
          <p:sp>
            <p:nvSpPr>
              <p:cNvPr id="95" name="文字方塊 50">
                <a:extLst>
                  <a:ext uri="{FF2B5EF4-FFF2-40B4-BE49-F238E27FC236}">
                    <a16:creationId xmlns:a16="http://schemas.microsoft.com/office/drawing/2014/main" id="{1DC65994-2788-9E4B-A1C1-DFBCA2BDF0EB}"/>
                  </a:ext>
                </a:extLst>
              </p:cNvPr>
              <p:cNvSpPr txBox="1">
                <a:spLocks noRot="1" noChangeAspect="1" noMove="1" noResize="1" noEditPoints="1" noAdjustHandles="1" noChangeArrowheads="1" noChangeShapeType="1" noTextEdit="1"/>
              </p:cNvSpPr>
              <p:nvPr/>
            </p:nvSpPr>
            <p:spPr>
              <a:xfrm>
                <a:off x="6214449" y="4160449"/>
                <a:ext cx="501163" cy="430887"/>
              </a:xfrm>
              <a:prstGeom prst="rect">
                <a:avLst/>
              </a:prstGeom>
              <a:blipFill>
                <a:blip r:embed="rId10"/>
                <a:stretch>
                  <a:fillRect l="-19512" t="-2857" r="-2439" b="-28571"/>
                </a:stretch>
              </a:blipFill>
            </p:spPr>
            <p:txBody>
              <a:bodyPr/>
              <a:lstStyle/>
              <a:p>
                <a:r>
                  <a:rPr lang="en-US">
                    <a:noFill/>
                  </a:rPr>
                  <a:t> </a:t>
                </a:r>
              </a:p>
            </p:txBody>
          </p:sp>
        </mc:Fallback>
      </mc:AlternateContent>
      <p:sp>
        <p:nvSpPr>
          <p:cNvPr id="96" name="橢圓 51">
            <a:extLst>
              <a:ext uri="{FF2B5EF4-FFF2-40B4-BE49-F238E27FC236}">
                <a16:creationId xmlns:a16="http://schemas.microsoft.com/office/drawing/2014/main" id="{1AE11759-1611-7044-9BD2-1E4D5B1AD2F5}"/>
              </a:ext>
            </a:extLst>
          </p:cNvPr>
          <p:cNvSpPr/>
          <p:nvPr/>
        </p:nvSpPr>
        <p:spPr>
          <a:xfrm>
            <a:off x="6526597" y="4524647"/>
            <a:ext cx="270000" cy="27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7" name="直線單箭頭接點 53">
            <a:extLst>
              <a:ext uri="{FF2B5EF4-FFF2-40B4-BE49-F238E27FC236}">
                <a16:creationId xmlns:a16="http://schemas.microsoft.com/office/drawing/2014/main" id="{8361AE40-3475-CA41-A4E0-174826530FE5}"/>
              </a:ext>
            </a:extLst>
          </p:cNvPr>
          <p:cNvCxnSpPr>
            <a:cxnSpLocks/>
          </p:cNvCxnSpPr>
          <p:nvPr/>
        </p:nvCxnSpPr>
        <p:spPr>
          <a:xfrm>
            <a:off x="6769419" y="4725621"/>
            <a:ext cx="1252639" cy="53782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8" name="橢圓 56">
            <a:extLst>
              <a:ext uri="{FF2B5EF4-FFF2-40B4-BE49-F238E27FC236}">
                <a16:creationId xmlns:a16="http://schemas.microsoft.com/office/drawing/2014/main" id="{5CF31AA6-6CF9-1547-9AB5-5ECAF1372A5A}"/>
              </a:ext>
            </a:extLst>
          </p:cNvPr>
          <p:cNvSpPr/>
          <p:nvPr/>
        </p:nvSpPr>
        <p:spPr>
          <a:xfrm>
            <a:off x="8022058" y="5196827"/>
            <a:ext cx="270000" cy="270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9" name="文字方塊 57">
                <a:extLst>
                  <a:ext uri="{FF2B5EF4-FFF2-40B4-BE49-F238E27FC236}">
                    <a16:creationId xmlns:a16="http://schemas.microsoft.com/office/drawing/2014/main" id="{918181B8-689C-C946-B503-FBE0D554D928}"/>
                  </a:ext>
                </a:extLst>
              </p:cNvPr>
              <p:cNvSpPr txBox="1"/>
              <p:nvPr/>
            </p:nvSpPr>
            <p:spPr>
              <a:xfrm>
                <a:off x="8194710" y="4792474"/>
                <a:ext cx="490519" cy="449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acc>
                            <m:accPr>
                              <m:chr m:val="̂"/>
                              <m:ctrlPr>
                                <a:rPr lang="en-US" altLang="zh-TW" sz="2800" i="1" smtClean="0">
                                  <a:latin typeface="Cambria Math" panose="02040503050406030204" pitchFamily="18" charset="0"/>
                                </a:rPr>
                              </m:ctrlPr>
                            </m:accPr>
                            <m:e>
                              <m:r>
                                <a:rPr lang="zh-TW" altLang="en-US" sz="2800" i="1" smtClean="0">
                                  <a:latin typeface="Cambria Math" panose="02040503050406030204" pitchFamily="18" charset="0"/>
                                </a:rPr>
                                <m:t>𝜃</m:t>
                              </m:r>
                            </m:e>
                          </m:acc>
                        </m:e>
                        <m:sup>
                          <m:r>
                            <a:rPr lang="en-US" altLang="zh-TW" sz="2800" b="0" i="1" smtClean="0">
                              <a:latin typeface="Cambria Math" panose="02040503050406030204" pitchFamily="18" charset="0"/>
                            </a:rPr>
                            <m:t>𝑛</m:t>
                          </m:r>
                        </m:sup>
                      </m:sSup>
                    </m:oMath>
                  </m:oMathPara>
                </a14:m>
                <a:endParaRPr lang="zh-TW" altLang="en-US" sz="2800" dirty="0"/>
              </a:p>
            </p:txBody>
          </p:sp>
        </mc:Choice>
        <mc:Fallback xmlns="">
          <p:sp>
            <p:nvSpPr>
              <p:cNvPr id="99" name="文字方塊 57">
                <a:extLst>
                  <a:ext uri="{FF2B5EF4-FFF2-40B4-BE49-F238E27FC236}">
                    <a16:creationId xmlns:a16="http://schemas.microsoft.com/office/drawing/2014/main" id="{918181B8-689C-C946-B503-FBE0D554D928}"/>
                  </a:ext>
                </a:extLst>
              </p:cNvPr>
              <p:cNvSpPr txBox="1">
                <a:spLocks noRot="1" noChangeAspect="1" noMove="1" noResize="1" noEditPoints="1" noAdjustHandles="1" noChangeArrowheads="1" noChangeShapeType="1" noTextEdit="1"/>
              </p:cNvSpPr>
              <p:nvPr/>
            </p:nvSpPr>
            <p:spPr>
              <a:xfrm>
                <a:off x="8194710" y="4792474"/>
                <a:ext cx="490519" cy="449162"/>
              </a:xfrm>
              <a:prstGeom prst="rect">
                <a:avLst/>
              </a:prstGeom>
              <a:blipFill>
                <a:blip r:embed="rId11"/>
                <a:stretch>
                  <a:fillRect l="-15000" t="-16216" b="-5405"/>
                </a:stretch>
              </a:blipFill>
            </p:spPr>
            <p:txBody>
              <a:bodyPr/>
              <a:lstStyle/>
              <a:p>
                <a:r>
                  <a:rPr lang="en-US">
                    <a:noFill/>
                  </a:rPr>
                  <a:t> </a:t>
                </a:r>
              </a:p>
            </p:txBody>
          </p:sp>
        </mc:Fallback>
      </mc:AlternateContent>
      <p:cxnSp>
        <p:nvCxnSpPr>
          <p:cNvPr id="100" name="直線單箭頭接點 58">
            <a:extLst>
              <a:ext uri="{FF2B5EF4-FFF2-40B4-BE49-F238E27FC236}">
                <a16:creationId xmlns:a16="http://schemas.microsoft.com/office/drawing/2014/main" id="{8BC5AED8-1B4E-804D-9C5F-DCF9E9674FA3}"/>
              </a:ext>
            </a:extLst>
          </p:cNvPr>
          <p:cNvCxnSpPr>
            <a:cxnSpLocks/>
          </p:cNvCxnSpPr>
          <p:nvPr/>
        </p:nvCxnSpPr>
        <p:spPr>
          <a:xfrm>
            <a:off x="6761545" y="4715942"/>
            <a:ext cx="748605" cy="332063"/>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01" name="橢圓 60">
            <a:extLst>
              <a:ext uri="{FF2B5EF4-FFF2-40B4-BE49-F238E27FC236}">
                <a16:creationId xmlns:a16="http://schemas.microsoft.com/office/drawing/2014/main" id="{A09F62B9-13E3-9048-AB60-F1258C44040A}"/>
              </a:ext>
            </a:extLst>
          </p:cNvPr>
          <p:cNvSpPr/>
          <p:nvPr/>
        </p:nvSpPr>
        <p:spPr>
          <a:xfrm>
            <a:off x="7441311" y="4913005"/>
            <a:ext cx="270000" cy="27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2" name="文字方塊 61">
                <a:extLst>
                  <a:ext uri="{FF2B5EF4-FFF2-40B4-BE49-F238E27FC236}">
                    <a16:creationId xmlns:a16="http://schemas.microsoft.com/office/drawing/2014/main" id="{857315CF-63D0-CC4D-92E6-4A9B8DBD39BF}"/>
                  </a:ext>
                </a:extLst>
              </p:cNvPr>
              <p:cNvSpPr txBox="1"/>
              <p:nvPr/>
            </p:nvSpPr>
            <p:spPr>
              <a:xfrm>
                <a:off x="7172532" y="5220424"/>
                <a:ext cx="50885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𝜙</m:t>
                          </m:r>
                        </m:e>
                        <m:sup>
                          <m:r>
                            <a:rPr lang="en-US" altLang="zh-TW" sz="2800" b="0" i="1" smtClean="0">
                              <a:latin typeface="Cambria Math" panose="02040503050406030204" pitchFamily="18" charset="0"/>
                            </a:rPr>
                            <m:t>2</m:t>
                          </m:r>
                        </m:sup>
                      </m:sSup>
                    </m:oMath>
                  </m:oMathPara>
                </a14:m>
                <a:endParaRPr lang="zh-TW" altLang="en-US" sz="2800" dirty="0"/>
              </a:p>
            </p:txBody>
          </p:sp>
        </mc:Choice>
        <mc:Fallback xmlns="">
          <p:sp>
            <p:nvSpPr>
              <p:cNvPr id="102" name="文字方塊 61">
                <a:extLst>
                  <a:ext uri="{FF2B5EF4-FFF2-40B4-BE49-F238E27FC236}">
                    <a16:creationId xmlns:a16="http://schemas.microsoft.com/office/drawing/2014/main" id="{857315CF-63D0-CC4D-92E6-4A9B8DBD39BF}"/>
                  </a:ext>
                </a:extLst>
              </p:cNvPr>
              <p:cNvSpPr txBox="1">
                <a:spLocks noRot="1" noChangeAspect="1" noMove="1" noResize="1" noEditPoints="1" noAdjustHandles="1" noChangeArrowheads="1" noChangeShapeType="1" noTextEdit="1"/>
              </p:cNvSpPr>
              <p:nvPr/>
            </p:nvSpPr>
            <p:spPr>
              <a:xfrm>
                <a:off x="7172532" y="5220424"/>
                <a:ext cx="508857" cy="430887"/>
              </a:xfrm>
              <a:prstGeom prst="rect">
                <a:avLst/>
              </a:prstGeom>
              <a:blipFill>
                <a:blip r:embed="rId12"/>
                <a:stretch>
                  <a:fillRect l="-21951" r="-4878" b="-31429"/>
                </a:stretch>
              </a:blipFill>
            </p:spPr>
            <p:txBody>
              <a:bodyPr/>
              <a:lstStyle/>
              <a:p>
                <a:r>
                  <a:rPr lang="en-US">
                    <a:noFill/>
                  </a:rPr>
                  <a:t> </a:t>
                </a:r>
              </a:p>
            </p:txBody>
          </p:sp>
        </mc:Fallback>
      </mc:AlternateContent>
      <p:sp>
        <p:nvSpPr>
          <p:cNvPr id="103" name="文字方塊 62">
            <a:extLst>
              <a:ext uri="{FF2B5EF4-FFF2-40B4-BE49-F238E27FC236}">
                <a16:creationId xmlns:a16="http://schemas.microsoft.com/office/drawing/2014/main" id="{015F3EE8-44B9-8949-BB65-FDB7A9A59D87}"/>
              </a:ext>
            </a:extLst>
          </p:cNvPr>
          <p:cNvSpPr txBox="1"/>
          <p:nvPr/>
        </p:nvSpPr>
        <p:spPr>
          <a:xfrm>
            <a:off x="5632212" y="2653321"/>
            <a:ext cx="3298522" cy="523220"/>
          </a:xfrm>
          <a:prstGeom prst="rect">
            <a:avLst/>
          </a:prstGeom>
          <a:noFill/>
        </p:spPr>
        <p:txBody>
          <a:bodyPr wrap="square" rtlCol="0">
            <a:spAutoFit/>
          </a:bodyPr>
          <a:lstStyle/>
          <a:p>
            <a:r>
              <a:rPr lang="en-US" altLang="zh-TW" sz="2800" b="1" i="1" u="sng" dirty="0"/>
              <a:t>Model Pre-training</a:t>
            </a:r>
            <a:endParaRPr lang="zh-TW" altLang="en-US" sz="2800" b="1" i="1" u="sng" dirty="0"/>
          </a:p>
        </p:txBody>
      </p:sp>
    </p:spTree>
    <p:extLst>
      <p:ext uri="{BB962C8B-B14F-4D97-AF65-F5344CB8AC3E}">
        <p14:creationId xmlns:p14="http://schemas.microsoft.com/office/powerpoint/2010/main" val="366101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9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9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0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p:bldP spid="76" grpId="0" animBg="1"/>
      <p:bldP spid="77" grpId="0"/>
      <p:bldP spid="81" grpId="0" animBg="1"/>
      <p:bldP spid="82" grpId="0"/>
      <p:bldP spid="83" grpId="0"/>
      <p:bldP spid="84" grpId="0" animBg="1"/>
      <p:bldP spid="85" grpId="0"/>
      <p:bldP spid="86" grpId="0"/>
      <p:bldP spid="87" grpId="0"/>
      <p:bldP spid="88" grpId="0" animBg="1"/>
      <p:bldP spid="89" grpId="0" animBg="1"/>
      <p:bldP spid="90" grpId="0"/>
      <p:bldP spid="92" grpId="0"/>
      <p:bldP spid="93" grpId="0" animBg="1"/>
      <p:bldP spid="95" grpId="0"/>
      <p:bldP spid="96" grpId="0" animBg="1"/>
      <p:bldP spid="98" grpId="0" animBg="1"/>
      <p:bldP spid="99" grpId="0"/>
      <p:bldP spid="101" grpId="0" animBg="1"/>
      <p:bldP spid="102" grpId="0"/>
      <p:bldP spid="10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5A9946-56B9-CF45-A5E2-19F79E7E8B46}"/>
              </a:ext>
            </a:extLst>
          </p:cNvPr>
          <p:cNvSpPr txBox="1">
            <a:spLocks/>
          </p:cNvSpPr>
          <p:nvPr/>
        </p:nvSpPr>
        <p:spPr>
          <a:xfrm>
            <a:off x="245878" y="759690"/>
            <a:ext cx="7886700" cy="7046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Performance</a:t>
            </a:r>
            <a:endParaRPr lang="zh-TW" altLang="en-US" dirty="0"/>
          </a:p>
        </p:txBody>
      </p:sp>
      <p:pic>
        <p:nvPicPr>
          <p:cNvPr id="4" name="Picture 2" descr="https://cdn-images-1.medium.com/max/1200/1*mpzVEQR9uNUoII03fPQ4sA.png">
            <a:extLst>
              <a:ext uri="{FF2B5EF4-FFF2-40B4-BE49-F238E27FC236}">
                <a16:creationId xmlns:a16="http://schemas.microsoft.com/office/drawing/2014/main" id="{97DB98F0-D032-3643-8AB2-4B428C99433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66930" y="125178"/>
            <a:ext cx="5083841" cy="33038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cdn-images-1.medium.com/max/1200/1*7I7P9ZCqftQLigyjZylhgg.png">
            <a:extLst>
              <a:ext uri="{FF2B5EF4-FFF2-40B4-BE49-F238E27FC236}">
                <a16:creationId xmlns:a16="http://schemas.microsoft.com/office/drawing/2014/main" id="{D98518DF-4022-BB43-B276-5BFFE205A2C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66930" y="3429000"/>
            <a:ext cx="5140198" cy="3340447"/>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2C0DD80A-F3DA-864A-8ADD-438825AAB9FE}"/>
              </a:ext>
            </a:extLst>
          </p:cNvPr>
          <p:cNvSpPr/>
          <p:nvPr/>
        </p:nvSpPr>
        <p:spPr>
          <a:xfrm>
            <a:off x="350610" y="2427028"/>
            <a:ext cx="3416320" cy="584775"/>
          </a:xfrm>
          <a:prstGeom prst="rect">
            <a:avLst/>
          </a:prstGeom>
        </p:spPr>
        <p:txBody>
          <a:bodyPr wrap="none">
            <a:spAutoFit/>
          </a:bodyPr>
          <a:lstStyle/>
          <a:p>
            <a:r>
              <a:rPr lang="en-US" altLang="zh-TW" sz="3200" b="1" i="1" u="sng" dirty="0"/>
              <a:t>Model Pre-training</a:t>
            </a:r>
            <a:endParaRPr lang="zh-TW" altLang="en-US" sz="3200" b="1" i="1" u="sng" dirty="0"/>
          </a:p>
        </p:txBody>
      </p:sp>
      <p:sp>
        <p:nvSpPr>
          <p:cNvPr id="7" name="矩形 6">
            <a:extLst>
              <a:ext uri="{FF2B5EF4-FFF2-40B4-BE49-F238E27FC236}">
                <a16:creationId xmlns:a16="http://schemas.microsoft.com/office/drawing/2014/main" id="{A6E5208C-BD59-1840-82F6-05DE90672EB6}"/>
              </a:ext>
            </a:extLst>
          </p:cNvPr>
          <p:cNvSpPr/>
          <p:nvPr/>
        </p:nvSpPr>
        <p:spPr>
          <a:xfrm>
            <a:off x="2442528" y="5767475"/>
            <a:ext cx="1324402" cy="584775"/>
          </a:xfrm>
          <a:prstGeom prst="rect">
            <a:avLst/>
          </a:prstGeom>
        </p:spPr>
        <p:txBody>
          <a:bodyPr wrap="none">
            <a:spAutoFit/>
          </a:bodyPr>
          <a:lstStyle/>
          <a:p>
            <a:r>
              <a:rPr lang="en-US" altLang="zh-TW" sz="3200" b="1" i="1" u="sng" dirty="0"/>
              <a:t>MAML</a:t>
            </a:r>
            <a:endParaRPr lang="zh-TW" altLang="en-US" sz="3200" b="1" i="1" u="sng" dirty="0"/>
          </a:p>
        </p:txBody>
      </p:sp>
    </p:spTree>
    <p:extLst>
      <p:ext uri="{BB962C8B-B14F-4D97-AF65-F5344CB8AC3E}">
        <p14:creationId xmlns:p14="http://schemas.microsoft.com/office/powerpoint/2010/main" val="88711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91934F-6F64-4285-93AB-B85E9A453B21}"/>
              </a:ext>
            </a:extLst>
          </p:cNvPr>
          <p:cNvSpPr>
            <a:spLocks noGrp="1"/>
          </p:cNvSpPr>
          <p:nvPr/>
        </p:nvSpPr>
        <p:spPr>
          <a:xfrm>
            <a:off x="352203" y="41554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err="1"/>
              <a:t>Omniglot</a:t>
            </a:r>
            <a:r>
              <a:rPr lang="en-US" altLang="zh-TW" dirty="0"/>
              <a:t> &amp; Mini-ImageNet</a:t>
            </a:r>
            <a:endParaRPr lang="zh-TW" altLang="en-US" dirty="0"/>
          </a:p>
        </p:txBody>
      </p:sp>
      <p:sp>
        <p:nvSpPr>
          <p:cNvPr id="3" name="內容版面配置區 2">
            <a:extLst>
              <a:ext uri="{FF2B5EF4-FFF2-40B4-BE49-F238E27FC236}">
                <a16:creationId xmlns:a16="http://schemas.microsoft.com/office/drawing/2014/main" id="{3441A49F-C4DD-4231-A0C5-E91E7494F7FC}"/>
              </a:ext>
            </a:extLst>
          </p:cNvPr>
          <p:cNvSpPr>
            <a:spLocks noGrp="1"/>
          </p:cNvSpPr>
          <p:nvPr/>
        </p:nvSpPr>
        <p:spPr>
          <a:xfrm>
            <a:off x="628650" y="1797663"/>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TW" altLang="en-US" dirty="0"/>
          </a:p>
        </p:txBody>
      </p:sp>
      <p:pic>
        <p:nvPicPr>
          <p:cNvPr id="4" name="圖片 3">
            <a:extLst>
              <a:ext uri="{FF2B5EF4-FFF2-40B4-BE49-F238E27FC236}">
                <a16:creationId xmlns:a16="http://schemas.microsoft.com/office/drawing/2014/main" id="{68505150-004E-43F8-9C0F-59EC5B3010DD}"/>
              </a:ext>
            </a:extLst>
          </p:cNvPr>
          <p:cNvPicPr>
            <a:picLocks noChangeAspect="1"/>
          </p:cNvPicPr>
          <p:nvPr/>
        </p:nvPicPr>
        <p:blipFill>
          <a:blip r:embed="rId3"/>
          <a:stretch>
            <a:fillRect/>
          </a:stretch>
        </p:blipFill>
        <p:spPr>
          <a:xfrm>
            <a:off x="0" y="1849896"/>
            <a:ext cx="9144000" cy="2169144"/>
          </a:xfrm>
          <a:prstGeom prst="rect">
            <a:avLst/>
          </a:prstGeom>
        </p:spPr>
      </p:pic>
      <p:pic>
        <p:nvPicPr>
          <p:cNvPr id="5" name="圖片 4">
            <a:extLst>
              <a:ext uri="{FF2B5EF4-FFF2-40B4-BE49-F238E27FC236}">
                <a16:creationId xmlns:a16="http://schemas.microsoft.com/office/drawing/2014/main" id="{7774CBF3-D54C-4EDA-A0D0-F164C5B68EBD}"/>
              </a:ext>
            </a:extLst>
          </p:cNvPr>
          <p:cNvPicPr>
            <a:picLocks noChangeAspect="1"/>
          </p:cNvPicPr>
          <p:nvPr/>
        </p:nvPicPr>
        <p:blipFill>
          <a:blip r:embed="rId4"/>
          <a:stretch>
            <a:fillRect/>
          </a:stretch>
        </p:blipFill>
        <p:spPr>
          <a:xfrm>
            <a:off x="0" y="3985364"/>
            <a:ext cx="7626095" cy="2066885"/>
          </a:xfrm>
          <a:prstGeom prst="rect">
            <a:avLst/>
          </a:prstGeom>
        </p:spPr>
      </p:pic>
      <p:sp>
        <p:nvSpPr>
          <p:cNvPr id="7" name="Content Placeholder 2">
            <a:extLst>
              <a:ext uri="{FF2B5EF4-FFF2-40B4-BE49-F238E27FC236}">
                <a16:creationId xmlns:a16="http://schemas.microsoft.com/office/drawing/2014/main" id="{8F58B97B-B151-7A42-81CB-DBC970267CEE}"/>
              </a:ext>
            </a:extLst>
          </p:cNvPr>
          <p:cNvSpPr txBox="1">
            <a:spLocks/>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N-way classification:</a:t>
            </a:r>
          </a:p>
          <a:p>
            <a:pPr lvl="1"/>
            <a:r>
              <a:rPr lang="en-US" dirty="0"/>
              <a:t>Use N class during test with K-shot learning</a:t>
            </a:r>
          </a:p>
          <a:p>
            <a:r>
              <a:rPr lang="en-US" dirty="0"/>
              <a:t>Network Architecture</a:t>
            </a:r>
          </a:p>
          <a:p>
            <a:pPr lvl="1"/>
            <a:r>
              <a:rPr lang="en-US" dirty="0"/>
              <a:t>4 modules:</a:t>
            </a:r>
          </a:p>
          <a:p>
            <a:pPr lvl="2"/>
            <a:r>
              <a:rPr lang="en-US" dirty="0"/>
              <a:t>3 * 3 conv and 64 filters</a:t>
            </a:r>
          </a:p>
          <a:p>
            <a:pPr lvl="2"/>
            <a:r>
              <a:rPr lang="en-US" dirty="0" err="1"/>
              <a:t>ReLU</a:t>
            </a:r>
            <a:endParaRPr lang="en-US" dirty="0"/>
          </a:p>
          <a:p>
            <a:pPr lvl="2"/>
            <a:r>
              <a:rPr lang="en-US" dirty="0"/>
              <a:t>2 * 2 max-pooling</a:t>
            </a:r>
          </a:p>
          <a:p>
            <a:r>
              <a:rPr lang="en-US" dirty="0"/>
              <a:t>No Conv</a:t>
            </a:r>
          </a:p>
          <a:p>
            <a:pPr lvl="1"/>
            <a:r>
              <a:rPr lang="en-US" dirty="0"/>
              <a:t>256, 128, 64, 64 with </a:t>
            </a:r>
            <a:r>
              <a:rPr lang="en-US" dirty="0" err="1"/>
              <a:t>Relu</a:t>
            </a:r>
            <a:endParaRPr lang="en-US" dirty="0"/>
          </a:p>
        </p:txBody>
      </p:sp>
    </p:spTree>
    <p:extLst>
      <p:ext uri="{BB962C8B-B14F-4D97-AF65-F5344CB8AC3E}">
        <p14:creationId xmlns:p14="http://schemas.microsoft.com/office/powerpoint/2010/main" val="328703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xit" presetSubtype="10" fill="hold" grpId="1" nodeType="clickEffect">
                                  <p:stCondLst>
                                    <p:cond delay="0"/>
                                  </p:stCondLst>
                                  <p:childTnLst>
                                    <p:animEffect transition="out" filter="checkerboard(across)">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linds(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B1B2DE-3312-0A48-A534-39A3A01D39A5}"/>
              </a:ext>
            </a:extLst>
          </p:cNvPr>
          <p:cNvSpPr txBox="1">
            <a:spLocks/>
          </p:cNvSpPr>
          <p:nvPr/>
        </p:nvSpPr>
        <p:spPr>
          <a:xfrm>
            <a:off x="288408" y="714897"/>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Translation</a:t>
            </a:r>
            <a:endParaRPr lang="zh-TW" altLang="en-US" dirty="0"/>
          </a:p>
        </p:txBody>
      </p:sp>
      <p:sp>
        <p:nvSpPr>
          <p:cNvPr id="3" name="文字方塊 3">
            <a:extLst>
              <a:ext uri="{FF2B5EF4-FFF2-40B4-BE49-F238E27FC236}">
                <a16:creationId xmlns:a16="http://schemas.microsoft.com/office/drawing/2014/main" id="{6B96CA38-479B-2241-B32B-53CE684E3442}"/>
              </a:ext>
            </a:extLst>
          </p:cNvPr>
          <p:cNvSpPr txBox="1"/>
          <p:nvPr/>
        </p:nvSpPr>
        <p:spPr>
          <a:xfrm>
            <a:off x="4064000" y="79648"/>
            <a:ext cx="4705350" cy="830997"/>
          </a:xfrm>
          <a:prstGeom prst="rect">
            <a:avLst/>
          </a:prstGeom>
          <a:noFill/>
        </p:spPr>
        <p:txBody>
          <a:bodyPr wrap="square" rtlCol="0">
            <a:spAutoFit/>
          </a:bodyPr>
          <a:lstStyle/>
          <a:p>
            <a:r>
              <a:rPr lang="en-US" altLang="zh-TW" sz="2400" dirty="0"/>
              <a:t>18 training tasks: 18 different languages translating to English</a:t>
            </a:r>
            <a:endParaRPr lang="zh-TW" altLang="en-US" sz="2400" dirty="0"/>
          </a:p>
        </p:txBody>
      </p:sp>
      <p:sp>
        <p:nvSpPr>
          <p:cNvPr id="4" name="文字方塊 4">
            <a:extLst>
              <a:ext uri="{FF2B5EF4-FFF2-40B4-BE49-F238E27FC236}">
                <a16:creationId xmlns:a16="http://schemas.microsoft.com/office/drawing/2014/main" id="{50287B77-06C3-6C47-A62F-FE92E72E4F19}"/>
              </a:ext>
            </a:extLst>
          </p:cNvPr>
          <p:cNvSpPr txBox="1"/>
          <p:nvPr/>
        </p:nvSpPr>
        <p:spPr>
          <a:xfrm>
            <a:off x="4064000" y="859692"/>
            <a:ext cx="4705350" cy="830997"/>
          </a:xfrm>
          <a:prstGeom prst="rect">
            <a:avLst/>
          </a:prstGeom>
          <a:noFill/>
        </p:spPr>
        <p:txBody>
          <a:bodyPr wrap="square" rtlCol="0">
            <a:spAutoFit/>
          </a:bodyPr>
          <a:lstStyle/>
          <a:p>
            <a:r>
              <a:rPr lang="en-US" altLang="zh-TW" sz="2400" dirty="0"/>
              <a:t>2 validation tasks: 2 different languages translating to English</a:t>
            </a:r>
            <a:endParaRPr lang="zh-TW" altLang="en-US" sz="2400" dirty="0"/>
          </a:p>
        </p:txBody>
      </p:sp>
      <p:pic>
        <p:nvPicPr>
          <p:cNvPr id="5" name="圖片 5">
            <a:extLst>
              <a:ext uri="{FF2B5EF4-FFF2-40B4-BE49-F238E27FC236}">
                <a16:creationId xmlns:a16="http://schemas.microsoft.com/office/drawing/2014/main" id="{D0C92DCD-4F4D-914A-B4E7-38041BD02B71}"/>
              </a:ext>
            </a:extLst>
          </p:cNvPr>
          <p:cNvPicPr>
            <a:picLocks noChangeAspect="1"/>
          </p:cNvPicPr>
          <p:nvPr/>
        </p:nvPicPr>
        <p:blipFill>
          <a:blip r:embed="rId2"/>
          <a:stretch>
            <a:fillRect/>
          </a:stretch>
        </p:blipFill>
        <p:spPr>
          <a:xfrm>
            <a:off x="628650" y="1653187"/>
            <a:ext cx="6096851" cy="5125165"/>
          </a:xfrm>
          <a:prstGeom prst="rect">
            <a:avLst/>
          </a:prstGeom>
        </p:spPr>
      </p:pic>
      <p:sp>
        <p:nvSpPr>
          <p:cNvPr id="6" name="矩形 6">
            <a:extLst>
              <a:ext uri="{FF2B5EF4-FFF2-40B4-BE49-F238E27FC236}">
                <a16:creationId xmlns:a16="http://schemas.microsoft.com/office/drawing/2014/main" id="{0A86B9E4-408C-8D48-B022-E15675DC8FAA}"/>
              </a:ext>
            </a:extLst>
          </p:cNvPr>
          <p:cNvSpPr/>
          <p:nvPr/>
        </p:nvSpPr>
        <p:spPr>
          <a:xfrm>
            <a:off x="6858999" y="5580576"/>
            <a:ext cx="1910351" cy="646331"/>
          </a:xfrm>
          <a:prstGeom prst="rect">
            <a:avLst/>
          </a:prstGeom>
        </p:spPr>
        <p:txBody>
          <a:bodyPr wrap="square">
            <a:spAutoFit/>
          </a:bodyPr>
          <a:lstStyle/>
          <a:p>
            <a:r>
              <a:rPr lang="en-US" altLang="zh-TW" dirty="0">
                <a:hlinkClick r:id="rId3"/>
              </a:rPr>
              <a:t>https://arxiv.org/abs/1808.08437</a:t>
            </a:r>
            <a:endParaRPr lang="zh-TW" altLang="en-US" dirty="0"/>
          </a:p>
        </p:txBody>
      </p:sp>
      <p:sp>
        <p:nvSpPr>
          <p:cNvPr id="7" name="矩形 7">
            <a:extLst>
              <a:ext uri="{FF2B5EF4-FFF2-40B4-BE49-F238E27FC236}">
                <a16:creationId xmlns:a16="http://schemas.microsoft.com/office/drawing/2014/main" id="{E8AA7EAB-CC0D-DA48-A509-43E8D2F4D9E2}"/>
              </a:ext>
            </a:extLst>
          </p:cNvPr>
          <p:cNvSpPr/>
          <p:nvPr/>
        </p:nvSpPr>
        <p:spPr>
          <a:xfrm>
            <a:off x="6858999" y="4517522"/>
            <a:ext cx="1576072" cy="461665"/>
          </a:xfrm>
          <a:prstGeom prst="rect">
            <a:avLst/>
          </a:prstGeom>
        </p:spPr>
        <p:txBody>
          <a:bodyPr wrap="none">
            <a:spAutoFit/>
          </a:bodyPr>
          <a:lstStyle/>
          <a:p>
            <a:r>
              <a:rPr lang="en-US" altLang="zh-TW" sz="2400" dirty="0">
                <a:latin typeface="NimbusRomNo9L-Regu"/>
              </a:rPr>
              <a:t>Fi = Finnish</a:t>
            </a:r>
            <a:endParaRPr lang="zh-TW" altLang="en-US" sz="2400" dirty="0"/>
          </a:p>
        </p:txBody>
      </p:sp>
      <p:sp>
        <p:nvSpPr>
          <p:cNvPr id="8" name="矩形 8">
            <a:extLst>
              <a:ext uri="{FF2B5EF4-FFF2-40B4-BE49-F238E27FC236}">
                <a16:creationId xmlns:a16="http://schemas.microsoft.com/office/drawing/2014/main" id="{BB047851-7E4B-BF44-855A-B7CEE3CB51FA}"/>
              </a:ext>
            </a:extLst>
          </p:cNvPr>
          <p:cNvSpPr/>
          <p:nvPr/>
        </p:nvSpPr>
        <p:spPr>
          <a:xfrm>
            <a:off x="6786360" y="2624756"/>
            <a:ext cx="2055627" cy="461665"/>
          </a:xfrm>
          <a:prstGeom prst="rect">
            <a:avLst/>
          </a:prstGeom>
        </p:spPr>
        <p:txBody>
          <a:bodyPr wrap="none">
            <a:spAutoFit/>
          </a:bodyPr>
          <a:lstStyle/>
          <a:p>
            <a:r>
              <a:rPr lang="en-US" altLang="zh-TW" sz="2400" dirty="0">
                <a:latin typeface="NimbusRomNo9L-Regu"/>
              </a:rPr>
              <a:t>Ro = Romanian</a:t>
            </a:r>
            <a:endParaRPr lang="zh-TW" altLang="en-US" sz="2400" dirty="0"/>
          </a:p>
        </p:txBody>
      </p:sp>
    </p:spTree>
    <p:extLst>
      <p:ext uri="{BB962C8B-B14F-4D97-AF65-F5344CB8AC3E}">
        <p14:creationId xmlns:p14="http://schemas.microsoft.com/office/powerpoint/2010/main" val="3439704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4997B3-B429-3046-AFE2-78B4ACAA5D50}"/>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8859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41C1AD-453B-5A43-AFCE-8259CD69F3A8}"/>
              </a:ext>
            </a:extLst>
          </p:cNvPr>
          <p:cNvSpPr txBox="1">
            <a:spLocks/>
          </p:cNvSpPr>
          <p:nvPr/>
        </p:nvSpPr>
        <p:spPr>
          <a:xfrm>
            <a:off x="362833" y="755188"/>
            <a:ext cx="7886700" cy="7010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Meta Learning</a:t>
            </a:r>
            <a:endParaRPr lang="zh-TW" altLang="en-US" dirty="0"/>
          </a:p>
        </p:txBody>
      </p:sp>
      <p:sp>
        <p:nvSpPr>
          <p:cNvPr id="3" name="內容版面配置區 2">
            <a:extLst>
              <a:ext uri="{FF2B5EF4-FFF2-40B4-BE49-F238E27FC236}">
                <a16:creationId xmlns:a16="http://schemas.microsoft.com/office/drawing/2014/main" id="{BA66244E-955C-8B42-8A7B-D945357A4385}"/>
              </a:ext>
            </a:extLst>
          </p:cNvPr>
          <p:cNvSpPr txBox="1">
            <a:spLocks/>
          </p:cNvSpPr>
          <p:nvPr/>
        </p:nvSpPr>
        <p:spPr>
          <a:xfrm>
            <a:off x="628650" y="1825625"/>
            <a:ext cx="78867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3200" b="1" dirty="0"/>
              <a:t>MAML</a:t>
            </a:r>
          </a:p>
          <a:p>
            <a:pPr lvl="1"/>
            <a:r>
              <a:rPr lang="en-US" altLang="zh-TW" dirty="0"/>
              <a:t>Chelsea Finn, Pieter </a:t>
            </a:r>
            <a:r>
              <a:rPr lang="en-US" altLang="zh-TW" dirty="0" err="1"/>
              <a:t>Abbeel</a:t>
            </a:r>
            <a:r>
              <a:rPr lang="en-US" altLang="zh-TW" dirty="0"/>
              <a:t>, and Sergey Levine, “Model-Agnostic Meta-Learning for Fast Adaptation of Deep Networks”, ICML, 2017</a:t>
            </a:r>
            <a:endParaRPr lang="zh-TW" altLang="zh-TW" dirty="0"/>
          </a:p>
          <a:p>
            <a:endParaRPr lang="en-US" altLang="zh-TW" dirty="0"/>
          </a:p>
          <a:p>
            <a:r>
              <a:rPr lang="en-US" altLang="zh-TW" sz="3200" b="1" dirty="0"/>
              <a:t>Reptile</a:t>
            </a:r>
          </a:p>
          <a:p>
            <a:pPr lvl="1"/>
            <a:r>
              <a:rPr lang="en-US" altLang="zh-TW" dirty="0"/>
              <a:t>Alex Nichol, Joshua </a:t>
            </a:r>
            <a:r>
              <a:rPr lang="en-US" altLang="zh-TW" dirty="0" err="1"/>
              <a:t>Achiam</a:t>
            </a:r>
            <a:r>
              <a:rPr lang="en-US" altLang="zh-TW" dirty="0"/>
              <a:t>, John Schulman, On First-Order Meta-Learning Algorithms, </a:t>
            </a:r>
            <a:r>
              <a:rPr lang="en-US" altLang="zh-TW" dirty="0" err="1"/>
              <a:t>arXiv</a:t>
            </a:r>
            <a:r>
              <a:rPr lang="en-US" altLang="zh-TW" dirty="0"/>
              <a:t>, 2018</a:t>
            </a:r>
          </a:p>
          <a:p>
            <a:endParaRPr lang="zh-TW" altLang="zh-TW" dirty="0"/>
          </a:p>
          <a:p>
            <a:endParaRPr lang="zh-TW" altLang="en-US" dirty="0"/>
          </a:p>
          <a:p>
            <a:endParaRPr lang="zh-TW" altLang="en-US" dirty="0"/>
          </a:p>
        </p:txBody>
      </p:sp>
      <p:sp>
        <p:nvSpPr>
          <p:cNvPr id="7" name="矩形 5">
            <a:extLst>
              <a:ext uri="{FF2B5EF4-FFF2-40B4-BE49-F238E27FC236}">
                <a16:creationId xmlns:a16="http://schemas.microsoft.com/office/drawing/2014/main" id="{E775AD57-CB7F-3648-90A8-728833062CAD}"/>
              </a:ext>
            </a:extLst>
          </p:cNvPr>
          <p:cNvSpPr/>
          <p:nvPr/>
        </p:nvSpPr>
        <p:spPr>
          <a:xfrm>
            <a:off x="628650" y="3726487"/>
            <a:ext cx="7886700" cy="173572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8" name="Picture 7">
            <a:extLst>
              <a:ext uri="{FF2B5EF4-FFF2-40B4-BE49-F238E27FC236}">
                <a16:creationId xmlns:a16="http://schemas.microsoft.com/office/drawing/2014/main" id="{4C344EA9-EED9-ED4E-A757-D6410BDA80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068" y="4649843"/>
            <a:ext cx="3441397" cy="1527120"/>
          </a:xfrm>
          <a:prstGeom prst="rect">
            <a:avLst/>
          </a:prstGeom>
        </p:spPr>
      </p:pic>
      <p:pic>
        <p:nvPicPr>
          <p:cNvPr id="9" name="Picture 8">
            <a:extLst>
              <a:ext uri="{FF2B5EF4-FFF2-40B4-BE49-F238E27FC236}">
                <a16:creationId xmlns:a16="http://schemas.microsoft.com/office/drawing/2014/main" id="{5094359F-E03A-6648-8E32-FF196380324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58576" y="325928"/>
            <a:ext cx="1590957" cy="1900862"/>
          </a:xfrm>
          <a:prstGeom prst="rect">
            <a:avLst/>
          </a:prstGeom>
        </p:spPr>
      </p:pic>
    </p:spTree>
    <p:extLst>
      <p:ext uri="{BB962C8B-B14F-4D97-AF65-F5344CB8AC3E}">
        <p14:creationId xmlns:p14="http://schemas.microsoft.com/office/powerpoint/2010/main" val="1840333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DDAC79-3060-1942-8B89-E072710B1889}"/>
              </a:ext>
            </a:extLst>
          </p:cNvPr>
          <p:cNvSpPr txBox="1">
            <a:spLocks/>
          </p:cNvSpPr>
          <p:nvPr/>
        </p:nvSpPr>
        <p:spPr>
          <a:xfrm>
            <a:off x="362833" y="755188"/>
            <a:ext cx="7886700" cy="7010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Reptile</a:t>
            </a:r>
            <a:endParaRPr lang="zh-TW" altLang="en-US" dirty="0"/>
          </a:p>
        </p:txBody>
      </p:sp>
      <p:pic>
        <p:nvPicPr>
          <p:cNvPr id="4" name="Picture 3" descr="A screenshot of a cell phone&#10;&#10;Description automatically generated">
            <a:extLst>
              <a:ext uri="{FF2B5EF4-FFF2-40B4-BE49-F238E27FC236}">
                <a16:creationId xmlns:a16="http://schemas.microsoft.com/office/drawing/2014/main" id="{76F085D8-6933-9342-B5C3-DBA0C751B3D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388616"/>
            <a:ext cx="9144000" cy="2080768"/>
          </a:xfrm>
          <a:prstGeom prst="rect">
            <a:avLst/>
          </a:prstGeom>
        </p:spPr>
      </p:pic>
    </p:spTree>
    <p:extLst>
      <p:ext uri="{BB962C8B-B14F-4D97-AF65-F5344CB8AC3E}">
        <p14:creationId xmlns:p14="http://schemas.microsoft.com/office/powerpoint/2010/main" val="1444530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3947C9EE-482F-E348-8014-947E58C31B72}"/>
              </a:ext>
            </a:extLst>
          </p:cNvPr>
          <p:cNvSpPr txBox="1">
            <a:spLocks/>
          </p:cNvSpPr>
          <p:nvPr/>
        </p:nvSpPr>
        <p:spPr>
          <a:xfrm>
            <a:off x="362833" y="755188"/>
            <a:ext cx="7886700" cy="7010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Reptile</a:t>
            </a:r>
            <a:endParaRPr lang="zh-TW" altLang="en-US" dirty="0"/>
          </a:p>
        </p:txBody>
      </p:sp>
      <p:cxnSp>
        <p:nvCxnSpPr>
          <p:cNvPr id="4" name="直線接點 30">
            <a:extLst>
              <a:ext uri="{FF2B5EF4-FFF2-40B4-BE49-F238E27FC236}">
                <a16:creationId xmlns:a16="http://schemas.microsoft.com/office/drawing/2014/main" id="{8572A255-B019-5841-915B-4EF2B7F5A6FD}"/>
              </a:ext>
            </a:extLst>
          </p:cNvPr>
          <p:cNvCxnSpPr>
            <a:cxnSpLocks/>
            <a:endCxn id="27" idx="1"/>
          </p:cNvCxnSpPr>
          <p:nvPr/>
        </p:nvCxnSpPr>
        <p:spPr>
          <a:xfrm>
            <a:off x="3782362" y="2855748"/>
            <a:ext cx="2102332" cy="2019155"/>
          </a:xfrm>
          <a:prstGeom prst="line">
            <a:avLst/>
          </a:prstGeom>
          <a:ln w="5715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 name="直線接點 5">
            <a:extLst>
              <a:ext uri="{FF2B5EF4-FFF2-40B4-BE49-F238E27FC236}">
                <a16:creationId xmlns:a16="http://schemas.microsoft.com/office/drawing/2014/main" id="{2393A98E-87AA-2C4F-B5F3-0AD72CDC4E87}"/>
              </a:ext>
            </a:extLst>
          </p:cNvPr>
          <p:cNvCxnSpPr>
            <a:cxnSpLocks/>
          </p:cNvCxnSpPr>
          <p:nvPr/>
        </p:nvCxnSpPr>
        <p:spPr>
          <a:xfrm>
            <a:off x="1837370" y="2617769"/>
            <a:ext cx="5216610" cy="475959"/>
          </a:xfrm>
          <a:prstGeom prst="line">
            <a:avLst/>
          </a:prstGeom>
          <a:ln w="57150">
            <a:solidFill>
              <a:schemeClr val="accent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橢圓 3">
            <a:extLst>
              <a:ext uri="{FF2B5EF4-FFF2-40B4-BE49-F238E27FC236}">
                <a16:creationId xmlns:a16="http://schemas.microsoft.com/office/drawing/2014/main" id="{C7DD26EA-CFA1-EF42-B8C6-7710EBE41742}"/>
              </a:ext>
            </a:extLst>
          </p:cNvPr>
          <p:cNvSpPr/>
          <p:nvPr/>
        </p:nvSpPr>
        <p:spPr>
          <a:xfrm>
            <a:off x="1645619" y="2435482"/>
            <a:ext cx="270000" cy="27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 name="文字方塊 4">
                <a:extLst>
                  <a:ext uri="{FF2B5EF4-FFF2-40B4-BE49-F238E27FC236}">
                    <a16:creationId xmlns:a16="http://schemas.microsoft.com/office/drawing/2014/main" id="{32843433-B6A4-4541-9FFF-044A24E1792F}"/>
                  </a:ext>
                </a:extLst>
              </p:cNvPr>
              <p:cNvSpPr txBox="1"/>
              <p:nvPr/>
            </p:nvSpPr>
            <p:spPr>
              <a:xfrm>
                <a:off x="1555121" y="1936217"/>
                <a:ext cx="50885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𝜙</m:t>
                          </m:r>
                        </m:e>
                        <m:sup>
                          <m:r>
                            <a:rPr lang="en-US" altLang="zh-TW" sz="2800" b="0" i="1" smtClean="0">
                              <a:latin typeface="Cambria Math" panose="02040503050406030204" pitchFamily="18" charset="0"/>
                            </a:rPr>
                            <m:t>0</m:t>
                          </m:r>
                        </m:sup>
                      </m:sSup>
                    </m:oMath>
                  </m:oMathPara>
                </a14:m>
                <a:endParaRPr lang="zh-TW" altLang="en-US" sz="2800" dirty="0"/>
              </a:p>
            </p:txBody>
          </p:sp>
        </mc:Choice>
        <mc:Fallback xmlns="">
          <p:sp>
            <p:nvSpPr>
              <p:cNvPr id="8" name="文字方塊 4">
                <a:extLst>
                  <a:ext uri="{FF2B5EF4-FFF2-40B4-BE49-F238E27FC236}">
                    <a16:creationId xmlns:a16="http://schemas.microsoft.com/office/drawing/2014/main" id="{32843433-B6A4-4541-9FFF-044A24E1792F}"/>
                  </a:ext>
                </a:extLst>
              </p:cNvPr>
              <p:cNvSpPr txBox="1">
                <a:spLocks noRot="1" noChangeAspect="1" noMove="1" noResize="1" noEditPoints="1" noAdjustHandles="1" noChangeArrowheads="1" noChangeShapeType="1" noTextEdit="1"/>
              </p:cNvSpPr>
              <p:nvPr/>
            </p:nvSpPr>
            <p:spPr>
              <a:xfrm>
                <a:off x="1555121" y="1936217"/>
                <a:ext cx="508857" cy="430887"/>
              </a:xfrm>
              <a:prstGeom prst="rect">
                <a:avLst/>
              </a:prstGeom>
              <a:blipFill>
                <a:blip r:embed="rId3"/>
                <a:stretch>
                  <a:fillRect l="-19048" r="-2381" b="-31429"/>
                </a:stretch>
              </a:blipFill>
            </p:spPr>
            <p:txBody>
              <a:bodyPr/>
              <a:lstStyle/>
              <a:p>
                <a:r>
                  <a:rPr lang="en-US">
                    <a:noFill/>
                  </a:rPr>
                  <a:t> </a:t>
                </a:r>
              </a:p>
            </p:txBody>
          </p:sp>
        </mc:Fallback>
      </mc:AlternateContent>
      <p:cxnSp>
        <p:nvCxnSpPr>
          <p:cNvPr id="9" name="直線單箭頭接點 6">
            <a:extLst>
              <a:ext uri="{FF2B5EF4-FFF2-40B4-BE49-F238E27FC236}">
                <a16:creationId xmlns:a16="http://schemas.microsoft.com/office/drawing/2014/main" id="{E6F7EBB4-DA63-3B4C-8D46-642133E432F1}"/>
              </a:ext>
            </a:extLst>
          </p:cNvPr>
          <p:cNvCxnSpPr>
            <a:cxnSpLocks/>
          </p:cNvCxnSpPr>
          <p:nvPr/>
        </p:nvCxnSpPr>
        <p:spPr>
          <a:xfrm flipV="1">
            <a:off x="1915619" y="2004595"/>
            <a:ext cx="1221916" cy="51776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8">
            <a:extLst>
              <a:ext uri="{FF2B5EF4-FFF2-40B4-BE49-F238E27FC236}">
                <a16:creationId xmlns:a16="http://schemas.microsoft.com/office/drawing/2014/main" id="{42623309-1079-D841-8088-363A0022AC28}"/>
              </a:ext>
            </a:extLst>
          </p:cNvPr>
          <p:cNvCxnSpPr>
            <a:cxnSpLocks/>
          </p:cNvCxnSpPr>
          <p:nvPr/>
        </p:nvCxnSpPr>
        <p:spPr>
          <a:xfrm flipV="1">
            <a:off x="3137535" y="1069105"/>
            <a:ext cx="709863" cy="93549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E9336472-ADE7-D442-B175-21EE4E337B1F}"/>
              </a:ext>
            </a:extLst>
          </p:cNvPr>
          <p:cNvCxnSpPr>
            <a:cxnSpLocks/>
          </p:cNvCxnSpPr>
          <p:nvPr/>
        </p:nvCxnSpPr>
        <p:spPr>
          <a:xfrm>
            <a:off x="3847398" y="1069105"/>
            <a:ext cx="2129590" cy="72662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3">
            <a:extLst>
              <a:ext uri="{FF2B5EF4-FFF2-40B4-BE49-F238E27FC236}">
                <a16:creationId xmlns:a16="http://schemas.microsoft.com/office/drawing/2014/main" id="{734D269D-02D9-4D49-82B7-6F7165061099}"/>
              </a:ext>
            </a:extLst>
          </p:cNvPr>
          <p:cNvCxnSpPr>
            <a:cxnSpLocks/>
          </p:cNvCxnSpPr>
          <p:nvPr/>
        </p:nvCxnSpPr>
        <p:spPr>
          <a:xfrm>
            <a:off x="5976988" y="1795731"/>
            <a:ext cx="1143000" cy="124133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5">
            <a:extLst>
              <a:ext uri="{FF2B5EF4-FFF2-40B4-BE49-F238E27FC236}">
                <a16:creationId xmlns:a16="http://schemas.microsoft.com/office/drawing/2014/main" id="{69DC4F81-8559-D547-B4B2-32B055AEBC6D}"/>
              </a:ext>
            </a:extLst>
          </p:cNvPr>
          <p:cNvCxnSpPr>
            <a:cxnSpLocks/>
          </p:cNvCxnSpPr>
          <p:nvPr/>
        </p:nvCxnSpPr>
        <p:spPr>
          <a:xfrm>
            <a:off x="1912423" y="2613234"/>
            <a:ext cx="1650902" cy="163599"/>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4" name="橢圓 19">
            <a:extLst>
              <a:ext uri="{FF2B5EF4-FFF2-40B4-BE49-F238E27FC236}">
                <a16:creationId xmlns:a16="http://schemas.microsoft.com/office/drawing/2014/main" id="{170A6B34-7651-D141-8BF5-E9AA40C842EF}"/>
              </a:ext>
            </a:extLst>
          </p:cNvPr>
          <p:cNvSpPr/>
          <p:nvPr/>
        </p:nvSpPr>
        <p:spPr>
          <a:xfrm>
            <a:off x="3547861" y="2654155"/>
            <a:ext cx="270000" cy="27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79DEE9E4-0D4B-7848-8E9B-4453679DB431}"/>
                  </a:ext>
                </a:extLst>
              </p:cNvPr>
              <p:cNvSpPr txBox="1"/>
              <p:nvPr/>
            </p:nvSpPr>
            <p:spPr>
              <a:xfrm>
                <a:off x="3390198" y="2177394"/>
                <a:ext cx="50116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𝜙</m:t>
                          </m:r>
                        </m:e>
                        <m:sup>
                          <m:r>
                            <a:rPr lang="en-US" altLang="zh-TW" sz="2800" b="0" i="1" smtClean="0">
                              <a:latin typeface="Cambria Math" panose="02040503050406030204" pitchFamily="18" charset="0"/>
                            </a:rPr>
                            <m:t>1</m:t>
                          </m:r>
                        </m:sup>
                      </m:sSup>
                    </m:oMath>
                  </m:oMathPara>
                </a14:m>
                <a:endParaRPr lang="zh-TW" altLang="en-US" sz="2800" dirty="0"/>
              </a:p>
            </p:txBody>
          </p:sp>
        </mc:Choice>
        <mc:Fallback xmlns="">
          <p:sp>
            <p:nvSpPr>
              <p:cNvPr id="15" name="文字方塊 20">
                <a:extLst>
                  <a:ext uri="{FF2B5EF4-FFF2-40B4-BE49-F238E27FC236}">
                    <a16:creationId xmlns:a16="http://schemas.microsoft.com/office/drawing/2014/main" id="{79DEE9E4-0D4B-7848-8E9B-4453679DB431}"/>
                  </a:ext>
                </a:extLst>
              </p:cNvPr>
              <p:cNvSpPr txBox="1">
                <a:spLocks noRot="1" noChangeAspect="1" noMove="1" noResize="1" noEditPoints="1" noAdjustHandles="1" noChangeArrowheads="1" noChangeShapeType="1" noTextEdit="1"/>
              </p:cNvSpPr>
              <p:nvPr/>
            </p:nvSpPr>
            <p:spPr>
              <a:xfrm>
                <a:off x="3390198" y="2177394"/>
                <a:ext cx="501163" cy="430887"/>
              </a:xfrm>
              <a:prstGeom prst="rect">
                <a:avLst/>
              </a:prstGeom>
              <a:blipFill>
                <a:blip r:embed="rId4"/>
                <a:stretch>
                  <a:fillRect l="-22500" r="-5000" b="-3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字方塊 21">
                <a:extLst>
                  <a:ext uri="{FF2B5EF4-FFF2-40B4-BE49-F238E27FC236}">
                    <a16:creationId xmlns:a16="http://schemas.microsoft.com/office/drawing/2014/main" id="{640D5461-4E39-E64B-BEF6-48399C1030E5}"/>
                  </a:ext>
                </a:extLst>
              </p:cNvPr>
              <p:cNvSpPr txBox="1"/>
              <p:nvPr/>
            </p:nvSpPr>
            <p:spPr>
              <a:xfrm>
                <a:off x="7414394" y="2681946"/>
                <a:ext cx="565861" cy="449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acc>
                            <m:accPr>
                              <m:chr m:val="̂"/>
                              <m:ctrlPr>
                                <a:rPr lang="en-US" altLang="zh-TW" sz="2800" i="1" smtClean="0">
                                  <a:latin typeface="Cambria Math" panose="02040503050406030204" pitchFamily="18" charset="0"/>
                                </a:rPr>
                              </m:ctrlPr>
                            </m:accPr>
                            <m:e>
                              <m:r>
                                <a:rPr lang="zh-TW" altLang="en-US" sz="2800" i="1" smtClean="0">
                                  <a:latin typeface="Cambria Math" panose="02040503050406030204" pitchFamily="18" charset="0"/>
                                </a:rPr>
                                <m:t>𝜃</m:t>
                              </m:r>
                            </m:e>
                          </m:acc>
                        </m:e>
                        <m:sup>
                          <m:r>
                            <a:rPr lang="en-US" altLang="zh-TW" sz="2800" b="0" i="1" smtClean="0">
                              <a:latin typeface="Cambria Math" panose="02040503050406030204" pitchFamily="18" charset="0"/>
                            </a:rPr>
                            <m:t>𝑚</m:t>
                          </m:r>
                        </m:sup>
                      </m:sSup>
                    </m:oMath>
                  </m:oMathPara>
                </a14:m>
                <a:endParaRPr lang="zh-TW" altLang="en-US" sz="2800" dirty="0"/>
              </a:p>
            </p:txBody>
          </p:sp>
        </mc:Choice>
        <mc:Fallback xmlns="">
          <p:sp>
            <p:nvSpPr>
              <p:cNvPr id="16" name="文字方塊 21">
                <a:extLst>
                  <a:ext uri="{FF2B5EF4-FFF2-40B4-BE49-F238E27FC236}">
                    <a16:creationId xmlns:a16="http://schemas.microsoft.com/office/drawing/2014/main" id="{640D5461-4E39-E64B-BEF6-48399C1030E5}"/>
                  </a:ext>
                </a:extLst>
              </p:cNvPr>
              <p:cNvSpPr txBox="1">
                <a:spLocks noRot="1" noChangeAspect="1" noMove="1" noResize="1" noEditPoints="1" noAdjustHandles="1" noChangeArrowheads="1" noChangeShapeType="1" noTextEdit="1"/>
              </p:cNvSpPr>
              <p:nvPr/>
            </p:nvSpPr>
            <p:spPr>
              <a:xfrm>
                <a:off x="7414394" y="2681946"/>
                <a:ext cx="565861" cy="449162"/>
              </a:xfrm>
              <a:prstGeom prst="rect">
                <a:avLst/>
              </a:prstGeom>
              <a:blipFill>
                <a:blip r:embed="rId5"/>
                <a:stretch>
                  <a:fillRect l="-13333" t="-16216" b="-5405"/>
                </a:stretch>
              </a:blipFill>
            </p:spPr>
            <p:txBody>
              <a:bodyPr/>
              <a:lstStyle/>
              <a:p>
                <a:r>
                  <a:rPr lang="en-US">
                    <a:noFill/>
                  </a:rPr>
                  <a:t> </a:t>
                </a:r>
              </a:p>
            </p:txBody>
          </p:sp>
        </mc:Fallback>
      </mc:AlternateContent>
      <p:sp>
        <p:nvSpPr>
          <p:cNvPr id="17" name="橢圓 22">
            <a:extLst>
              <a:ext uri="{FF2B5EF4-FFF2-40B4-BE49-F238E27FC236}">
                <a16:creationId xmlns:a16="http://schemas.microsoft.com/office/drawing/2014/main" id="{21081041-8E8E-AB41-8357-9B62EEFCD019}"/>
              </a:ext>
            </a:extLst>
          </p:cNvPr>
          <p:cNvSpPr/>
          <p:nvPr/>
        </p:nvSpPr>
        <p:spPr>
          <a:xfrm>
            <a:off x="7119988" y="2991642"/>
            <a:ext cx="270000" cy="270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 name="直線單箭頭接點 23">
            <a:extLst>
              <a:ext uri="{FF2B5EF4-FFF2-40B4-BE49-F238E27FC236}">
                <a16:creationId xmlns:a16="http://schemas.microsoft.com/office/drawing/2014/main" id="{ABEC1183-DFFB-C243-853C-92B92FE36791}"/>
              </a:ext>
            </a:extLst>
          </p:cNvPr>
          <p:cNvCxnSpPr>
            <a:cxnSpLocks/>
          </p:cNvCxnSpPr>
          <p:nvPr/>
        </p:nvCxnSpPr>
        <p:spPr>
          <a:xfrm flipH="1">
            <a:off x="3100768" y="2946344"/>
            <a:ext cx="489843" cy="79609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26">
            <a:extLst>
              <a:ext uri="{FF2B5EF4-FFF2-40B4-BE49-F238E27FC236}">
                <a16:creationId xmlns:a16="http://schemas.microsoft.com/office/drawing/2014/main" id="{BB268A73-D2EE-D548-A2E9-96B0DB4F915C}"/>
              </a:ext>
            </a:extLst>
          </p:cNvPr>
          <p:cNvCxnSpPr>
            <a:cxnSpLocks/>
          </p:cNvCxnSpPr>
          <p:nvPr/>
        </p:nvCxnSpPr>
        <p:spPr>
          <a:xfrm>
            <a:off x="3172562" y="3767085"/>
            <a:ext cx="264668" cy="70198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28">
            <a:extLst>
              <a:ext uri="{FF2B5EF4-FFF2-40B4-BE49-F238E27FC236}">
                <a16:creationId xmlns:a16="http://schemas.microsoft.com/office/drawing/2014/main" id="{9C7C09C5-67B9-0845-93AD-6577BFDA09AE}"/>
              </a:ext>
            </a:extLst>
          </p:cNvPr>
          <p:cNvCxnSpPr>
            <a:cxnSpLocks/>
          </p:cNvCxnSpPr>
          <p:nvPr/>
        </p:nvCxnSpPr>
        <p:spPr>
          <a:xfrm>
            <a:off x="3439364" y="4469066"/>
            <a:ext cx="840101" cy="51735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31">
            <a:extLst>
              <a:ext uri="{FF2B5EF4-FFF2-40B4-BE49-F238E27FC236}">
                <a16:creationId xmlns:a16="http://schemas.microsoft.com/office/drawing/2014/main" id="{73E7B2D7-1312-9143-8350-72C208D20B5C}"/>
              </a:ext>
            </a:extLst>
          </p:cNvPr>
          <p:cNvCxnSpPr>
            <a:cxnSpLocks/>
          </p:cNvCxnSpPr>
          <p:nvPr/>
        </p:nvCxnSpPr>
        <p:spPr>
          <a:xfrm>
            <a:off x="4346698" y="4962359"/>
            <a:ext cx="1484846" cy="2406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35">
            <a:extLst>
              <a:ext uri="{FF2B5EF4-FFF2-40B4-BE49-F238E27FC236}">
                <a16:creationId xmlns:a16="http://schemas.microsoft.com/office/drawing/2014/main" id="{D6C14D33-BC7B-CA4B-A902-18BD9E901D81}"/>
              </a:ext>
            </a:extLst>
          </p:cNvPr>
          <p:cNvCxnSpPr>
            <a:cxnSpLocks/>
          </p:cNvCxnSpPr>
          <p:nvPr/>
        </p:nvCxnSpPr>
        <p:spPr>
          <a:xfrm>
            <a:off x="3831494" y="2906527"/>
            <a:ext cx="1039855" cy="1026887"/>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37">
            <a:extLst>
              <a:ext uri="{FF2B5EF4-FFF2-40B4-BE49-F238E27FC236}">
                <a16:creationId xmlns:a16="http://schemas.microsoft.com/office/drawing/2014/main" id="{99D0423E-DAC7-7E4D-A260-2CD01E8ECAB4}"/>
              </a:ext>
            </a:extLst>
          </p:cNvPr>
          <p:cNvSpPr/>
          <p:nvPr/>
        </p:nvSpPr>
        <p:spPr>
          <a:xfrm>
            <a:off x="4854009" y="3837915"/>
            <a:ext cx="270000" cy="27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4" name="文字方塊 38">
                <a:extLst>
                  <a:ext uri="{FF2B5EF4-FFF2-40B4-BE49-F238E27FC236}">
                    <a16:creationId xmlns:a16="http://schemas.microsoft.com/office/drawing/2014/main" id="{F6794891-F942-904F-9112-9D8B70790E24}"/>
                  </a:ext>
                </a:extLst>
              </p:cNvPr>
              <p:cNvSpPr txBox="1"/>
              <p:nvPr/>
            </p:nvSpPr>
            <p:spPr>
              <a:xfrm>
                <a:off x="5068830" y="3407028"/>
                <a:ext cx="50885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smtClean="0">
                              <a:latin typeface="Cambria Math" panose="02040503050406030204" pitchFamily="18" charset="0"/>
                            </a:rPr>
                            <m:t>𝜙</m:t>
                          </m:r>
                        </m:e>
                        <m:sup>
                          <m:r>
                            <a:rPr lang="en-US" altLang="zh-TW" sz="2800" b="0" i="1" smtClean="0">
                              <a:latin typeface="Cambria Math" panose="02040503050406030204" pitchFamily="18" charset="0"/>
                            </a:rPr>
                            <m:t>2</m:t>
                          </m:r>
                        </m:sup>
                      </m:sSup>
                    </m:oMath>
                  </m:oMathPara>
                </a14:m>
                <a:endParaRPr lang="zh-TW" altLang="en-US" sz="2800" dirty="0"/>
              </a:p>
            </p:txBody>
          </p:sp>
        </mc:Choice>
        <mc:Fallback xmlns="">
          <p:sp>
            <p:nvSpPr>
              <p:cNvPr id="24" name="文字方塊 38">
                <a:extLst>
                  <a:ext uri="{FF2B5EF4-FFF2-40B4-BE49-F238E27FC236}">
                    <a16:creationId xmlns:a16="http://schemas.microsoft.com/office/drawing/2014/main" id="{F6794891-F942-904F-9112-9D8B70790E24}"/>
                  </a:ext>
                </a:extLst>
              </p:cNvPr>
              <p:cNvSpPr txBox="1">
                <a:spLocks noRot="1" noChangeAspect="1" noMove="1" noResize="1" noEditPoints="1" noAdjustHandles="1" noChangeArrowheads="1" noChangeShapeType="1" noTextEdit="1"/>
              </p:cNvSpPr>
              <p:nvPr/>
            </p:nvSpPr>
            <p:spPr>
              <a:xfrm>
                <a:off x="5068830" y="3407028"/>
                <a:ext cx="508857" cy="430887"/>
              </a:xfrm>
              <a:prstGeom prst="rect">
                <a:avLst/>
              </a:prstGeom>
              <a:blipFill>
                <a:blip r:embed="rId6"/>
                <a:stretch>
                  <a:fillRect l="-21951" r="-4878" b="-28571"/>
                </a:stretch>
              </a:blipFill>
            </p:spPr>
            <p:txBody>
              <a:bodyPr/>
              <a:lstStyle/>
              <a:p>
                <a:r>
                  <a:rPr lang="en-US">
                    <a:noFill/>
                  </a:rPr>
                  <a:t> </a:t>
                </a:r>
              </a:p>
            </p:txBody>
          </p:sp>
        </mc:Fallback>
      </mc:AlternateContent>
      <p:grpSp>
        <p:nvGrpSpPr>
          <p:cNvPr id="25" name="群組 11">
            <a:extLst>
              <a:ext uri="{FF2B5EF4-FFF2-40B4-BE49-F238E27FC236}">
                <a16:creationId xmlns:a16="http://schemas.microsoft.com/office/drawing/2014/main" id="{002066CD-27CD-2341-8C35-0C4406B707DE}"/>
              </a:ext>
            </a:extLst>
          </p:cNvPr>
          <p:cNvGrpSpPr/>
          <p:nvPr/>
        </p:nvGrpSpPr>
        <p:grpSpPr>
          <a:xfrm>
            <a:off x="5845153" y="4554114"/>
            <a:ext cx="760519" cy="551248"/>
            <a:chOff x="5754337" y="4685141"/>
            <a:chExt cx="760519" cy="551248"/>
          </a:xfrm>
        </p:grpSpPr>
        <mc:AlternateContent xmlns:mc="http://schemas.openxmlformats.org/markup-compatibility/2006" xmlns:a14="http://schemas.microsoft.com/office/drawing/2010/main">
          <mc:Choice Requires="a14">
            <p:sp>
              <p:nvSpPr>
                <p:cNvPr id="26" name="文字方塊 39">
                  <a:extLst>
                    <a:ext uri="{FF2B5EF4-FFF2-40B4-BE49-F238E27FC236}">
                      <a16:creationId xmlns:a16="http://schemas.microsoft.com/office/drawing/2014/main" id="{69EAD679-9C53-2043-ADDD-3255EBBDE5C9}"/>
                    </a:ext>
                  </a:extLst>
                </p:cNvPr>
                <p:cNvSpPr txBox="1"/>
                <p:nvPr/>
              </p:nvSpPr>
              <p:spPr>
                <a:xfrm>
                  <a:off x="6024337" y="4685141"/>
                  <a:ext cx="490519" cy="449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acc>
                              <m:accPr>
                                <m:chr m:val="̂"/>
                                <m:ctrlPr>
                                  <a:rPr lang="en-US" altLang="zh-TW" sz="2800" i="1" smtClean="0">
                                    <a:latin typeface="Cambria Math" panose="02040503050406030204" pitchFamily="18" charset="0"/>
                                  </a:rPr>
                                </m:ctrlPr>
                              </m:accPr>
                              <m:e>
                                <m:r>
                                  <a:rPr lang="zh-TW" altLang="en-US" sz="2800" i="1" smtClean="0">
                                    <a:latin typeface="Cambria Math" panose="02040503050406030204" pitchFamily="18" charset="0"/>
                                  </a:rPr>
                                  <m:t>𝜃</m:t>
                                </m:r>
                              </m:e>
                            </m:acc>
                          </m:e>
                          <m:sup>
                            <m:r>
                              <a:rPr lang="en-US" altLang="zh-TW" sz="2800" b="0" i="1" smtClean="0">
                                <a:latin typeface="Cambria Math" panose="02040503050406030204" pitchFamily="18" charset="0"/>
                              </a:rPr>
                              <m:t>𝑛</m:t>
                            </m:r>
                          </m:sup>
                        </m:sSup>
                      </m:oMath>
                    </m:oMathPara>
                  </a14:m>
                  <a:endParaRPr lang="zh-TW" altLang="en-US" sz="2800" dirty="0"/>
                </a:p>
              </p:txBody>
            </p:sp>
          </mc:Choice>
          <mc:Fallback xmlns="">
            <p:sp>
              <p:nvSpPr>
                <p:cNvPr id="40" name="文字方塊 39">
                  <a:extLst>
                    <a:ext uri="{FF2B5EF4-FFF2-40B4-BE49-F238E27FC236}">
                      <a16:creationId xmlns:a16="http://schemas.microsoft.com/office/drawing/2014/main" id="{FF26B9DF-3AFB-4CD7-9DD0-21FA35BFB06C}"/>
                    </a:ext>
                  </a:extLst>
                </p:cNvPr>
                <p:cNvSpPr txBox="1">
                  <a:spLocks noRot="1" noChangeAspect="1" noMove="1" noResize="1" noEditPoints="1" noAdjustHandles="1" noChangeArrowheads="1" noChangeShapeType="1" noTextEdit="1"/>
                </p:cNvSpPr>
                <p:nvPr/>
              </p:nvSpPr>
              <p:spPr>
                <a:xfrm>
                  <a:off x="6024337" y="4685141"/>
                  <a:ext cx="490519" cy="449162"/>
                </a:xfrm>
                <a:prstGeom prst="rect">
                  <a:avLst/>
                </a:prstGeom>
                <a:blipFill>
                  <a:blip r:embed="rId7"/>
                  <a:stretch>
                    <a:fillRect/>
                  </a:stretch>
                </a:blipFill>
              </p:spPr>
              <p:txBody>
                <a:bodyPr/>
                <a:lstStyle/>
                <a:p>
                  <a:r>
                    <a:rPr lang="zh-TW" altLang="en-US">
                      <a:noFill/>
                    </a:rPr>
                    <a:t> </a:t>
                  </a:r>
                </a:p>
              </p:txBody>
            </p:sp>
          </mc:Fallback>
        </mc:AlternateContent>
        <p:sp>
          <p:nvSpPr>
            <p:cNvPr id="27" name="橢圓 41">
              <a:extLst>
                <a:ext uri="{FF2B5EF4-FFF2-40B4-BE49-F238E27FC236}">
                  <a16:creationId xmlns:a16="http://schemas.microsoft.com/office/drawing/2014/main" id="{1C4320AA-A60B-C64E-8C11-2DDEFF428862}"/>
                </a:ext>
              </a:extLst>
            </p:cNvPr>
            <p:cNvSpPr/>
            <p:nvPr/>
          </p:nvSpPr>
          <p:spPr>
            <a:xfrm>
              <a:off x="5754337" y="4966389"/>
              <a:ext cx="270000" cy="270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8" name="文字方塊 42">
            <a:extLst>
              <a:ext uri="{FF2B5EF4-FFF2-40B4-BE49-F238E27FC236}">
                <a16:creationId xmlns:a16="http://schemas.microsoft.com/office/drawing/2014/main" id="{F052D9B6-598F-E945-9B6A-93D7A18D3EF8}"/>
              </a:ext>
            </a:extLst>
          </p:cNvPr>
          <p:cNvSpPr txBox="1"/>
          <p:nvPr/>
        </p:nvSpPr>
        <p:spPr>
          <a:xfrm>
            <a:off x="4240161" y="679497"/>
            <a:ext cx="3306241" cy="461665"/>
          </a:xfrm>
          <a:prstGeom prst="rect">
            <a:avLst/>
          </a:prstGeom>
          <a:noFill/>
        </p:spPr>
        <p:txBody>
          <a:bodyPr wrap="square" rtlCol="0">
            <a:spAutoFit/>
          </a:bodyPr>
          <a:lstStyle/>
          <a:p>
            <a:r>
              <a:rPr lang="en-US" altLang="zh-TW" sz="2400" dirty="0"/>
              <a:t>Sample a training task m</a:t>
            </a:r>
            <a:endParaRPr lang="zh-TW" altLang="en-US" sz="2400" dirty="0"/>
          </a:p>
        </p:txBody>
      </p:sp>
      <p:sp>
        <p:nvSpPr>
          <p:cNvPr id="29" name="文字方塊 43">
            <a:extLst>
              <a:ext uri="{FF2B5EF4-FFF2-40B4-BE49-F238E27FC236}">
                <a16:creationId xmlns:a16="http://schemas.microsoft.com/office/drawing/2014/main" id="{B6708DD5-36B1-C543-9145-51A7EE6C1959}"/>
              </a:ext>
            </a:extLst>
          </p:cNvPr>
          <p:cNvSpPr txBox="1"/>
          <p:nvPr/>
        </p:nvSpPr>
        <p:spPr>
          <a:xfrm>
            <a:off x="1507608" y="4078210"/>
            <a:ext cx="2016769" cy="830997"/>
          </a:xfrm>
          <a:prstGeom prst="rect">
            <a:avLst/>
          </a:prstGeom>
          <a:noFill/>
        </p:spPr>
        <p:txBody>
          <a:bodyPr wrap="square" rtlCol="0">
            <a:spAutoFit/>
          </a:bodyPr>
          <a:lstStyle/>
          <a:p>
            <a:r>
              <a:rPr lang="en-US" altLang="zh-TW" sz="2400" dirty="0"/>
              <a:t>Sample a training task n</a:t>
            </a:r>
            <a:endParaRPr lang="zh-TW" altLang="en-US" sz="2400" dirty="0"/>
          </a:p>
        </p:txBody>
      </p:sp>
      <p:pic>
        <p:nvPicPr>
          <p:cNvPr id="30" name="圖片 44">
            <a:extLst>
              <a:ext uri="{FF2B5EF4-FFF2-40B4-BE49-F238E27FC236}">
                <a16:creationId xmlns:a16="http://schemas.microsoft.com/office/drawing/2014/main" id="{858D7CFA-AFB4-7646-857E-D2C4894A886F}"/>
              </a:ext>
            </a:extLst>
          </p:cNvPr>
          <p:cNvPicPr>
            <a:picLocks noChangeAspect="1"/>
          </p:cNvPicPr>
          <p:nvPr/>
        </p:nvPicPr>
        <p:blipFill>
          <a:blip r:embed="rId8"/>
          <a:stretch>
            <a:fillRect/>
          </a:stretch>
        </p:blipFill>
        <p:spPr>
          <a:xfrm>
            <a:off x="240631" y="5600011"/>
            <a:ext cx="8737567" cy="7418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1" name="文字方塊 17">
            <a:extLst>
              <a:ext uri="{FF2B5EF4-FFF2-40B4-BE49-F238E27FC236}">
                <a16:creationId xmlns:a16="http://schemas.microsoft.com/office/drawing/2014/main" id="{26276279-341E-0145-A20B-9A79A49FBF93}"/>
              </a:ext>
            </a:extLst>
          </p:cNvPr>
          <p:cNvSpPr txBox="1"/>
          <p:nvPr/>
        </p:nvSpPr>
        <p:spPr>
          <a:xfrm>
            <a:off x="3847398" y="6412669"/>
            <a:ext cx="5130800" cy="369332"/>
          </a:xfrm>
          <a:prstGeom prst="rect">
            <a:avLst/>
          </a:prstGeom>
          <a:noFill/>
        </p:spPr>
        <p:txBody>
          <a:bodyPr wrap="square" rtlCol="0">
            <a:spAutoFit/>
          </a:bodyPr>
          <a:lstStyle/>
          <a:p>
            <a:pPr algn="r"/>
            <a:r>
              <a:rPr lang="en-US" altLang="zh-TW" dirty="0"/>
              <a:t>(Appeared</a:t>
            </a:r>
            <a:r>
              <a:rPr lang="zh-CN" altLang="en-US" dirty="0"/>
              <a:t> </a:t>
            </a:r>
            <a:r>
              <a:rPr lang="en-US" altLang="zh-CN" dirty="0"/>
              <a:t>in the </a:t>
            </a:r>
            <a:r>
              <a:rPr lang="en-US" altLang="zh-CN" dirty="0" err="1"/>
              <a:t>eariest</a:t>
            </a:r>
            <a:r>
              <a:rPr lang="en-US" altLang="zh-CN" dirty="0"/>
              <a:t> version</a:t>
            </a:r>
            <a:r>
              <a:rPr lang="en-US" altLang="zh-TW" dirty="0"/>
              <a:t>)</a:t>
            </a:r>
            <a:endParaRPr lang="zh-TW" altLang="en-US" dirty="0"/>
          </a:p>
        </p:txBody>
      </p:sp>
      <p:cxnSp>
        <p:nvCxnSpPr>
          <p:cNvPr id="32" name="直線接點 24">
            <a:extLst>
              <a:ext uri="{FF2B5EF4-FFF2-40B4-BE49-F238E27FC236}">
                <a16:creationId xmlns:a16="http://schemas.microsoft.com/office/drawing/2014/main" id="{03B8CC3E-687C-F041-82AD-9FCC643014BA}"/>
              </a:ext>
            </a:extLst>
          </p:cNvPr>
          <p:cNvCxnSpPr/>
          <p:nvPr/>
        </p:nvCxnSpPr>
        <p:spPr>
          <a:xfrm>
            <a:off x="8148320" y="5803916"/>
            <a:ext cx="7518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線接點 40">
            <a:extLst>
              <a:ext uri="{FF2B5EF4-FFF2-40B4-BE49-F238E27FC236}">
                <a16:creationId xmlns:a16="http://schemas.microsoft.com/office/drawing/2014/main" id="{948B9F15-CE93-094E-B450-D2F0CE9A97C1}"/>
              </a:ext>
            </a:extLst>
          </p:cNvPr>
          <p:cNvCxnSpPr>
            <a:cxnSpLocks/>
          </p:cNvCxnSpPr>
          <p:nvPr/>
        </p:nvCxnSpPr>
        <p:spPr>
          <a:xfrm>
            <a:off x="252730" y="6057916"/>
            <a:ext cx="284803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60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4" grpId="0" animBg="1"/>
      <p:bldP spid="15" grpId="0"/>
      <p:bldP spid="16" grpId="0"/>
      <p:bldP spid="17" grpId="0" animBg="1"/>
      <p:bldP spid="23" grpId="0" animBg="1"/>
      <p:bldP spid="24" grpId="0"/>
      <p:bldP spid="28" grpId="0"/>
      <p:bldP spid="29" grpId="0"/>
      <p:bldP spid="3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3">
            <a:extLst>
              <a:ext uri="{FF2B5EF4-FFF2-40B4-BE49-F238E27FC236}">
                <a16:creationId xmlns:a16="http://schemas.microsoft.com/office/drawing/2014/main" id="{B8EAAA8D-3C5B-B541-A0F9-944A3AB720C7}"/>
              </a:ext>
            </a:extLst>
          </p:cNvPr>
          <p:cNvPicPr>
            <a:picLocks noChangeAspect="1"/>
          </p:cNvPicPr>
          <p:nvPr/>
        </p:nvPicPr>
        <p:blipFill>
          <a:blip r:embed="rId3"/>
          <a:stretch>
            <a:fillRect/>
          </a:stretch>
        </p:blipFill>
        <p:spPr>
          <a:xfrm>
            <a:off x="596775" y="1916704"/>
            <a:ext cx="6113520" cy="4694438"/>
          </a:xfrm>
          <a:prstGeom prst="rect">
            <a:avLst/>
          </a:prstGeom>
        </p:spPr>
      </p:pic>
      <p:sp>
        <p:nvSpPr>
          <p:cNvPr id="3" name="矩形 17">
            <a:extLst>
              <a:ext uri="{FF2B5EF4-FFF2-40B4-BE49-F238E27FC236}">
                <a16:creationId xmlns:a16="http://schemas.microsoft.com/office/drawing/2014/main" id="{23A6E6D3-5B1A-E54B-A640-64EC4ED69CBA}"/>
              </a:ext>
            </a:extLst>
          </p:cNvPr>
          <p:cNvSpPr/>
          <p:nvPr/>
        </p:nvSpPr>
        <p:spPr>
          <a:xfrm>
            <a:off x="4655418" y="119558"/>
            <a:ext cx="4331368" cy="2755231"/>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橢圓 19">
            <a:extLst>
              <a:ext uri="{FF2B5EF4-FFF2-40B4-BE49-F238E27FC236}">
                <a16:creationId xmlns:a16="http://schemas.microsoft.com/office/drawing/2014/main" id="{5036829B-8F5E-6748-A095-54F8DFE956EC}"/>
              </a:ext>
            </a:extLst>
          </p:cNvPr>
          <p:cNvSpPr/>
          <p:nvPr/>
        </p:nvSpPr>
        <p:spPr>
          <a:xfrm>
            <a:off x="5405610" y="1319414"/>
            <a:ext cx="270000" cy="27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6" name="文字方塊 20">
                <a:extLst>
                  <a:ext uri="{FF2B5EF4-FFF2-40B4-BE49-F238E27FC236}">
                    <a16:creationId xmlns:a16="http://schemas.microsoft.com/office/drawing/2014/main" id="{EA38F3D6-08BB-F743-A9D1-E34A8ED130D4}"/>
                  </a:ext>
                </a:extLst>
              </p:cNvPr>
              <p:cNvSpPr txBox="1"/>
              <p:nvPr/>
            </p:nvSpPr>
            <p:spPr>
              <a:xfrm>
                <a:off x="5036143" y="1066287"/>
                <a:ext cx="3347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𝜙</m:t>
                      </m:r>
                    </m:oMath>
                  </m:oMathPara>
                </a14:m>
                <a:endParaRPr lang="zh-TW" altLang="en-US" sz="2800" dirty="0"/>
              </a:p>
            </p:txBody>
          </p:sp>
        </mc:Choice>
        <mc:Fallback xmlns="">
          <p:sp>
            <p:nvSpPr>
              <p:cNvPr id="6" name="文字方塊 20">
                <a:extLst>
                  <a:ext uri="{FF2B5EF4-FFF2-40B4-BE49-F238E27FC236}">
                    <a16:creationId xmlns:a16="http://schemas.microsoft.com/office/drawing/2014/main" id="{EA38F3D6-08BB-F743-A9D1-E34A8ED130D4}"/>
                  </a:ext>
                </a:extLst>
              </p:cNvPr>
              <p:cNvSpPr txBox="1">
                <a:spLocks noRot="1" noChangeAspect="1" noMove="1" noResize="1" noEditPoints="1" noAdjustHandles="1" noChangeArrowheads="1" noChangeShapeType="1" noTextEdit="1"/>
              </p:cNvSpPr>
              <p:nvPr/>
            </p:nvSpPr>
            <p:spPr>
              <a:xfrm>
                <a:off x="5036143" y="1066287"/>
                <a:ext cx="334707" cy="430887"/>
              </a:xfrm>
              <a:prstGeom prst="rect">
                <a:avLst/>
              </a:prstGeom>
              <a:blipFill>
                <a:blip r:embed="rId4"/>
                <a:stretch>
                  <a:fillRect l="-37037" r="-29630" b="-29412"/>
                </a:stretch>
              </a:blipFill>
            </p:spPr>
            <p:txBody>
              <a:bodyPr/>
              <a:lstStyle/>
              <a:p>
                <a:r>
                  <a:rPr lang="en-US">
                    <a:noFill/>
                  </a:rPr>
                  <a:t> </a:t>
                </a:r>
              </a:p>
            </p:txBody>
          </p:sp>
        </mc:Fallback>
      </mc:AlternateContent>
      <p:cxnSp>
        <p:nvCxnSpPr>
          <p:cNvPr id="7" name="直線單箭頭接點 21">
            <a:extLst>
              <a:ext uri="{FF2B5EF4-FFF2-40B4-BE49-F238E27FC236}">
                <a16:creationId xmlns:a16="http://schemas.microsoft.com/office/drawing/2014/main" id="{522EA767-356B-2D49-A74E-0EE510A9A23C}"/>
              </a:ext>
            </a:extLst>
          </p:cNvPr>
          <p:cNvCxnSpPr>
            <a:cxnSpLocks/>
          </p:cNvCxnSpPr>
          <p:nvPr/>
        </p:nvCxnSpPr>
        <p:spPr>
          <a:xfrm flipV="1">
            <a:off x="5675610" y="485670"/>
            <a:ext cx="1859590" cy="9206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22">
            <a:extLst>
              <a:ext uri="{FF2B5EF4-FFF2-40B4-BE49-F238E27FC236}">
                <a16:creationId xmlns:a16="http://schemas.microsoft.com/office/drawing/2014/main" id="{8D3BBD10-618C-3646-BDBA-E329176C48CF}"/>
              </a:ext>
            </a:extLst>
          </p:cNvPr>
          <p:cNvCxnSpPr>
            <a:cxnSpLocks/>
          </p:cNvCxnSpPr>
          <p:nvPr/>
        </p:nvCxnSpPr>
        <p:spPr>
          <a:xfrm>
            <a:off x="7560991" y="558963"/>
            <a:ext cx="929151" cy="64726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23">
            <a:extLst>
              <a:ext uri="{FF2B5EF4-FFF2-40B4-BE49-F238E27FC236}">
                <a16:creationId xmlns:a16="http://schemas.microsoft.com/office/drawing/2014/main" id="{0005C582-E241-C148-B445-7F7D11362930}"/>
              </a:ext>
            </a:extLst>
          </p:cNvPr>
          <p:cNvCxnSpPr>
            <a:cxnSpLocks/>
          </p:cNvCxnSpPr>
          <p:nvPr/>
        </p:nvCxnSpPr>
        <p:spPr>
          <a:xfrm>
            <a:off x="5649819" y="1577382"/>
            <a:ext cx="425861" cy="36312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24">
            <a:extLst>
              <a:ext uri="{FF2B5EF4-FFF2-40B4-BE49-F238E27FC236}">
                <a16:creationId xmlns:a16="http://schemas.microsoft.com/office/drawing/2014/main" id="{BAF211F0-37C2-A440-A7F9-BD463209AE31}"/>
              </a:ext>
            </a:extLst>
          </p:cNvPr>
          <p:cNvCxnSpPr>
            <a:cxnSpLocks/>
          </p:cNvCxnSpPr>
          <p:nvPr/>
        </p:nvCxnSpPr>
        <p:spPr>
          <a:xfrm flipV="1">
            <a:off x="5675610" y="1319414"/>
            <a:ext cx="1649750" cy="16311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25">
            <a:extLst>
              <a:ext uri="{FF2B5EF4-FFF2-40B4-BE49-F238E27FC236}">
                <a16:creationId xmlns:a16="http://schemas.microsoft.com/office/drawing/2014/main" id="{7164CF6E-03D4-EF46-A7A4-2E40F872800F}"/>
              </a:ext>
            </a:extLst>
          </p:cNvPr>
          <p:cNvCxnSpPr>
            <a:cxnSpLocks/>
          </p:cNvCxnSpPr>
          <p:nvPr/>
        </p:nvCxnSpPr>
        <p:spPr>
          <a:xfrm flipV="1">
            <a:off x="5617904" y="727722"/>
            <a:ext cx="1179136" cy="628632"/>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字方塊 26">
                <a:extLst>
                  <a:ext uri="{FF2B5EF4-FFF2-40B4-BE49-F238E27FC236}">
                    <a16:creationId xmlns:a16="http://schemas.microsoft.com/office/drawing/2014/main" id="{45C23453-A0F6-4848-8E1D-CECC605CE94D}"/>
                  </a:ext>
                </a:extLst>
              </p:cNvPr>
              <p:cNvSpPr txBox="1"/>
              <p:nvPr/>
            </p:nvSpPr>
            <p:spPr>
              <a:xfrm>
                <a:off x="5305291" y="1972761"/>
                <a:ext cx="2091721" cy="830997"/>
              </a:xfrm>
              <a:prstGeom prst="rect">
                <a:avLst/>
              </a:prstGeom>
              <a:noFill/>
            </p:spPr>
            <p:txBody>
              <a:bodyPr wrap="square" rtlCol="0">
                <a:spAutoFit/>
              </a:bodyPr>
              <a:lstStyle/>
              <a:p>
                <a:r>
                  <a:rPr lang="en-US" altLang="zh-TW" sz="2400" dirty="0"/>
                  <a:t>MAML:</a:t>
                </a:r>
                <a:r>
                  <a:rPr lang="zh-TW" altLang="en-US" sz="2400" dirty="0"/>
                  <a:t>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𝑔</m:t>
                        </m:r>
                      </m:e>
                      <m:sub>
                        <m:r>
                          <a:rPr lang="en-US" altLang="zh-TW" sz="2400" i="1">
                            <a:latin typeface="Cambria Math" panose="02040503050406030204" pitchFamily="18" charset="0"/>
                          </a:rPr>
                          <m:t>2</m:t>
                        </m:r>
                      </m:sub>
                    </m:sSub>
                  </m:oMath>
                </a14:m>
                <a:endParaRPr lang="en-US" altLang="zh-TW" sz="2400" dirty="0"/>
              </a:p>
              <a:p>
                <a:r>
                  <a:rPr lang="en-US" altLang="zh-TW" sz="2400" dirty="0"/>
                  <a:t>(simplified)</a:t>
                </a:r>
                <a:endParaRPr lang="zh-TW" altLang="en-US" sz="2400" dirty="0"/>
              </a:p>
            </p:txBody>
          </p:sp>
        </mc:Choice>
        <mc:Fallback xmlns="">
          <p:sp>
            <p:nvSpPr>
              <p:cNvPr id="12" name="文字方塊 26">
                <a:extLst>
                  <a:ext uri="{FF2B5EF4-FFF2-40B4-BE49-F238E27FC236}">
                    <a16:creationId xmlns:a16="http://schemas.microsoft.com/office/drawing/2014/main" id="{45C23453-A0F6-4848-8E1D-CECC605CE94D}"/>
                  </a:ext>
                </a:extLst>
              </p:cNvPr>
              <p:cNvSpPr txBox="1">
                <a:spLocks noRot="1" noChangeAspect="1" noMove="1" noResize="1" noEditPoints="1" noAdjustHandles="1" noChangeArrowheads="1" noChangeShapeType="1" noTextEdit="1"/>
              </p:cNvSpPr>
              <p:nvPr/>
            </p:nvSpPr>
            <p:spPr>
              <a:xfrm>
                <a:off x="5305291" y="1972761"/>
                <a:ext cx="2091721" cy="830997"/>
              </a:xfrm>
              <a:prstGeom prst="rect">
                <a:avLst/>
              </a:prstGeom>
              <a:blipFill>
                <a:blip r:embed="rId5"/>
                <a:stretch>
                  <a:fillRect l="-4242" t="-2985" b="-13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文字方塊 27">
                <a:extLst>
                  <a:ext uri="{FF2B5EF4-FFF2-40B4-BE49-F238E27FC236}">
                    <a16:creationId xmlns:a16="http://schemas.microsoft.com/office/drawing/2014/main" id="{54E600B4-3117-2245-A740-D9B046E69C59}"/>
                  </a:ext>
                </a:extLst>
              </p:cNvPr>
              <p:cNvSpPr txBox="1"/>
              <p:nvPr/>
            </p:nvSpPr>
            <p:spPr>
              <a:xfrm>
                <a:off x="7190634" y="1321998"/>
                <a:ext cx="1408973" cy="830997"/>
              </a:xfrm>
              <a:prstGeom prst="rect">
                <a:avLst/>
              </a:prstGeom>
              <a:noFill/>
            </p:spPr>
            <p:txBody>
              <a:bodyPr wrap="square" rtlCol="0">
                <a:spAutoFit/>
              </a:bodyPr>
              <a:lstStyle/>
              <a:p>
                <a:r>
                  <a:rPr lang="en-US" altLang="zh-TW" sz="2400" dirty="0"/>
                  <a:t>Reptile: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𝑔</m:t>
                        </m:r>
                      </m:e>
                      <m:sub>
                        <m:r>
                          <a:rPr lang="en-US" altLang="zh-TW" sz="2400" i="1">
                            <a:latin typeface="Cambria Math" panose="02040503050406030204" pitchFamily="18" charset="0"/>
                          </a:rPr>
                          <m:t>1</m:t>
                        </m:r>
                      </m:sub>
                    </m:sSub>
                    <m:r>
                      <a:rPr lang="en-US" altLang="zh-TW" sz="240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𝑔</m:t>
                        </m:r>
                      </m:e>
                      <m:sub>
                        <m:r>
                          <a:rPr lang="en-US" altLang="zh-TW" sz="2400" i="1">
                            <a:latin typeface="Cambria Math" panose="02040503050406030204" pitchFamily="18" charset="0"/>
                          </a:rPr>
                          <m:t>2</m:t>
                        </m:r>
                      </m:sub>
                    </m:sSub>
                  </m:oMath>
                </a14:m>
                <a:endParaRPr lang="zh-TW" altLang="en-US" sz="2400" dirty="0"/>
              </a:p>
            </p:txBody>
          </p:sp>
        </mc:Choice>
        <mc:Fallback xmlns="">
          <p:sp>
            <p:nvSpPr>
              <p:cNvPr id="13" name="文字方塊 27">
                <a:extLst>
                  <a:ext uri="{FF2B5EF4-FFF2-40B4-BE49-F238E27FC236}">
                    <a16:creationId xmlns:a16="http://schemas.microsoft.com/office/drawing/2014/main" id="{54E600B4-3117-2245-A740-D9B046E69C59}"/>
                  </a:ext>
                </a:extLst>
              </p:cNvPr>
              <p:cNvSpPr txBox="1">
                <a:spLocks noRot="1" noChangeAspect="1" noMove="1" noResize="1" noEditPoints="1" noAdjustHandles="1" noChangeArrowheads="1" noChangeShapeType="1" noTextEdit="1"/>
              </p:cNvSpPr>
              <p:nvPr/>
            </p:nvSpPr>
            <p:spPr>
              <a:xfrm>
                <a:off x="7190634" y="1321998"/>
                <a:ext cx="1408973" cy="830997"/>
              </a:xfrm>
              <a:prstGeom prst="rect">
                <a:avLst/>
              </a:prstGeom>
              <a:blipFill>
                <a:blip r:embed="rId6"/>
                <a:stretch>
                  <a:fillRect l="-6250" t="-4478" b="-1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文字方塊 28">
                <a:extLst>
                  <a:ext uri="{FF2B5EF4-FFF2-40B4-BE49-F238E27FC236}">
                    <a16:creationId xmlns:a16="http://schemas.microsoft.com/office/drawing/2014/main" id="{5C3D9601-83B5-C745-9349-2DF46B2D0203}"/>
                  </a:ext>
                </a:extLst>
              </p:cNvPr>
              <p:cNvSpPr txBox="1"/>
              <p:nvPr/>
            </p:nvSpPr>
            <p:spPr>
              <a:xfrm>
                <a:off x="5114565" y="266057"/>
                <a:ext cx="2091722" cy="461665"/>
              </a:xfrm>
              <a:prstGeom prst="rect">
                <a:avLst/>
              </a:prstGeom>
              <a:noFill/>
            </p:spPr>
            <p:txBody>
              <a:bodyPr wrap="square" rtlCol="0">
                <a:spAutoFit/>
              </a:bodyPr>
              <a:lstStyle/>
              <a:p>
                <a:r>
                  <a:rPr lang="en-US" altLang="zh-TW" sz="2400" dirty="0"/>
                  <a:t>Pre-train: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𝑔</m:t>
                        </m:r>
                      </m:e>
                      <m:sub>
                        <m:r>
                          <a:rPr lang="en-US" altLang="zh-TW" sz="2400" i="1">
                            <a:latin typeface="Cambria Math" panose="02040503050406030204" pitchFamily="18" charset="0"/>
                          </a:rPr>
                          <m:t>1</m:t>
                        </m:r>
                      </m:sub>
                    </m:sSub>
                  </m:oMath>
                </a14:m>
                <a:endParaRPr lang="zh-TW" altLang="en-US" sz="2400" dirty="0"/>
              </a:p>
            </p:txBody>
          </p:sp>
        </mc:Choice>
        <mc:Fallback xmlns="">
          <p:sp>
            <p:nvSpPr>
              <p:cNvPr id="14" name="文字方塊 28">
                <a:extLst>
                  <a:ext uri="{FF2B5EF4-FFF2-40B4-BE49-F238E27FC236}">
                    <a16:creationId xmlns:a16="http://schemas.microsoft.com/office/drawing/2014/main" id="{5C3D9601-83B5-C745-9349-2DF46B2D0203}"/>
                  </a:ext>
                </a:extLst>
              </p:cNvPr>
              <p:cNvSpPr txBox="1">
                <a:spLocks noRot="1" noChangeAspect="1" noMove="1" noResize="1" noEditPoints="1" noAdjustHandles="1" noChangeArrowheads="1" noChangeShapeType="1" noTextEdit="1"/>
              </p:cNvSpPr>
              <p:nvPr/>
            </p:nvSpPr>
            <p:spPr>
              <a:xfrm>
                <a:off x="5114565" y="266057"/>
                <a:ext cx="2091722" cy="461665"/>
              </a:xfrm>
              <a:prstGeom prst="rect">
                <a:avLst/>
              </a:prstGeom>
              <a:blipFill>
                <a:blip r:embed="rId7"/>
                <a:stretch>
                  <a:fillRect l="-4242" t="-5405"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文字方塊 29">
                <a:extLst>
                  <a:ext uri="{FF2B5EF4-FFF2-40B4-BE49-F238E27FC236}">
                    <a16:creationId xmlns:a16="http://schemas.microsoft.com/office/drawing/2014/main" id="{0657D9CA-3745-8D43-A142-A8F6A88AFBE6}"/>
                  </a:ext>
                </a:extLst>
              </p:cNvPr>
              <p:cNvSpPr txBox="1"/>
              <p:nvPr/>
            </p:nvSpPr>
            <p:spPr>
              <a:xfrm>
                <a:off x="7206287" y="574613"/>
                <a:ext cx="38145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𝑔</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15" name="文字方塊 29">
                <a:extLst>
                  <a:ext uri="{FF2B5EF4-FFF2-40B4-BE49-F238E27FC236}">
                    <a16:creationId xmlns:a16="http://schemas.microsoft.com/office/drawing/2014/main" id="{0657D9CA-3745-8D43-A142-A8F6A88AFBE6}"/>
                  </a:ext>
                </a:extLst>
              </p:cNvPr>
              <p:cNvSpPr txBox="1">
                <a:spLocks noRot="1" noChangeAspect="1" noMove="1" noResize="1" noEditPoints="1" noAdjustHandles="1" noChangeArrowheads="1" noChangeShapeType="1" noTextEdit="1"/>
              </p:cNvSpPr>
              <p:nvPr/>
            </p:nvSpPr>
            <p:spPr>
              <a:xfrm>
                <a:off x="7206287" y="574613"/>
                <a:ext cx="381451" cy="369332"/>
              </a:xfrm>
              <a:prstGeom prst="rect">
                <a:avLst/>
              </a:prstGeom>
              <a:blipFill>
                <a:blip r:embed="rId8"/>
                <a:stretch>
                  <a:fillRect l="-12903" r="-6452"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文字方塊 30">
                <a:extLst>
                  <a:ext uri="{FF2B5EF4-FFF2-40B4-BE49-F238E27FC236}">
                    <a16:creationId xmlns:a16="http://schemas.microsoft.com/office/drawing/2014/main" id="{00837F6E-8555-8040-B2AC-3A0296BD5CD8}"/>
                  </a:ext>
                </a:extLst>
              </p:cNvPr>
              <p:cNvSpPr txBox="1"/>
              <p:nvPr/>
            </p:nvSpPr>
            <p:spPr>
              <a:xfrm>
                <a:off x="8348396" y="642707"/>
                <a:ext cx="3885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𝑔</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16" name="文字方塊 30">
                <a:extLst>
                  <a:ext uri="{FF2B5EF4-FFF2-40B4-BE49-F238E27FC236}">
                    <a16:creationId xmlns:a16="http://schemas.microsoft.com/office/drawing/2014/main" id="{00837F6E-8555-8040-B2AC-3A0296BD5CD8}"/>
                  </a:ext>
                </a:extLst>
              </p:cNvPr>
              <p:cNvSpPr txBox="1">
                <a:spLocks noRot="1" noChangeAspect="1" noMove="1" noResize="1" noEditPoints="1" noAdjustHandles="1" noChangeArrowheads="1" noChangeShapeType="1" noTextEdit="1"/>
              </p:cNvSpPr>
              <p:nvPr/>
            </p:nvSpPr>
            <p:spPr>
              <a:xfrm>
                <a:off x="8348396" y="642707"/>
                <a:ext cx="388568" cy="369332"/>
              </a:xfrm>
              <a:prstGeom prst="rect">
                <a:avLst/>
              </a:prstGeom>
              <a:blipFill>
                <a:blip r:embed="rId9"/>
                <a:stretch>
                  <a:fillRect l="-15625" r="-3125" b="-20000"/>
                </a:stretch>
              </a:blipFill>
            </p:spPr>
            <p:txBody>
              <a:bodyPr/>
              <a:lstStyle/>
              <a:p>
                <a:r>
                  <a:rPr lang="en-US">
                    <a:noFill/>
                  </a:rPr>
                  <a:t> </a:t>
                </a:r>
              </a:p>
            </p:txBody>
          </p:sp>
        </mc:Fallback>
      </mc:AlternateContent>
      <p:sp>
        <p:nvSpPr>
          <p:cNvPr id="17" name="文字方塊 31">
            <a:extLst>
              <a:ext uri="{FF2B5EF4-FFF2-40B4-BE49-F238E27FC236}">
                <a16:creationId xmlns:a16="http://schemas.microsoft.com/office/drawing/2014/main" id="{A730040E-4D4A-9743-9690-1FB566220A79}"/>
              </a:ext>
            </a:extLst>
          </p:cNvPr>
          <p:cNvSpPr txBox="1"/>
          <p:nvPr/>
        </p:nvSpPr>
        <p:spPr>
          <a:xfrm>
            <a:off x="1822475" y="4637256"/>
            <a:ext cx="1301750" cy="461665"/>
          </a:xfrm>
          <a:prstGeom prst="rect">
            <a:avLst/>
          </a:prstGeom>
          <a:noFill/>
        </p:spPr>
        <p:txBody>
          <a:bodyPr wrap="square" rtlCol="0">
            <a:spAutoFit/>
          </a:bodyPr>
          <a:lstStyle/>
          <a:p>
            <a:r>
              <a:rPr lang="en-US" altLang="zh-TW" sz="2400" dirty="0"/>
              <a:t>Pre-train</a:t>
            </a:r>
            <a:endParaRPr lang="zh-TW" altLang="en-US" sz="2400" dirty="0"/>
          </a:p>
        </p:txBody>
      </p:sp>
      <p:cxnSp>
        <p:nvCxnSpPr>
          <p:cNvPr id="18" name="直線單箭頭接點 32">
            <a:extLst>
              <a:ext uri="{FF2B5EF4-FFF2-40B4-BE49-F238E27FC236}">
                <a16:creationId xmlns:a16="http://schemas.microsoft.com/office/drawing/2014/main" id="{EB26E67F-72D0-6F46-8D61-B63E88F63BF0}"/>
              </a:ext>
            </a:extLst>
          </p:cNvPr>
          <p:cNvCxnSpPr>
            <a:cxnSpLocks/>
          </p:cNvCxnSpPr>
          <p:nvPr/>
        </p:nvCxnSpPr>
        <p:spPr>
          <a:xfrm flipH="1">
            <a:off x="2473350" y="4371808"/>
            <a:ext cx="249599" cy="3445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標題 1">
            <a:extLst>
              <a:ext uri="{FF2B5EF4-FFF2-40B4-BE49-F238E27FC236}">
                <a16:creationId xmlns:a16="http://schemas.microsoft.com/office/drawing/2014/main" id="{0F9AB8DE-8B1F-4E40-BB37-62972A9DA6F8}"/>
              </a:ext>
            </a:extLst>
          </p:cNvPr>
          <p:cNvSpPr txBox="1">
            <a:spLocks/>
          </p:cNvSpPr>
          <p:nvPr/>
        </p:nvSpPr>
        <p:spPr>
          <a:xfrm>
            <a:off x="362833" y="755188"/>
            <a:ext cx="7886700" cy="7010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Reptile</a:t>
            </a:r>
            <a:endParaRPr lang="zh-TW" altLang="en-US" dirty="0"/>
          </a:p>
        </p:txBody>
      </p:sp>
    </p:spTree>
    <p:extLst>
      <p:ext uri="{BB962C8B-B14F-4D97-AF65-F5344CB8AC3E}">
        <p14:creationId xmlns:p14="http://schemas.microsoft.com/office/powerpoint/2010/main" val="423728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2" grpId="0"/>
      <p:bldP spid="13" grpId="0"/>
      <p:bldP spid="14" grpId="0"/>
      <p:bldP spid="15"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4CF50"/>
        </a:solidFill>
        <a:effectLst/>
      </p:bgPr>
    </p:bg>
    <p:spTree>
      <p:nvGrpSpPr>
        <p:cNvPr id="1" name=""/>
        <p:cNvGrpSpPr/>
        <p:nvPr/>
      </p:nvGrpSpPr>
      <p:grpSpPr>
        <a:xfrm>
          <a:off x="0" y="0"/>
          <a:ext cx="0" cy="0"/>
          <a:chOff x="0" y="0"/>
          <a:chExt cx="0" cy="0"/>
        </a:xfrm>
      </p:grpSpPr>
      <p:grpSp>
        <p:nvGrpSpPr>
          <p:cNvPr id="33" name="组合 32"/>
          <p:cNvGrpSpPr/>
          <p:nvPr/>
        </p:nvGrpSpPr>
        <p:grpSpPr>
          <a:xfrm>
            <a:off x="1244430" y="957647"/>
            <a:ext cx="5601213" cy="3334267"/>
            <a:chOff x="1244430" y="957647"/>
            <a:chExt cx="5601213" cy="3334267"/>
          </a:xfrm>
        </p:grpSpPr>
        <p:cxnSp>
          <p:nvCxnSpPr>
            <p:cNvPr id="14" name="直接连接符 13"/>
            <p:cNvCxnSpPr>
              <a:endCxn id="10" idx="6"/>
            </p:cNvCxnSpPr>
            <p:nvPr/>
          </p:nvCxnSpPr>
          <p:spPr>
            <a:xfrm flipH="1">
              <a:off x="2421041" y="3931598"/>
              <a:ext cx="1327176" cy="360316"/>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412263" y="3509408"/>
              <a:ext cx="1005012" cy="282146"/>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590269" y="2275793"/>
              <a:ext cx="255374" cy="108739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12" idx="5"/>
            </p:cNvCxnSpPr>
            <p:nvPr/>
          </p:nvCxnSpPr>
          <p:spPr>
            <a:xfrm>
              <a:off x="5603607" y="957647"/>
              <a:ext cx="806086" cy="882197"/>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1" idx="5"/>
              <a:endCxn id="10" idx="1"/>
            </p:cNvCxnSpPr>
            <p:nvPr/>
          </p:nvCxnSpPr>
          <p:spPr>
            <a:xfrm>
              <a:off x="1244430" y="2853586"/>
              <a:ext cx="410182" cy="112086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3550294" y="2670203"/>
            <a:ext cx="1878441" cy="1446550"/>
          </a:xfrm>
          <a:prstGeom prst="rect">
            <a:avLst/>
          </a:prstGeom>
          <a:noFill/>
        </p:spPr>
        <p:txBody>
          <a:bodyPr wrap="square" rtlCol="0">
            <a:spAutoFit/>
          </a:bodyPr>
          <a:lstStyle/>
          <a:p>
            <a:pPr algn="ctr"/>
            <a:r>
              <a:rPr lang="en-US" altLang="zh-CN" sz="8800" dirty="0">
                <a:solidFill>
                  <a:srgbClr val="10B349"/>
                </a:solidFill>
              </a:rPr>
              <a:t>1</a:t>
            </a:r>
            <a:endParaRPr lang="zh-CN" altLang="en-US" sz="8800" dirty="0">
              <a:solidFill>
                <a:srgbClr val="10B349"/>
              </a:solidFill>
            </a:endParaRPr>
          </a:p>
        </p:txBody>
      </p:sp>
    </p:spTree>
    <p:extLst>
      <p:ext uri="{BB962C8B-B14F-4D97-AF65-F5344CB8AC3E}">
        <p14:creationId xmlns:p14="http://schemas.microsoft.com/office/powerpoint/2010/main" val="1800039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矩形 3">
            <a:extLst>
              <a:ext uri="{FF2B5EF4-FFF2-40B4-BE49-F238E27FC236}">
                <a16:creationId xmlns:a16="http://schemas.microsoft.com/office/drawing/2014/main" id="{6C034A3C-9CEB-4046-A4FD-4285A29847F7}"/>
              </a:ext>
            </a:extLst>
          </p:cNvPr>
          <p:cNvSpPr/>
          <p:nvPr/>
        </p:nvSpPr>
        <p:spPr>
          <a:xfrm>
            <a:off x="330200" y="2388228"/>
            <a:ext cx="8185134" cy="27425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1" name="文字方塊 5">
                <a:extLst>
                  <a:ext uri="{FF2B5EF4-FFF2-40B4-BE49-F238E27FC236}">
                    <a16:creationId xmlns:a16="http://schemas.microsoft.com/office/drawing/2014/main" id="{5FC86CE4-191B-0F4C-944E-04486E45F137}"/>
                  </a:ext>
                </a:extLst>
              </p:cNvPr>
              <p:cNvSpPr txBox="1"/>
              <p:nvPr/>
            </p:nvSpPr>
            <p:spPr>
              <a:xfrm>
                <a:off x="2698750" y="2660729"/>
                <a:ext cx="3997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0</m:t>
                          </m:r>
                        </m:sup>
                      </m:sSup>
                    </m:oMath>
                  </m:oMathPara>
                </a14:m>
                <a:endParaRPr lang="zh-TW" altLang="en-US" sz="2400" dirty="0"/>
              </a:p>
            </p:txBody>
          </p:sp>
        </mc:Choice>
        <mc:Fallback xmlns="">
          <p:sp>
            <p:nvSpPr>
              <p:cNvPr id="101" name="文字方塊 5">
                <a:extLst>
                  <a:ext uri="{FF2B5EF4-FFF2-40B4-BE49-F238E27FC236}">
                    <a16:creationId xmlns:a16="http://schemas.microsoft.com/office/drawing/2014/main" id="{5FC86CE4-191B-0F4C-944E-04486E45F137}"/>
                  </a:ext>
                </a:extLst>
              </p:cNvPr>
              <p:cNvSpPr txBox="1">
                <a:spLocks noRot="1" noChangeAspect="1" noMove="1" noResize="1" noEditPoints="1" noAdjustHandles="1" noChangeArrowheads="1" noChangeShapeType="1" noTextEdit="1"/>
              </p:cNvSpPr>
              <p:nvPr/>
            </p:nvSpPr>
            <p:spPr>
              <a:xfrm>
                <a:off x="2698750" y="2660729"/>
                <a:ext cx="399725" cy="369332"/>
              </a:xfrm>
              <a:prstGeom prst="rect">
                <a:avLst/>
              </a:prstGeom>
              <a:blipFill>
                <a:blip r:embed="rId3"/>
                <a:stretch>
                  <a:fillRect l="-18750" r="-3125"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文字方塊 6">
                <a:extLst>
                  <a:ext uri="{FF2B5EF4-FFF2-40B4-BE49-F238E27FC236}">
                    <a16:creationId xmlns:a16="http://schemas.microsoft.com/office/drawing/2014/main" id="{72013B6A-530E-324E-97A8-EA9E82592A6E}"/>
                  </a:ext>
                </a:extLst>
              </p:cNvPr>
              <p:cNvSpPr txBox="1"/>
              <p:nvPr/>
            </p:nvSpPr>
            <p:spPr>
              <a:xfrm>
                <a:off x="5395397" y="2660729"/>
                <a:ext cx="39312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02" name="文字方塊 6">
                <a:extLst>
                  <a:ext uri="{FF2B5EF4-FFF2-40B4-BE49-F238E27FC236}">
                    <a16:creationId xmlns:a16="http://schemas.microsoft.com/office/drawing/2014/main" id="{72013B6A-530E-324E-97A8-EA9E82592A6E}"/>
                  </a:ext>
                </a:extLst>
              </p:cNvPr>
              <p:cNvSpPr txBox="1">
                <a:spLocks noRot="1" noChangeAspect="1" noMove="1" noResize="1" noEditPoints="1" noAdjustHandles="1" noChangeArrowheads="1" noChangeShapeType="1" noTextEdit="1"/>
              </p:cNvSpPr>
              <p:nvPr/>
            </p:nvSpPr>
            <p:spPr>
              <a:xfrm>
                <a:off x="5395397" y="2660729"/>
                <a:ext cx="393121" cy="369332"/>
              </a:xfrm>
              <a:prstGeom prst="rect">
                <a:avLst/>
              </a:prstGeom>
              <a:blipFill>
                <a:blip r:embed="rId4"/>
                <a:stretch>
                  <a:fillRect l="-15625" r="-3125"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文字方塊 7">
                <a:extLst>
                  <a:ext uri="{FF2B5EF4-FFF2-40B4-BE49-F238E27FC236}">
                    <a16:creationId xmlns:a16="http://schemas.microsoft.com/office/drawing/2014/main" id="{1461F24F-BC68-BD4A-85AF-775A9FEE7592}"/>
                  </a:ext>
                </a:extLst>
              </p:cNvPr>
              <p:cNvSpPr txBox="1"/>
              <p:nvPr/>
            </p:nvSpPr>
            <p:spPr>
              <a:xfrm>
                <a:off x="3998268" y="3473532"/>
                <a:ext cx="4338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rPr>
                        <m:t>𝜃</m:t>
                      </m:r>
                    </m:oMath>
                  </m:oMathPara>
                </a14:m>
                <a:endParaRPr lang="zh-TW" altLang="en-US" sz="2400" dirty="0"/>
              </a:p>
            </p:txBody>
          </p:sp>
        </mc:Choice>
        <mc:Fallback xmlns="">
          <p:sp>
            <p:nvSpPr>
              <p:cNvPr id="103" name="文字方塊 7">
                <a:extLst>
                  <a:ext uri="{FF2B5EF4-FFF2-40B4-BE49-F238E27FC236}">
                    <a16:creationId xmlns:a16="http://schemas.microsoft.com/office/drawing/2014/main" id="{1461F24F-BC68-BD4A-85AF-775A9FEE7592}"/>
                  </a:ext>
                </a:extLst>
              </p:cNvPr>
              <p:cNvSpPr txBox="1">
                <a:spLocks noRot="1" noChangeAspect="1" noMove="1" noResize="1" noEditPoints="1" noAdjustHandles="1" noChangeArrowheads="1" noChangeShapeType="1" noTextEdit="1"/>
              </p:cNvSpPr>
              <p:nvPr/>
            </p:nvSpPr>
            <p:spPr>
              <a:xfrm>
                <a:off x="3998268" y="3473532"/>
                <a:ext cx="433837" cy="369332"/>
              </a:xfrm>
              <a:prstGeom prst="rect">
                <a:avLst/>
              </a:prstGeom>
              <a:blipFill>
                <a:blip r:embed="rId5"/>
                <a:stretch>
                  <a:fillRect l="-14286" r="-11429" b="-3333"/>
                </a:stretch>
              </a:blipFill>
            </p:spPr>
            <p:txBody>
              <a:bodyPr/>
              <a:lstStyle/>
              <a:p>
                <a:r>
                  <a:rPr lang="en-US">
                    <a:noFill/>
                  </a:rPr>
                  <a:t> </a:t>
                </a:r>
              </a:p>
            </p:txBody>
          </p:sp>
        </mc:Fallback>
      </mc:AlternateContent>
      <p:sp>
        <p:nvSpPr>
          <p:cNvPr id="104" name="文字方塊 8">
            <a:extLst>
              <a:ext uri="{FF2B5EF4-FFF2-40B4-BE49-F238E27FC236}">
                <a16:creationId xmlns:a16="http://schemas.microsoft.com/office/drawing/2014/main" id="{8D0AF41C-A741-8942-9CE6-348AD64D6E1C}"/>
              </a:ext>
            </a:extLst>
          </p:cNvPr>
          <p:cNvSpPr txBox="1"/>
          <p:nvPr/>
        </p:nvSpPr>
        <p:spPr>
          <a:xfrm>
            <a:off x="1754724" y="2872760"/>
            <a:ext cx="1219200" cy="461665"/>
          </a:xfrm>
          <a:prstGeom prst="rect">
            <a:avLst/>
          </a:prstGeom>
          <a:noFill/>
        </p:spPr>
        <p:txBody>
          <a:bodyPr wrap="square" rtlCol="0">
            <a:spAutoFit/>
          </a:bodyPr>
          <a:lstStyle/>
          <a:p>
            <a:pPr algn="ctr"/>
            <a:r>
              <a:rPr lang="en-US" altLang="zh-TW" sz="2400" dirty="0"/>
              <a:t>Init </a:t>
            </a:r>
            <a:endParaRPr lang="zh-TW" altLang="en-US" sz="2400" dirty="0"/>
          </a:p>
        </p:txBody>
      </p:sp>
      <p:sp>
        <p:nvSpPr>
          <p:cNvPr id="105" name="矩形 9">
            <a:extLst>
              <a:ext uri="{FF2B5EF4-FFF2-40B4-BE49-F238E27FC236}">
                <a16:creationId xmlns:a16="http://schemas.microsoft.com/office/drawing/2014/main" id="{53517B58-57A0-0040-8D9B-DF3F4409A683}"/>
              </a:ext>
            </a:extLst>
          </p:cNvPr>
          <p:cNvSpPr/>
          <p:nvPr/>
        </p:nvSpPr>
        <p:spPr>
          <a:xfrm>
            <a:off x="3453803" y="4184159"/>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Compute Gradient</a:t>
            </a:r>
            <a:endParaRPr lang="zh-TW" altLang="en-US" sz="2400" dirty="0"/>
          </a:p>
        </p:txBody>
      </p:sp>
      <p:sp>
        <p:nvSpPr>
          <p:cNvPr id="106" name="矩形 10">
            <a:extLst>
              <a:ext uri="{FF2B5EF4-FFF2-40B4-BE49-F238E27FC236}">
                <a16:creationId xmlns:a16="http://schemas.microsoft.com/office/drawing/2014/main" id="{CF3AA5A7-3485-8F40-B4C4-2B6190E59362}"/>
              </a:ext>
            </a:extLst>
          </p:cNvPr>
          <p:cNvSpPr/>
          <p:nvPr/>
        </p:nvSpPr>
        <p:spPr>
          <a:xfrm>
            <a:off x="3479203" y="2586025"/>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Update</a:t>
            </a:r>
            <a:endParaRPr lang="zh-TW" altLang="en-US" sz="2400" dirty="0"/>
          </a:p>
        </p:txBody>
      </p:sp>
      <p:grpSp>
        <p:nvGrpSpPr>
          <p:cNvPr id="107" name="群組 11">
            <a:extLst>
              <a:ext uri="{FF2B5EF4-FFF2-40B4-BE49-F238E27FC236}">
                <a16:creationId xmlns:a16="http://schemas.microsoft.com/office/drawing/2014/main" id="{6FAAE8D6-30A9-BE4E-A346-B8924372A831}"/>
              </a:ext>
            </a:extLst>
          </p:cNvPr>
          <p:cNvGrpSpPr/>
          <p:nvPr/>
        </p:nvGrpSpPr>
        <p:grpSpPr>
          <a:xfrm>
            <a:off x="3617639" y="5243328"/>
            <a:ext cx="1371435" cy="1193801"/>
            <a:chOff x="6553365" y="4851400"/>
            <a:chExt cx="1371435" cy="1193801"/>
          </a:xfrm>
        </p:grpSpPr>
        <p:sp>
          <p:nvSpPr>
            <p:cNvPr id="108" name="流程圖: 磁碟 12">
              <a:extLst>
                <a:ext uri="{FF2B5EF4-FFF2-40B4-BE49-F238E27FC236}">
                  <a16:creationId xmlns:a16="http://schemas.microsoft.com/office/drawing/2014/main" id="{29138930-FDB6-9C4D-8CD4-3AF04E661139}"/>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p:sp>
          <p:nvSpPr>
            <p:cNvPr id="109" name="矩形 13">
              <a:extLst>
                <a:ext uri="{FF2B5EF4-FFF2-40B4-BE49-F238E27FC236}">
                  <a16:creationId xmlns:a16="http://schemas.microsoft.com/office/drawing/2014/main" id="{81CE8B8A-6D4A-ED44-B1E5-7B2EB418C071}"/>
                </a:ext>
              </a:extLst>
            </p:cNvPr>
            <p:cNvSpPr/>
            <p:nvPr/>
          </p:nvSpPr>
          <p:spPr>
            <a:xfrm>
              <a:off x="6553365" y="5214204"/>
              <a:ext cx="1371435" cy="830997"/>
            </a:xfrm>
            <a:prstGeom prst="rect">
              <a:avLst/>
            </a:prstGeom>
          </p:spPr>
          <p:txBody>
            <a:bodyPr wrap="square">
              <a:spAutoFit/>
            </a:bodyPr>
            <a:lstStyle/>
            <a:p>
              <a:pPr algn="ctr"/>
              <a:r>
                <a:rPr lang="en-US" altLang="zh-TW" sz="2400" dirty="0"/>
                <a:t>Training</a:t>
              </a:r>
            </a:p>
            <a:p>
              <a:pPr algn="ctr"/>
              <a:r>
                <a:rPr lang="en-US" altLang="zh-TW" sz="2400" dirty="0"/>
                <a:t>Data</a:t>
              </a:r>
              <a:endParaRPr lang="zh-TW" altLang="en-US" sz="2400" dirty="0"/>
            </a:p>
          </p:txBody>
        </p:sp>
      </p:grpSp>
      <mc:AlternateContent xmlns:mc="http://schemas.openxmlformats.org/markup-compatibility/2006" xmlns:a14="http://schemas.microsoft.com/office/drawing/2010/main">
        <mc:Choice Requires="a14">
          <p:sp>
            <p:nvSpPr>
              <p:cNvPr id="110" name="文字方塊 14">
                <a:extLst>
                  <a:ext uri="{FF2B5EF4-FFF2-40B4-BE49-F238E27FC236}">
                    <a16:creationId xmlns:a16="http://schemas.microsoft.com/office/drawing/2014/main" id="{93A2970E-73C6-3F41-A7C7-EED3CC1CE4AB}"/>
                  </a:ext>
                </a:extLst>
              </p:cNvPr>
              <p:cNvSpPr txBox="1"/>
              <p:nvPr/>
            </p:nvSpPr>
            <p:spPr>
              <a:xfrm>
                <a:off x="8068422" y="2648029"/>
                <a:ext cx="3997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110" name="文字方塊 14">
                <a:extLst>
                  <a:ext uri="{FF2B5EF4-FFF2-40B4-BE49-F238E27FC236}">
                    <a16:creationId xmlns:a16="http://schemas.microsoft.com/office/drawing/2014/main" id="{93A2970E-73C6-3F41-A7C7-EED3CC1CE4AB}"/>
                  </a:ext>
                </a:extLst>
              </p:cNvPr>
              <p:cNvSpPr txBox="1">
                <a:spLocks noRot="1" noChangeAspect="1" noMove="1" noResize="1" noEditPoints="1" noAdjustHandles="1" noChangeArrowheads="1" noChangeShapeType="1" noTextEdit="1"/>
              </p:cNvSpPr>
              <p:nvPr/>
            </p:nvSpPr>
            <p:spPr>
              <a:xfrm>
                <a:off x="8068422" y="2648029"/>
                <a:ext cx="399725" cy="369332"/>
              </a:xfrm>
              <a:prstGeom prst="rect">
                <a:avLst/>
              </a:prstGeom>
              <a:blipFill>
                <a:blip r:embed="rId6"/>
                <a:stretch>
                  <a:fillRect l="-15152" r="-3030"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文字方塊 15">
                <a:extLst>
                  <a:ext uri="{FF2B5EF4-FFF2-40B4-BE49-F238E27FC236}">
                    <a16:creationId xmlns:a16="http://schemas.microsoft.com/office/drawing/2014/main" id="{F7534D48-3ABF-434F-957F-D50F75ABA810}"/>
                  </a:ext>
                </a:extLst>
              </p:cNvPr>
              <p:cNvSpPr txBox="1"/>
              <p:nvPr/>
            </p:nvSpPr>
            <p:spPr>
              <a:xfrm>
                <a:off x="6645893" y="3473532"/>
                <a:ext cx="4338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rPr>
                        <m:t>𝜃</m:t>
                      </m:r>
                    </m:oMath>
                  </m:oMathPara>
                </a14:m>
                <a:endParaRPr lang="zh-TW" altLang="en-US" sz="2400" dirty="0"/>
              </a:p>
            </p:txBody>
          </p:sp>
        </mc:Choice>
        <mc:Fallback xmlns="">
          <p:sp>
            <p:nvSpPr>
              <p:cNvPr id="111" name="文字方塊 15">
                <a:extLst>
                  <a:ext uri="{FF2B5EF4-FFF2-40B4-BE49-F238E27FC236}">
                    <a16:creationId xmlns:a16="http://schemas.microsoft.com/office/drawing/2014/main" id="{F7534D48-3ABF-434F-957F-D50F75ABA810}"/>
                  </a:ext>
                </a:extLst>
              </p:cNvPr>
              <p:cNvSpPr txBox="1">
                <a:spLocks noRot="1" noChangeAspect="1" noMove="1" noResize="1" noEditPoints="1" noAdjustHandles="1" noChangeArrowheads="1" noChangeShapeType="1" noTextEdit="1"/>
              </p:cNvSpPr>
              <p:nvPr/>
            </p:nvSpPr>
            <p:spPr>
              <a:xfrm>
                <a:off x="6645893" y="3473532"/>
                <a:ext cx="433837" cy="369332"/>
              </a:xfrm>
              <a:prstGeom prst="rect">
                <a:avLst/>
              </a:prstGeom>
              <a:blipFill>
                <a:blip r:embed="rId7"/>
                <a:stretch>
                  <a:fillRect l="-14286" r="-14286" b="-3333"/>
                </a:stretch>
              </a:blipFill>
            </p:spPr>
            <p:txBody>
              <a:bodyPr/>
              <a:lstStyle/>
              <a:p>
                <a:r>
                  <a:rPr lang="en-US">
                    <a:noFill/>
                  </a:rPr>
                  <a:t> </a:t>
                </a:r>
              </a:p>
            </p:txBody>
          </p:sp>
        </mc:Fallback>
      </mc:AlternateContent>
      <p:sp>
        <p:nvSpPr>
          <p:cNvPr id="112" name="矩形 16">
            <a:extLst>
              <a:ext uri="{FF2B5EF4-FFF2-40B4-BE49-F238E27FC236}">
                <a16:creationId xmlns:a16="http://schemas.microsoft.com/office/drawing/2014/main" id="{35732F19-9580-F942-A83A-7F975635DC19}"/>
              </a:ext>
            </a:extLst>
          </p:cNvPr>
          <p:cNvSpPr/>
          <p:nvPr/>
        </p:nvSpPr>
        <p:spPr>
          <a:xfrm>
            <a:off x="6126828" y="4184159"/>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Compute Gradient</a:t>
            </a:r>
            <a:endParaRPr lang="zh-TW" altLang="en-US" sz="2400" dirty="0"/>
          </a:p>
        </p:txBody>
      </p:sp>
      <p:sp>
        <p:nvSpPr>
          <p:cNvPr id="113" name="矩形 17">
            <a:extLst>
              <a:ext uri="{FF2B5EF4-FFF2-40B4-BE49-F238E27FC236}">
                <a16:creationId xmlns:a16="http://schemas.microsoft.com/office/drawing/2014/main" id="{B456AFF8-7990-3F44-8309-9A194339FE67}"/>
              </a:ext>
            </a:extLst>
          </p:cNvPr>
          <p:cNvSpPr/>
          <p:nvPr/>
        </p:nvSpPr>
        <p:spPr>
          <a:xfrm>
            <a:off x="6126828" y="2586025"/>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Update</a:t>
            </a:r>
            <a:endParaRPr lang="zh-TW" altLang="en-US" sz="2400" dirty="0"/>
          </a:p>
        </p:txBody>
      </p:sp>
      <p:grpSp>
        <p:nvGrpSpPr>
          <p:cNvPr id="114" name="群組 18">
            <a:extLst>
              <a:ext uri="{FF2B5EF4-FFF2-40B4-BE49-F238E27FC236}">
                <a16:creationId xmlns:a16="http://schemas.microsoft.com/office/drawing/2014/main" id="{8D2414AE-2326-B545-BFE4-B7F34D8C3F60}"/>
              </a:ext>
            </a:extLst>
          </p:cNvPr>
          <p:cNvGrpSpPr/>
          <p:nvPr/>
        </p:nvGrpSpPr>
        <p:grpSpPr>
          <a:xfrm>
            <a:off x="6215193" y="5243328"/>
            <a:ext cx="1371435" cy="1193801"/>
            <a:chOff x="6553365" y="4851400"/>
            <a:chExt cx="1371435" cy="1193801"/>
          </a:xfrm>
        </p:grpSpPr>
        <p:sp>
          <p:nvSpPr>
            <p:cNvPr id="115" name="流程圖: 磁碟 19">
              <a:extLst>
                <a:ext uri="{FF2B5EF4-FFF2-40B4-BE49-F238E27FC236}">
                  <a16:creationId xmlns:a16="http://schemas.microsoft.com/office/drawing/2014/main" id="{0F358E35-E7D4-F345-85A6-8B757EEBBA87}"/>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p:sp>
          <p:nvSpPr>
            <p:cNvPr id="116" name="矩形 20">
              <a:extLst>
                <a:ext uri="{FF2B5EF4-FFF2-40B4-BE49-F238E27FC236}">
                  <a16:creationId xmlns:a16="http://schemas.microsoft.com/office/drawing/2014/main" id="{BE8CAB81-2C26-9244-A57C-A1A66C4BA541}"/>
                </a:ext>
              </a:extLst>
            </p:cNvPr>
            <p:cNvSpPr/>
            <p:nvPr/>
          </p:nvSpPr>
          <p:spPr>
            <a:xfrm>
              <a:off x="6553365" y="5214204"/>
              <a:ext cx="1371435" cy="830997"/>
            </a:xfrm>
            <a:prstGeom prst="rect">
              <a:avLst/>
            </a:prstGeom>
          </p:spPr>
          <p:txBody>
            <a:bodyPr wrap="square">
              <a:spAutoFit/>
            </a:bodyPr>
            <a:lstStyle/>
            <a:p>
              <a:pPr algn="ctr"/>
              <a:r>
                <a:rPr lang="en-US" altLang="zh-TW" sz="2400" dirty="0"/>
                <a:t>Training</a:t>
              </a:r>
            </a:p>
            <a:p>
              <a:pPr algn="ctr"/>
              <a:r>
                <a:rPr lang="en-US" altLang="zh-TW" sz="2400" dirty="0"/>
                <a:t>Data</a:t>
              </a:r>
              <a:endParaRPr lang="zh-TW" altLang="en-US" sz="2400" dirty="0"/>
            </a:p>
          </p:txBody>
        </p:sp>
      </p:grpSp>
      <p:cxnSp>
        <p:nvCxnSpPr>
          <p:cNvPr id="117" name="直線單箭頭接點 21">
            <a:extLst>
              <a:ext uri="{FF2B5EF4-FFF2-40B4-BE49-F238E27FC236}">
                <a16:creationId xmlns:a16="http://schemas.microsoft.com/office/drawing/2014/main" id="{910A8EF9-BD32-4748-9A0A-626DB98592E0}"/>
              </a:ext>
            </a:extLst>
          </p:cNvPr>
          <p:cNvCxnSpPr/>
          <p:nvPr/>
        </p:nvCxnSpPr>
        <p:spPr>
          <a:xfrm>
            <a:off x="3085775" y="2856323"/>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22">
            <a:extLst>
              <a:ext uri="{FF2B5EF4-FFF2-40B4-BE49-F238E27FC236}">
                <a16:creationId xmlns:a16="http://schemas.microsoft.com/office/drawing/2014/main" id="{E494B405-5250-E94A-BECA-DBE5117A9F9A}"/>
              </a:ext>
            </a:extLst>
          </p:cNvPr>
          <p:cNvCxnSpPr/>
          <p:nvPr/>
        </p:nvCxnSpPr>
        <p:spPr>
          <a:xfrm>
            <a:off x="5052769" y="2842446"/>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23">
            <a:extLst>
              <a:ext uri="{FF2B5EF4-FFF2-40B4-BE49-F238E27FC236}">
                <a16:creationId xmlns:a16="http://schemas.microsoft.com/office/drawing/2014/main" id="{217EE89A-3BCE-8A4D-9745-B7DB2C7C61DA}"/>
              </a:ext>
            </a:extLst>
          </p:cNvPr>
          <p:cNvCxnSpPr/>
          <p:nvPr/>
        </p:nvCxnSpPr>
        <p:spPr>
          <a:xfrm>
            <a:off x="5788518" y="2842446"/>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24">
            <a:extLst>
              <a:ext uri="{FF2B5EF4-FFF2-40B4-BE49-F238E27FC236}">
                <a16:creationId xmlns:a16="http://schemas.microsoft.com/office/drawing/2014/main" id="{F98BE8D8-5243-2A42-BBEC-E07A6BFD6FDA}"/>
              </a:ext>
            </a:extLst>
          </p:cNvPr>
          <p:cNvCxnSpPr/>
          <p:nvPr/>
        </p:nvCxnSpPr>
        <p:spPr>
          <a:xfrm>
            <a:off x="7700394" y="2856323"/>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25">
            <a:extLst>
              <a:ext uri="{FF2B5EF4-FFF2-40B4-BE49-F238E27FC236}">
                <a16:creationId xmlns:a16="http://schemas.microsoft.com/office/drawing/2014/main" id="{39140DC3-EB24-674E-A602-660E3F48280F}"/>
              </a:ext>
            </a:extLst>
          </p:cNvPr>
          <p:cNvCxnSpPr>
            <a:cxnSpLocks/>
          </p:cNvCxnSpPr>
          <p:nvPr/>
        </p:nvCxnSpPr>
        <p:spPr>
          <a:xfrm rot="16200000">
            <a:off x="4066936" y="3317165"/>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26">
            <a:extLst>
              <a:ext uri="{FF2B5EF4-FFF2-40B4-BE49-F238E27FC236}">
                <a16:creationId xmlns:a16="http://schemas.microsoft.com/office/drawing/2014/main" id="{C06DCDA8-7091-FE47-8E7C-4819778836A9}"/>
              </a:ext>
            </a:extLst>
          </p:cNvPr>
          <p:cNvCxnSpPr>
            <a:cxnSpLocks/>
          </p:cNvCxnSpPr>
          <p:nvPr/>
        </p:nvCxnSpPr>
        <p:spPr>
          <a:xfrm rot="16200000">
            <a:off x="6738747" y="3317165"/>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27">
            <a:extLst>
              <a:ext uri="{FF2B5EF4-FFF2-40B4-BE49-F238E27FC236}">
                <a16:creationId xmlns:a16="http://schemas.microsoft.com/office/drawing/2014/main" id="{AE1F1682-52B6-8341-89CF-C76E8FEACD42}"/>
              </a:ext>
            </a:extLst>
          </p:cNvPr>
          <p:cNvCxnSpPr>
            <a:cxnSpLocks/>
          </p:cNvCxnSpPr>
          <p:nvPr/>
        </p:nvCxnSpPr>
        <p:spPr>
          <a:xfrm rot="16200000">
            <a:off x="4066936" y="4004159"/>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28">
            <a:extLst>
              <a:ext uri="{FF2B5EF4-FFF2-40B4-BE49-F238E27FC236}">
                <a16:creationId xmlns:a16="http://schemas.microsoft.com/office/drawing/2014/main" id="{4B486269-9AA7-3449-B84F-31AE21FB91FD}"/>
              </a:ext>
            </a:extLst>
          </p:cNvPr>
          <p:cNvCxnSpPr>
            <a:cxnSpLocks/>
          </p:cNvCxnSpPr>
          <p:nvPr/>
        </p:nvCxnSpPr>
        <p:spPr>
          <a:xfrm rot="16200000">
            <a:off x="6741840" y="4001294"/>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29">
            <a:extLst>
              <a:ext uri="{FF2B5EF4-FFF2-40B4-BE49-F238E27FC236}">
                <a16:creationId xmlns:a16="http://schemas.microsoft.com/office/drawing/2014/main" id="{0AB421E6-3426-D148-972B-3F870704F9B1}"/>
              </a:ext>
            </a:extLst>
          </p:cNvPr>
          <p:cNvCxnSpPr>
            <a:cxnSpLocks/>
          </p:cNvCxnSpPr>
          <p:nvPr/>
        </p:nvCxnSpPr>
        <p:spPr>
          <a:xfrm rot="16200000">
            <a:off x="4006586" y="5160098"/>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30">
            <a:extLst>
              <a:ext uri="{FF2B5EF4-FFF2-40B4-BE49-F238E27FC236}">
                <a16:creationId xmlns:a16="http://schemas.microsoft.com/office/drawing/2014/main" id="{0DA4D69C-512C-C743-98D8-43207362A628}"/>
              </a:ext>
            </a:extLst>
          </p:cNvPr>
          <p:cNvCxnSpPr>
            <a:cxnSpLocks/>
          </p:cNvCxnSpPr>
          <p:nvPr/>
        </p:nvCxnSpPr>
        <p:spPr>
          <a:xfrm rot="16200000">
            <a:off x="6684747" y="5160097"/>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31">
            <a:extLst>
              <a:ext uri="{FF2B5EF4-FFF2-40B4-BE49-F238E27FC236}">
                <a16:creationId xmlns:a16="http://schemas.microsoft.com/office/drawing/2014/main" id="{8A048345-8649-C14D-B28F-7283D065EAF3}"/>
              </a:ext>
            </a:extLst>
          </p:cNvPr>
          <p:cNvCxnSpPr>
            <a:cxnSpLocks/>
          </p:cNvCxnSpPr>
          <p:nvPr/>
        </p:nvCxnSpPr>
        <p:spPr>
          <a:xfrm flipV="1">
            <a:off x="8176047" y="2209800"/>
            <a:ext cx="0" cy="40162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8" name="文字方塊 32">
                <a:extLst>
                  <a:ext uri="{FF2B5EF4-FFF2-40B4-BE49-F238E27FC236}">
                    <a16:creationId xmlns:a16="http://schemas.microsoft.com/office/drawing/2014/main" id="{E7A53B91-CFE2-F542-9DA1-00C566F85D09}"/>
                  </a:ext>
                </a:extLst>
              </p:cNvPr>
              <p:cNvSpPr txBox="1"/>
              <p:nvPr/>
            </p:nvSpPr>
            <p:spPr>
              <a:xfrm>
                <a:off x="8060394" y="1852209"/>
                <a:ext cx="251094" cy="384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i="1" smtClean="0">
                              <a:solidFill>
                                <a:srgbClr val="00B050"/>
                              </a:solidFill>
                              <a:latin typeface="Cambria Math" panose="02040503050406030204" pitchFamily="18" charset="0"/>
                            </a:rPr>
                          </m:ctrlPr>
                        </m:accPr>
                        <m:e>
                          <m:r>
                            <a:rPr lang="zh-TW" altLang="en-US" sz="2400" i="1">
                              <a:solidFill>
                                <a:srgbClr val="00B050"/>
                              </a:solidFill>
                              <a:latin typeface="Cambria Math" panose="02040503050406030204" pitchFamily="18" charset="0"/>
                            </a:rPr>
                            <m:t>𝜃</m:t>
                          </m:r>
                        </m:e>
                      </m:acc>
                    </m:oMath>
                  </m:oMathPara>
                </a14:m>
                <a:endParaRPr lang="zh-TW" altLang="en-US" sz="2400" dirty="0">
                  <a:solidFill>
                    <a:srgbClr val="00B050"/>
                  </a:solidFill>
                </a:endParaRPr>
              </a:p>
            </p:txBody>
          </p:sp>
        </mc:Choice>
        <mc:Fallback xmlns="">
          <p:sp>
            <p:nvSpPr>
              <p:cNvPr id="128" name="文字方塊 32">
                <a:extLst>
                  <a:ext uri="{FF2B5EF4-FFF2-40B4-BE49-F238E27FC236}">
                    <a16:creationId xmlns:a16="http://schemas.microsoft.com/office/drawing/2014/main" id="{E7A53B91-CFE2-F542-9DA1-00C566F85D09}"/>
                  </a:ext>
                </a:extLst>
              </p:cNvPr>
              <p:cNvSpPr txBox="1">
                <a:spLocks noRot="1" noChangeAspect="1" noMove="1" noResize="1" noEditPoints="1" noAdjustHandles="1" noChangeArrowheads="1" noChangeShapeType="1" noTextEdit="1"/>
              </p:cNvSpPr>
              <p:nvPr/>
            </p:nvSpPr>
            <p:spPr>
              <a:xfrm>
                <a:off x="8060394" y="1852209"/>
                <a:ext cx="251094" cy="384785"/>
              </a:xfrm>
              <a:prstGeom prst="rect">
                <a:avLst/>
              </a:prstGeom>
              <a:blipFill>
                <a:blip r:embed="rId8"/>
                <a:stretch>
                  <a:fillRect l="-25000" t="-22581" r="-25000" b="-6452"/>
                </a:stretch>
              </a:blipFill>
            </p:spPr>
            <p:txBody>
              <a:bodyPr/>
              <a:lstStyle/>
              <a:p>
                <a:r>
                  <a:rPr lang="en-US">
                    <a:noFill/>
                  </a:rPr>
                  <a:t> </a:t>
                </a:r>
              </a:p>
            </p:txBody>
          </p:sp>
        </mc:Fallback>
      </mc:AlternateContent>
      <p:cxnSp>
        <p:nvCxnSpPr>
          <p:cNvPr id="129" name="直線單箭頭接點 33">
            <a:extLst>
              <a:ext uri="{FF2B5EF4-FFF2-40B4-BE49-F238E27FC236}">
                <a16:creationId xmlns:a16="http://schemas.microsoft.com/office/drawing/2014/main" id="{2F5CFFA6-BA2B-7946-9F61-275ED0CB0BBB}"/>
              </a:ext>
            </a:extLst>
          </p:cNvPr>
          <p:cNvCxnSpPr>
            <a:cxnSpLocks/>
          </p:cNvCxnSpPr>
          <p:nvPr/>
        </p:nvCxnSpPr>
        <p:spPr>
          <a:xfrm>
            <a:off x="1986928" y="2847910"/>
            <a:ext cx="6737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矩形 34">
            <a:extLst>
              <a:ext uri="{FF2B5EF4-FFF2-40B4-BE49-F238E27FC236}">
                <a16:creationId xmlns:a16="http://schemas.microsoft.com/office/drawing/2014/main" id="{0AEFBE38-BE78-7046-913B-B5B5E105321A}"/>
              </a:ext>
            </a:extLst>
          </p:cNvPr>
          <p:cNvSpPr/>
          <p:nvPr/>
        </p:nvSpPr>
        <p:spPr>
          <a:xfrm>
            <a:off x="450228" y="2496545"/>
            <a:ext cx="1574800" cy="7165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Network</a:t>
            </a:r>
          </a:p>
          <a:p>
            <a:pPr algn="ctr"/>
            <a:r>
              <a:rPr lang="en-US" altLang="zh-TW" sz="2400" dirty="0"/>
              <a:t>Structure</a:t>
            </a:r>
            <a:endParaRPr lang="zh-TW" altLang="en-US" sz="2400" dirty="0"/>
          </a:p>
        </p:txBody>
      </p:sp>
      <mc:AlternateContent xmlns:mc="http://schemas.openxmlformats.org/markup-compatibility/2006" xmlns:a14="http://schemas.microsoft.com/office/drawing/2010/main">
        <mc:Choice Requires="a14">
          <p:sp>
            <p:nvSpPr>
              <p:cNvPr id="131" name="文字方塊 35">
                <a:extLst>
                  <a:ext uri="{FF2B5EF4-FFF2-40B4-BE49-F238E27FC236}">
                    <a16:creationId xmlns:a16="http://schemas.microsoft.com/office/drawing/2014/main" id="{0806BF8C-922D-1945-9DEF-33D221805D46}"/>
                  </a:ext>
                </a:extLst>
              </p:cNvPr>
              <p:cNvSpPr txBox="1"/>
              <p:nvPr/>
            </p:nvSpPr>
            <p:spPr>
              <a:xfrm>
                <a:off x="444772" y="3859063"/>
                <a:ext cx="2253978" cy="1200329"/>
              </a:xfrm>
              <a:prstGeom prst="rect">
                <a:avLst/>
              </a:prstGeom>
              <a:noFill/>
            </p:spPr>
            <p:txBody>
              <a:bodyPr wrap="square" rtlCol="0">
                <a:spAutoFit/>
              </a:bodyPr>
              <a:lstStyle/>
              <a:p>
                <a:r>
                  <a:rPr lang="en-US" altLang="zh-TW" sz="2400" dirty="0"/>
                  <a:t>Learning Algorithm</a:t>
                </a:r>
              </a:p>
              <a:p>
                <a:r>
                  <a:rPr lang="en-US" altLang="zh-TW" sz="2400" dirty="0"/>
                  <a:t>(Function </a:t>
                </a:r>
                <a14:m>
                  <m:oMath xmlns:m="http://schemas.openxmlformats.org/officeDocument/2006/math">
                    <m:r>
                      <a:rPr lang="en-US" altLang="zh-TW" sz="2400" b="0" i="1" smtClean="0">
                        <a:latin typeface="Cambria Math" panose="02040503050406030204" pitchFamily="18" charset="0"/>
                      </a:rPr>
                      <m:t>𝐹</m:t>
                    </m:r>
                  </m:oMath>
                </a14:m>
                <a:r>
                  <a:rPr lang="en-US" altLang="zh-TW" sz="2400" dirty="0"/>
                  <a:t>)</a:t>
                </a:r>
                <a:endParaRPr lang="zh-TW" altLang="en-US" sz="2400" dirty="0"/>
              </a:p>
            </p:txBody>
          </p:sp>
        </mc:Choice>
        <mc:Fallback xmlns="">
          <p:sp>
            <p:nvSpPr>
              <p:cNvPr id="131" name="文字方塊 35">
                <a:extLst>
                  <a:ext uri="{FF2B5EF4-FFF2-40B4-BE49-F238E27FC236}">
                    <a16:creationId xmlns:a16="http://schemas.microsoft.com/office/drawing/2014/main" id="{0806BF8C-922D-1945-9DEF-33D221805D46}"/>
                  </a:ext>
                </a:extLst>
              </p:cNvPr>
              <p:cNvSpPr txBox="1">
                <a:spLocks noRot="1" noChangeAspect="1" noMove="1" noResize="1" noEditPoints="1" noAdjustHandles="1" noChangeArrowheads="1" noChangeShapeType="1" noTextEdit="1"/>
              </p:cNvSpPr>
              <p:nvPr/>
            </p:nvSpPr>
            <p:spPr>
              <a:xfrm>
                <a:off x="444772" y="3859063"/>
                <a:ext cx="2253978" cy="1200329"/>
              </a:xfrm>
              <a:prstGeom prst="rect">
                <a:avLst/>
              </a:prstGeom>
              <a:blipFill>
                <a:blip r:embed="rId9"/>
                <a:stretch>
                  <a:fillRect l="-3911" t="-3158" b="-10526"/>
                </a:stretch>
              </a:blipFill>
            </p:spPr>
            <p:txBody>
              <a:bodyPr/>
              <a:lstStyle/>
              <a:p>
                <a:r>
                  <a:rPr lang="en-US">
                    <a:noFill/>
                  </a:rPr>
                  <a:t> </a:t>
                </a:r>
              </a:p>
            </p:txBody>
          </p:sp>
        </mc:Fallback>
      </mc:AlternateContent>
      <p:cxnSp>
        <p:nvCxnSpPr>
          <p:cNvPr id="132" name="直線單箭頭接點 36">
            <a:extLst>
              <a:ext uri="{FF2B5EF4-FFF2-40B4-BE49-F238E27FC236}">
                <a16:creationId xmlns:a16="http://schemas.microsoft.com/office/drawing/2014/main" id="{90F6AA72-3702-8045-9DB7-FF1718C68B9F}"/>
              </a:ext>
            </a:extLst>
          </p:cNvPr>
          <p:cNvCxnSpPr>
            <a:cxnSpLocks/>
          </p:cNvCxnSpPr>
          <p:nvPr/>
        </p:nvCxnSpPr>
        <p:spPr>
          <a:xfrm>
            <a:off x="5566965" y="4529728"/>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37">
            <a:extLst>
              <a:ext uri="{FF2B5EF4-FFF2-40B4-BE49-F238E27FC236}">
                <a16:creationId xmlns:a16="http://schemas.microsoft.com/office/drawing/2014/main" id="{07BCEE38-CFD2-9947-8E47-D5A96878BDD6}"/>
              </a:ext>
            </a:extLst>
          </p:cNvPr>
          <p:cNvCxnSpPr>
            <a:cxnSpLocks/>
          </p:cNvCxnSpPr>
          <p:nvPr/>
        </p:nvCxnSpPr>
        <p:spPr>
          <a:xfrm flipH="1">
            <a:off x="2817936" y="3063163"/>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直線單箭頭接點 38">
            <a:extLst>
              <a:ext uri="{FF2B5EF4-FFF2-40B4-BE49-F238E27FC236}">
                <a16:creationId xmlns:a16="http://schemas.microsoft.com/office/drawing/2014/main" id="{E2C5AB49-4F44-2246-A8EB-9DDA229CD4FA}"/>
              </a:ext>
            </a:extLst>
          </p:cNvPr>
          <p:cNvCxnSpPr>
            <a:cxnSpLocks/>
          </p:cNvCxnSpPr>
          <p:nvPr/>
        </p:nvCxnSpPr>
        <p:spPr>
          <a:xfrm flipH="1">
            <a:off x="5541565" y="3030061"/>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直線單箭頭接點 39">
            <a:extLst>
              <a:ext uri="{FF2B5EF4-FFF2-40B4-BE49-F238E27FC236}">
                <a16:creationId xmlns:a16="http://schemas.microsoft.com/office/drawing/2014/main" id="{0448DE42-E417-EA47-AAC6-469CFD01B974}"/>
              </a:ext>
            </a:extLst>
          </p:cNvPr>
          <p:cNvCxnSpPr>
            <a:cxnSpLocks/>
          </p:cNvCxnSpPr>
          <p:nvPr/>
        </p:nvCxnSpPr>
        <p:spPr>
          <a:xfrm>
            <a:off x="2818543" y="4555130"/>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7" name="群組 55">
            <a:extLst>
              <a:ext uri="{FF2B5EF4-FFF2-40B4-BE49-F238E27FC236}">
                <a16:creationId xmlns:a16="http://schemas.microsoft.com/office/drawing/2014/main" id="{E7A07EBE-A8CD-284B-8322-051B50B59BBA}"/>
              </a:ext>
            </a:extLst>
          </p:cNvPr>
          <p:cNvGrpSpPr/>
          <p:nvPr/>
        </p:nvGrpSpPr>
        <p:grpSpPr>
          <a:xfrm>
            <a:off x="2581032" y="2561478"/>
            <a:ext cx="519373" cy="561935"/>
            <a:chOff x="2201456" y="6196263"/>
            <a:chExt cx="519373" cy="561935"/>
          </a:xfrm>
        </p:grpSpPr>
        <p:sp>
          <p:nvSpPr>
            <p:cNvPr id="138" name="矩形 56">
              <a:extLst>
                <a:ext uri="{FF2B5EF4-FFF2-40B4-BE49-F238E27FC236}">
                  <a16:creationId xmlns:a16="http://schemas.microsoft.com/office/drawing/2014/main" id="{FF975354-11AC-A942-AB2E-9B1D5A48D44C}"/>
                </a:ext>
              </a:extLst>
            </p:cNvPr>
            <p:cNvSpPr/>
            <p:nvPr/>
          </p:nvSpPr>
          <p:spPr>
            <a:xfrm>
              <a:off x="2225842" y="6208295"/>
              <a:ext cx="434808" cy="54990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mc:AlternateContent xmlns:mc="http://schemas.openxmlformats.org/markup-compatibility/2006" xmlns:a14="http://schemas.microsoft.com/office/drawing/2010/main">
          <mc:Choice Requires="a14">
            <p:sp>
              <p:nvSpPr>
                <p:cNvPr id="139" name="矩形 57">
                  <a:extLst>
                    <a:ext uri="{FF2B5EF4-FFF2-40B4-BE49-F238E27FC236}">
                      <a16:creationId xmlns:a16="http://schemas.microsoft.com/office/drawing/2014/main" id="{7CC60C94-83C6-D04C-B573-DF6A9BE12C76}"/>
                    </a:ext>
                  </a:extLst>
                </p:cNvPr>
                <p:cNvSpPr/>
                <p:nvPr/>
              </p:nvSpPr>
              <p:spPr>
                <a:xfrm>
                  <a:off x="2201456" y="6196263"/>
                  <a:ext cx="5193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𝜙</m:t>
                        </m:r>
                      </m:oMath>
                    </m:oMathPara>
                  </a14:m>
                  <a:endParaRPr lang="zh-TW" altLang="en-US" sz="2800" dirty="0"/>
                </a:p>
              </p:txBody>
            </p:sp>
          </mc:Choice>
          <mc:Fallback xmlns="">
            <p:sp>
              <p:nvSpPr>
                <p:cNvPr id="58" name="矩形 57">
                  <a:extLst>
                    <a:ext uri="{FF2B5EF4-FFF2-40B4-BE49-F238E27FC236}">
                      <a16:creationId xmlns:a16="http://schemas.microsoft.com/office/drawing/2014/main" id="{20E14C92-6C96-4F9B-A980-4453DF24B0EA}"/>
                    </a:ext>
                  </a:extLst>
                </p:cNvPr>
                <p:cNvSpPr>
                  <a:spLocks noRot="1" noChangeAspect="1" noMove="1" noResize="1" noEditPoints="1" noAdjustHandles="1" noChangeArrowheads="1" noChangeShapeType="1" noTextEdit="1"/>
                </p:cNvSpPr>
                <p:nvPr/>
              </p:nvSpPr>
              <p:spPr>
                <a:xfrm>
                  <a:off x="2201456" y="6196263"/>
                  <a:ext cx="519373" cy="523220"/>
                </a:xfrm>
                <a:prstGeom prst="rect">
                  <a:avLst/>
                </a:prstGeom>
                <a:blipFill>
                  <a:blip r:embed="rId15"/>
                  <a:stretch>
                    <a:fillRect/>
                  </a:stretch>
                </a:blipFill>
              </p:spPr>
              <p:txBody>
                <a:bodyPr/>
                <a:lstStyle/>
                <a:p>
                  <a:r>
                    <a:rPr lang="zh-TW" altLang="en-US">
                      <a:noFill/>
                    </a:rPr>
                    <a:t> </a:t>
                  </a:r>
                </a:p>
              </p:txBody>
            </p:sp>
          </mc:Fallback>
        </mc:AlternateContent>
      </p:grpSp>
      <p:sp>
        <p:nvSpPr>
          <p:cNvPr id="140" name="文字方塊 1">
            <a:extLst>
              <a:ext uri="{FF2B5EF4-FFF2-40B4-BE49-F238E27FC236}">
                <a16:creationId xmlns:a16="http://schemas.microsoft.com/office/drawing/2014/main" id="{3A012F92-4FB9-264D-B5EB-1311E29D138E}"/>
              </a:ext>
            </a:extLst>
          </p:cNvPr>
          <p:cNvSpPr txBox="1"/>
          <p:nvPr/>
        </p:nvSpPr>
        <p:spPr>
          <a:xfrm>
            <a:off x="1916821" y="5503975"/>
            <a:ext cx="1187260" cy="830997"/>
          </a:xfrm>
          <a:prstGeom prst="rect">
            <a:avLst/>
          </a:prstGeom>
          <a:noFill/>
        </p:spPr>
        <p:txBody>
          <a:bodyPr wrap="square" rtlCol="0">
            <a:spAutoFit/>
          </a:bodyPr>
          <a:lstStyle/>
          <a:p>
            <a:r>
              <a:rPr lang="en-US" altLang="zh-TW" sz="2400" dirty="0"/>
              <a:t>MAML, Reptile</a:t>
            </a:r>
            <a:endParaRPr lang="zh-TW" altLang="en-US" sz="2400" dirty="0"/>
          </a:p>
        </p:txBody>
      </p:sp>
      <p:sp>
        <p:nvSpPr>
          <p:cNvPr id="141" name="矩形 41">
            <a:extLst>
              <a:ext uri="{FF2B5EF4-FFF2-40B4-BE49-F238E27FC236}">
                <a16:creationId xmlns:a16="http://schemas.microsoft.com/office/drawing/2014/main" id="{E20A3B7C-7AE5-0248-B479-164DB2D59F30}"/>
              </a:ext>
            </a:extLst>
          </p:cNvPr>
          <p:cNvSpPr/>
          <p:nvPr/>
        </p:nvSpPr>
        <p:spPr>
          <a:xfrm>
            <a:off x="2101657" y="2613621"/>
            <a:ext cx="1051570" cy="5833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2" name="直線單箭頭接點 4">
            <a:extLst>
              <a:ext uri="{FF2B5EF4-FFF2-40B4-BE49-F238E27FC236}">
                <a16:creationId xmlns:a16="http://schemas.microsoft.com/office/drawing/2014/main" id="{78076FAD-CC9E-FE4E-AF83-D4E0E11F24FD}"/>
              </a:ext>
            </a:extLst>
          </p:cNvPr>
          <p:cNvCxnSpPr>
            <a:cxnSpLocks/>
          </p:cNvCxnSpPr>
          <p:nvPr/>
        </p:nvCxnSpPr>
        <p:spPr>
          <a:xfrm>
            <a:off x="2435024" y="3324085"/>
            <a:ext cx="0" cy="2112353"/>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4" name="文字方塊 58">
            <a:extLst>
              <a:ext uri="{FF2B5EF4-FFF2-40B4-BE49-F238E27FC236}">
                <a16:creationId xmlns:a16="http://schemas.microsoft.com/office/drawing/2014/main" id="{A7DA4B7F-B79B-6A4D-A5A2-FC2B4193C354}"/>
              </a:ext>
            </a:extLst>
          </p:cNvPr>
          <p:cNvSpPr txBox="1"/>
          <p:nvPr/>
        </p:nvSpPr>
        <p:spPr>
          <a:xfrm>
            <a:off x="2259823" y="666521"/>
            <a:ext cx="6068440" cy="461665"/>
          </a:xfrm>
          <a:prstGeom prst="rect">
            <a:avLst/>
          </a:prstGeom>
          <a:noFill/>
        </p:spPr>
        <p:txBody>
          <a:bodyPr wrap="square" rtlCol="0">
            <a:spAutoFit/>
          </a:bodyPr>
          <a:lstStyle/>
          <a:p>
            <a:pPr algn="ctr"/>
            <a:r>
              <a:rPr lang="en-US" altLang="zh-TW" sz="2400" dirty="0"/>
              <a:t>Training a network (by RL) to determine … </a:t>
            </a:r>
            <a:endParaRPr lang="zh-TW" altLang="en-US" sz="2400" dirty="0"/>
          </a:p>
        </p:txBody>
      </p:sp>
      <p:sp>
        <p:nvSpPr>
          <p:cNvPr id="145" name="文字方塊 59">
            <a:extLst>
              <a:ext uri="{FF2B5EF4-FFF2-40B4-BE49-F238E27FC236}">
                <a16:creationId xmlns:a16="http://schemas.microsoft.com/office/drawing/2014/main" id="{5BEC2985-091A-1D4B-8F88-BCAEC7D5CC82}"/>
              </a:ext>
            </a:extLst>
          </p:cNvPr>
          <p:cNvSpPr txBox="1"/>
          <p:nvPr/>
        </p:nvSpPr>
        <p:spPr>
          <a:xfrm>
            <a:off x="5235707" y="1444735"/>
            <a:ext cx="2350921" cy="461665"/>
          </a:xfrm>
          <a:prstGeom prst="rect">
            <a:avLst/>
          </a:prstGeom>
          <a:noFill/>
        </p:spPr>
        <p:txBody>
          <a:bodyPr wrap="square" rtlCol="0">
            <a:spAutoFit/>
          </a:bodyPr>
          <a:lstStyle/>
          <a:p>
            <a:r>
              <a:rPr lang="en-US" altLang="zh-TW" sz="2400" dirty="0"/>
              <a:t>How to update</a:t>
            </a:r>
            <a:endParaRPr lang="zh-TW" altLang="en-US" sz="2400" dirty="0"/>
          </a:p>
        </p:txBody>
      </p:sp>
      <p:sp>
        <p:nvSpPr>
          <p:cNvPr id="146" name="文字方塊 61">
            <a:extLst>
              <a:ext uri="{FF2B5EF4-FFF2-40B4-BE49-F238E27FC236}">
                <a16:creationId xmlns:a16="http://schemas.microsoft.com/office/drawing/2014/main" id="{F2576C6B-F4CF-DA41-B486-234E1B434328}"/>
              </a:ext>
            </a:extLst>
          </p:cNvPr>
          <p:cNvSpPr txBox="1"/>
          <p:nvPr/>
        </p:nvSpPr>
        <p:spPr>
          <a:xfrm>
            <a:off x="775101" y="1251593"/>
            <a:ext cx="2350921" cy="830997"/>
          </a:xfrm>
          <a:prstGeom prst="rect">
            <a:avLst/>
          </a:prstGeom>
          <a:noFill/>
        </p:spPr>
        <p:txBody>
          <a:bodyPr wrap="square" rtlCol="0">
            <a:spAutoFit/>
          </a:bodyPr>
          <a:lstStyle/>
          <a:p>
            <a:r>
              <a:rPr lang="en-US" altLang="zh-TW" sz="2400" dirty="0"/>
              <a:t>Architecture </a:t>
            </a:r>
          </a:p>
          <a:p>
            <a:r>
              <a:rPr lang="en-US" altLang="zh-TW" sz="2400" dirty="0"/>
              <a:t>&amp; Activation</a:t>
            </a:r>
            <a:endParaRPr lang="zh-TW" altLang="en-US" sz="2400" dirty="0"/>
          </a:p>
        </p:txBody>
      </p:sp>
      <p:cxnSp>
        <p:nvCxnSpPr>
          <p:cNvPr id="147" name="直線單箭頭接點 62">
            <a:extLst>
              <a:ext uri="{FF2B5EF4-FFF2-40B4-BE49-F238E27FC236}">
                <a16:creationId xmlns:a16="http://schemas.microsoft.com/office/drawing/2014/main" id="{4CFC498A-FC0A-3448-B341-9E3AED9FF027}"/>
              </a:ext>
            </a:extLst>
          </p:cNvPr>
          <p:cNvCxnSpPr>
            <a:cxnSpLocks/>
          </p:cNvCxnSpPr>
          <p:nvPr/>
        </p:nvCxnSpPr>
        <p:spPr>
          <a:xfrm flipH="1">
            <a:off x="1678960" y="1217666"/>
            <a:ext cx="2319308" cy="1278879"/>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8" name="直線單箭頭接點 64">
            <a:extLst>
              <a:ext uri="{FF2B5EF4-FFF2-40B4-BE49-F238E27FC236}">
                <a16:creationId xmlns:a16="http://schemas.microsoft.com/office/drawing/2014/main" id="{EC6AA99A-2151-5449-B925-2270D6DAFF0F}"/>
              </a:ext>
            </a:extLst>
          </p:cNvPr>
          <p:cNvCxnSpPr>
            <a:cxnSpLocks/>
          </p:cNvCxnSpPr>
          <p:nvPr/>
        </p:nvCxnSpPr>
        <p:spPr>
          <a:xfrm>
            <a:off x="4189415" y="1215906"/>
            <a:ext cx="2050992" cy="1371595"/>
          </a:xfrm>
          <a:prstGeom prst="straightConnector1">
            <a:avLst/>
          </a:prstGeom>
          <a:ln w="38100">
            <a:solidFill>
              <a:srgbClr val="0000FF"/>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78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5" grpId="0"/>
      <p:bldP spid="14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E0F541-1C94-F842-98EA-9C92F55614DB}"/>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31013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DDF5246-D003-6C4F-8FBC-730D920E418E}"/>
              </a:ext>
            </a:extLst>
          </p:cNvPr>
          <p:cNvGrpSpPr/>
          <p:nvPr/>
        </p:nvGrpSpPr>
        <p:grpSpPr>
          <a:xfrm>
            <a:off x="854764" y="1275441"/>
            <a:ext cx="7860041" cy="5061564"/>
            <a:chOff x="1870396" y="969889"/>
            <a:chExt cx="6468528" cy="4946974"/>
          </a:xfrm>
        </p:grpSpPr>
        <p:sp>
          <p:nvSpPr>
            <p:cNvPr id="3" name="Freeform 29">
              <a:extLst>
                <a:ext uri="{FF2B5EF4-FFF2-40B4-BE49-F238E27FC236}">
                  <a16:creationId xmlns:a16="http://schemas.microsoft.com/office/drawing/2014/main" id="{8FF22145-0604-0242-8AEC-12F7A1893EB9}"/>
                </a:ext>
              </a:extLst>
            </p:cNvPr>
            <p:cNvSpPr/>
            <p:nvPr/>
          </p:nvSpPr>
          <p:spPr bwMode="auto">
            <a:xfrm>
              <a:off x="1870396" y="1537627"/>
              <a:ext cx="2387739" cy="2067576"/>
            </a:xfrm>
            <a:custGeom>
              <a:avLst/>
              <a:gdLst/>
              <a:ahLst/>
              <a:cxnLst>
                <a:cxn ang="0">
                  <a:pos x="1197" y="0"/>
                </a:cxn>
                <a:cxn ang="0">
                  <a:pos x="1596" y="691"/>
                </a:cxn>
                <a:cxn ang="0">
                  <a:pos x="1197" y="1382"/>
                </a:cxn>
                <a:cxn ang="0">
                  <a:pos x="399" y="1382"/>
                </a:cxn>
                <a:cxn ang="0">
                  <a:pos x="0" y="691"/>
                </a:cxn>
                <a:cxn ang="0">
                  <a:pos x="399" y="0"/>
                </a:cxn>
                <a:cxn ang="0">
                  <a:pos x="1197" y="0"/>
                </a:cxn>
              </a:cxnLst>
              <a:rect l="0" t="0" r="r" b="b"/>
              <a:pathLst>
                <a:path w="1596" h="1382">
                  <a:moveTo>
                    <a:pt x="1197" y="0"/>
                  </a:moveTo>
                  <a:lnTo>
                    <a:pt x="1596" y="691"/>
                  </a:lnTo>
                  <a:lnTo>
                    <a:pt x="1197" y="1382"/>
                  </a:lnTo>
                  <a:lnTo>
                    <a:pt x="399" y="1382"/>
                  </a:lnTo>
                  <a:lnTo>
                    <a:pt x="0" y="691"/>
                  </a:lnTo>
                  <a:lnTo>
                    <a:pt x="399" y="0"/>
                  </a:lnTo>
                  <a:lnTo>
                    <a:pt x="1197" y="0"/>
                  </a:lnTo>
                  <a:close/>
                </a:path>
              </a:pathLst>
            </a:custGeom>
            <a:solidFill>
              <a:schemeClr val="accent3"/>
            </a:solidFill>
            <a:ln w="9525">
              <a:noFill/>
              <a:round/>
            </a:ln>
          </p:spPr>
          <p:txBody>
            <a:bodyPr vert="horz" wrap="square" lIns="86174" tIns="43087" rIns="86174" bIns="43087" numCol="1" anchor="t" anchorCtr="0" compatLnSpc="1"/>
            <a:lstStyle/>
            <a:p>
              <a:pPr>
                <a:lnSpc>
                  <a:spcPct val="120000"/>
                </a:lnSpc>
              </a:pPr>
              <a:endParaRPr lang="en-US" sz="18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Freeform 30">
              <a:extLst>
                <a:ext uri="{FF2B5EF4-FFF2-40B4-BE49-F238E27FC236}">
                  <a16:creationId xmlns:a16="http://schemas.microsoft.com/office/drawing/2014/main" id="{8369F360-DA2C-1448-B217-8823E8925703}"/>
                </a:ext>
              </a:extLst>
            </p:cNvPr>
            <p:cNvSpPr/>
            <p:nvPr/>
          </p:nvSpPr>
          <p:spPr bwMode="auto">
            <a:xfrm>
              <a:off x="5600958" y="1292490"/>
              <a:ext cx="2387739" cy="2067576"/>
            </a:xfrm>
            <a:custGeom>
              <a:avLst/>
              <a:gdLst/>
              <a:ahLst/>
              <a:cxnLst>
                <a:cxn ang="0">
                  <a:pos x="1197" y="0"/>
                </a:cxn>
                <a:cxn ang="0">
                  <a:pos x="1596" y="691"/>
                </a:cxn>
                <a:cxn ang="0">
                  <a:pos x="1197" y="1382"/>
                </a:cxn>
                <a:cxn ang="0">
                  <a:pos x="399" y="1382"/>
                </a:cxn>
                <a:cxn ang="0">
                  <a:pos x="0" y="691"/>
                </a:cxn>
                <a:cxn ang="0">
                  <a:pos x="399" y="0"/>
                </a:cxn>
                <a:cxn ang="0">
                  <a:pos x="1197" y="0"/>
                </a:cxn>
              </a:cxnLst>
              <a:rect l="0" t="0" r="r" b="b"/>
              <a:pathLst>
                <a:path w="1596" h="1382">
                  <a:moveTo>
                    <a:pt x="1197" y="0"/>
                  </a:moveTo>
                  <a:lnTo>
                    <a:pt x="1596" y="691"/>
                  </a:lnTo>
                  <a:lnTo>
                    <a:pt x="1197" y="1382"/>
                  </a:lnTo>
                  <a:lnTo>
                    <a:pt x="399" y="1382"/>
                  </a:lnTo>
                  <a:lnTo>
                    <a:pt x="0" y="691"/>
                  </a:lnTo>
                  <a:lnTo>
                    <a:pt x="399" y="0"/>
                  </a:lnTo>
                  <a:lnTo>
                    <a:pt x="1197" y="0"/>
                  </a:lnTo>
                  <a:close/>
                </a:path>
              </a:pathLst>
            </a:custGeom>
            <a:solidFill>
              <a:schemeClr val="accent2"/>
            </a:solidFill>
            <a:ln w="9525">
              <a:noFill/>
              <a:round/>
            </a:ln>
          </p:spPr>
          <p:txBody>
            <a:bodyPr vert="horz" wrap="square" lIns="86174" tIns="43087" rIns="86174" bIns="43087" numCol="1" anchor="t" anchorCtr="0" compatLnSpc="1"/>
            <a:lstStyle/>
            <a:p>
              <a:pPr>
                <a:lnSpc>
                  <a:spcPct val="120000"/>
                </a:lnSpc>
              </a:pPr>
              <a:endParaRPr lang="en-US" sz="1885" dirty="0">
                <a:solidFill>
                  <a:srgbClr val="FF0000"/>
                </a:solidFill>
                <a:highlight>
                  <a:srgbClr val="FFFF00"/>
                </a:highligh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31">
              <a:extLst>
                <a:ext uri="{FF2B5EF4-FFF2-40B4-BE49-F238E27FC236}">
                  <a16:creationId xmlns:a16="http://schemas.microsoft.com/office/drawing/2014/main" id="{E8EAA6B2-73E4-7C4A-BFB1-0191A0987B1A}"/>
                </a:ext>
              </a:extLst>
            </p:cNvPr>
            <p:cNvSpPr/>
            <p:nvPr/>
          </p:nvSpPr>
          <p:spPr bwMode="auto">
            <a:xfrm>
              <a:off x="5790621" y="3796919"/>
              <a:ext cx="1403319" cy="812370"/>
            </a:xfrm>
            <a:custGeom>
              <a:avLst/>
              <a:gdLst/>
              <a:ahLst/>
              <a:cxnLst>
                <a:cxn ang="0">
                  <a:pos x="917" y="35"/>
                </a:cxn>
                <a:cxn ang="0">
                  <a:pos x="333" y="35"/>
                </a:cxn>
                <a:cxn ang="0">
                  <a:pos x="41" y="543"/>
                </a:cxn>
                <a:cxn ang="0">
                  <a:pos x="0" y="543"/>
                </a:cxn>
                <a:cxn ang="0">
                  <a:pos x="313" y="0"/>
                </a:cxn>
                <a:cxn ang="0">
                  <a:pos x="938" y="0"/>
                </a:cxn>
                <a:cxn ang="0">
                  <a:pos x="917" y="35"/>
                </a:cxn>
              </a:cxnLst>
              <a:rect l="0" t="0" r="r" b="b"/>
              <a:pathLst>
                <a:path w="938" h="543">
                  <a:moveTo>
                    <a:pt x="917" y="35"/>
                  </a:moveTo>
                  <a:lnTo>
                    <a:pt x="333" y="35"/>
                  </a:lnTo>
                  <a:lnTo>
                    <a:pt x="41" y="543"/>
                  </a:lnTo>
                  <a:lnTo>
                    <a:pt x="0" y="543"/>
                  </a:lnTo>
                  <a:lnTo>
                    <a:pt x="313" y="0"/>
                  </a:lnTo>
                  <a:lnTo>
                    <a:pt x="938" y="0"/>
                  </a:lnTo>
                  <a:lnTo>
                    <a:pt x="917" y="35"/>
                  </a:lnTo>
                  <a:close/>
                </a:path>
              </a:pathLst>
            </a:custGeom>
            <a:solidFill>
              <a:schemeClr val="tx1">
                <a:lumMod val="90000"/>
                <a:lumOff val="10000"/>
                <a:alpha val="30000"/>
              </a:schemeClr>
            </a:solidFill>
            <a:ln w="9525">
              <a:noFill/>
              <a:round/>
            </a:ln>
          </p:spPr>
          <p:txBody>
            <a:bodyPr vert="horz" wrap="square" lIns="86174" tIns="43087" rIns="86174" bIns="43087" numCol="1" anchor="t" anchorCtr="0" compatLnSpc="1"/>
            <a:lstStyle/>
            <a:p>
              <a:pPr>
                <a:lnSpc>
                  <a:spcPct val="120000"/>
                </a:lnSpc>
              </a:pPr>
              <a:endParaRPr lang="en-US" sz="18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32">
              <a:extLst>
                <a:ext uri="{FF2B5EF4-FFF2-40B4-BE49-F238E27FC236}">
                  <a16:creationId xmlns:a16="http://schemas.microsoft.com/office/drawing/2014/main" id="{8A0E5852-3188-BB42-B746-CAF02628D5F7}"/>
                </a:ext>
              </a:extLst>
            </p:cNvPr>
            <p:cNvSpPr/>
            <p:nvPr/>
          </p:nvSpPr>
          <p:spPr bwMode="auto">
            <a:xfrm>
              <a:off x="5691882" y="3849288"/>
              <a:ext cx="2387739" cy="2067575"/>
            </a:xfrm>
            <a:custGeom>
              <a:avLst/>
              <a:gdLst/>
              <a:ahLst/>
              <a:cxnLst>
                <a:cxn ang="0">
                  <a:pos x="1596" y="691"/>
                </a:cxn>
                <a:cxn ang="0">
                  <a:pos x="1197" y="1382"/>
                </a:cxn>
                <a:cxn ang="0">
                  <a:pos x="399" y="1382"/>
                </a:cxn>
                <a:cxn ang="0">
                  <a:pos x="0" y="691"/>
                </a:cxn>
                <a:cxn ang="0">
                  <a:pos x="399" y="0"/>
                </a:cxn>
                <a:cxn ang="0">
                  <a:pos x="1197" y="0"/>
                </a:cxn>
                <a:cxn ang="0">
                  <a:pos x="1596" y="691"/>
                </a:cxn>
              </a:cxnLst>
              <a:rect l="0" t="0" r="r" b="b"/>
              <a:pathLst>
                <a:path w="1596" h="1382">
                  <a:moveTo>
                    <a:pt x="1596" y="691"/>
                  </a:moveTo>
                  <a:lnTo>
                    <a:pt x="1197" y="1382"/>
                  </a:lnTo>
                  <a:lnTo>
                    <a:pt x="399" y="1382"/>
                  </a:lnTo>
                  <a:lnTo>
                    <a:pt x="0" y="691"/>
                  </a:lnTo>
                  <a:lnTo>
                    <a:pt x="399" y="0"/>
                  </a:lnTo>
                  <a:lnTo>
                    <a:pt x="1197" y="0"/>
                  </a:lnTo>
                  <a:lnTo>
                    <a:pt x="1596" y="691"/>
                  </a:lnTo>
                  <a:close/>
                </a:path>
              </a:pathLst>
            </a:custGeom>
            <a:solidFill>
              <a:schemeClr val="accent3"/>
            </a:solidFill>
            <a:ln w="9525">
              <a:noFill/>
              <a:round/>
            </a:ln>
          </p:spPr>
          <p:txBody>
            <a:bodyPr vert="horz" wrap="square" lIns="86174" tIns="43087" rIns="86174" bIns="43087" numCol="1" anchor="t" anchorCtr="0" compatLnSpc="1"/>
            <a:lstStyle/>
            <a:p>
              <a:pPr>
                <a:lnSpc>
                  <a:spcPct val="120000"/>
                </a:lnSpc>
              </a:pPr>
              <a:endParaRPr lang="en-US" sz="18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33">
              <a:extLst>
                <a:ext uri="{FF2B5EF4-FFF2-40B4-BE49-F238E27FC236}">
                  <a16:creationId xmlns:a16="http://schemas.microsoft.com/office/drawing/2014/main" id="{F4D07128-9765-A64C-917B-5FD05FBB234F}"/>
                </a:ext>
              </a:extLst>
            </p:cNvPr>
            <p:cNvSpPr/>
            <p:nvPr/>
          </p:nvSpPr>
          <p:spPr bwMode="auto">
            <a:xfrm>
              <a:off x="7157003" y="1640130"/>
              <a:ext cx="1038276" cy="1033790"/>
            </a:xfrm>
            <a:custGeom>
              <a:avLst/>
              <a:gdLst/>
              <a:ahLst/>
              <a:cxnLst>
                <a:cxn ang="0">
                  <a:pos x="694" y="183"/>
                </a:cxn>
                <a:cxn ang="0">
                  <a:pos x="402" y="691"/>
                </a:cxn>
                <a:cxn ang="0">
                  <a:pos x="0" y="0"/>
                </a:cxn>
                <a:cxn ang="0">
                  <a:pos x="588" y="0"/>
                </a:cxn>
                <a:cxn ang="0">
                  <a:pos x="694" y="183"/>
                </a:cxn>
              </a:cxnLst>
              <a:rect l="0" t="0" r="r" b="b"/>
              <a:pathLst>
                <a:path w="694" h="691">
                  <a:moveTo>
                    <a:pt x="694" y="183"/>
                  </a:moveTo>
                  <a:lnTo>
                    <a:pt x="402" y="691"/>
                  </a:lnTo>
                  <a:lnTo>
                    <a:pt x="0" y="0"/>
                  </a:lnTo>
                  <a:lnTo>
                    <a:pt x="588" y="0"/>
                  </a:lnTo>
                  <a:lnTo>
                    <a:pt x="694" y="183"/>
                  </a:lnTo>
                  <a:close/>
                </a:path>
              </a:pathLst>
            </a:custGeom>
            <a:solidFill>
              <a:schemeClr val="accent1"/>
            </a:solidFill>
            <a:ln w="9525">
              <a:noFill/>
              <a:round/>
            </a:ln>
          </p:spPr>
          <p:txBody>
            <a:bodyPr vert="horz" wrap="square" lIns="86174" tIns="43087" rIns="86174" bIns="43087" numCol="1" anchor="t" anchorCtr="0" compatLnSpc="1"/>
            <a:lstStyle/>
            <a:p>
              <a:pPr>
                <a:lnSpc>
                  <a:spcPct val="120000"/>
                </a:lnSpc>
              </a:pPr>
              <a:endParaRPr lang="en-US" sz="18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34">
              <a:extLst>
                <a:ext uri="{FF2B5EF4-FFF2-40B4-BE49-F238E27FC236}">
                  <a16:creationId xmlns:a16="http://schemas.microsoft.com/office/drawing/2014/main" id="{486193F0-F792-C94C-B26E-11766DBD8914}"/>
                </a:ext>
              </a:extLst>
            </p:cNvPr>
            <p:cNvSpPr/>
            <p:nvPr/>
          </p:nvSpPr>
          <p:spPr bwMode="auto">
            <a:xfrm>
              <a:off x="2743872" y="1537627"/>
              <a:ext cx="1424266" cy="821348"/>
            </a:xfrm>
            <a:custGeom>
              <a:avLst/>
              <a:gdLst/>
              <a:ahLst/>
              <a:cxnLst>
                <a:cxn ang="0">
                  <a:pos x="952" y="549"/>
                </a:cxn>
                <a:cxn ang="0">
                  <a:pos x="317" y="549"/>
                </a:cxn>
                <a:cxn ang="0">
                  <a:pos x="0" y="0"/>
                </a:cxn>
                <a:cxn ang="0">
                  <a:pos x="47" y="0"/>
                </a:cxn>
                <a:cxn ang="0">
                  <a:pos x="340" y="508"/>
                </a:cxn>
                <a:cxn ang="0">
                  <a:pos x="928" y="508"/>
                </a:cxn>
                <a:cxn ang="0">
                  <a:pos x="952" y="549"/>
                </a:cxn>
              </a:cxnLst>
              <a:rect l="0" t="0" r="r" b="b"/>
              <a:pathLst>
                <a:path w="952" h="549">
                  <a:moveTo>
                    <a:pt x="952" y="549"/>
                  </a:moveTo>
                  <a:lnTo>
                    <a:pt x="317" y="549"/>
                  </a:lnTo>
                  <a:lnTo>
                    <a:pt x="0" y="0"/>
                  </a:lnTo>
                  <a:lnTo>
                    <a:pt x="47" y="0"/>
                  </a:lnTo>
                  <a:lnTo>
                    <a:pt x="340" y="508"/>
                  </a:lnTo>
                  <a:lnTo>
                    <a:pt x="928" y="508"/>
                  </a:lnTo>
                  <a:lnTo>
                    <a:pt x="952" y="549"/>
                  </a:lnTo>
                  <a:close/>
                </a:path>
              </a:pathLst>
            </a:custGeom>
            <a:solidFill>
              <a:schemeClr val="tx1">
                <a:lumMod val="90000"/>
                <a:lumOff val="10000"/>
                <a:alpha val="30000"/>
              </a:schemeClr>
            </a:solidFill>
            <a:ln w="9525">
              <a:noFill/>
              <a:round/>
            </a:ln>
          </p:spPr>
          <p:txBody>
            <a:bodyPr vert="horz" wrap="square" lIns="86174" tIns="43087" rIns="86174" bIns="43087" numCol="1" anchor="t" anchorCtr="0" compatLnSpc="1"/>
            <a:lstStyle/>
            <a:p>
              <a:pPr>
                <a:lnSpc>
                  <a:spcPct val="120000"/>
                </a:lnSpc>
              </a:pPr>
              <a:endParaRPr lang="en-US" sz="18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35">
              <a:extLst>
                <a:ext uri="{FF2B5EF4-FFF2-40B4-BE49-F238E27FC236}">
                  <a16:creationId xmlns:a16="http://schemas.microsoft.com/office/drawing/2014/main" id="{2F612B06-746D-2346-843B-6297E0B0114E}"/>
                </a:ext>
              </a:extLst>
            </p:cNvPr>
            <p:cNvSpPr/>
            <p:nvPr/>
          </p:nvSpPr>
          <p:spPr bwMode="auto">
            <a:xfrm>
              <a:off x="7541096" y="1519144"/>
              <a:ext cx="493705" cy="1614267"/>
            </a:xfrm>
            <a:custGeom>
              <a:avLst/>
              <a:gdLst/>
              <a:ahLst/>
              <a:cxnLst>
                <a:cxn ang="0">
                  <a:pos x="18" y="0"/>
                </a:cxn>
                <a:cxn ang="0">
                  <a:pos x="330" y="539"/>
                </a:cxn>
                <a:cxn ang="0">
                  <a:pos x="18" y="1079"/>
                </a:cxn>
                <a:cxn ang="0">
                  <a:pos x="0" y="1047"/>
                </a:cxn>
                <a:cxn ang="0">
                  <a:pos x="292" y="539"/>
                </a:cxn>
                <a:cxn ang="0">
                  <a:pos x="0" y="33"/>
                </a:cxn>
                <a:cxn ang="0">
                  <a:pos x="18" y="0"/>
                </a:cxn>
              </a:cxnLst>
              <a:rect l="0" t="0" r="r" b="b"/>
              <a:pathLst>
                <a:path w="330" h="1079">
                  <a:moveTo>
                    <a:pt x="18" y="0"/>
                  </a:moveTo>
                  <a:lnTo>
                    <a:pt x="330" y="539"/>
                  </a:lnTo>
                  <a:lnTo>
                    <a:pt x="18" y="1079"/>
                  </a:lnTo>
                  <a:lnTo>
                    <a:pt x="0" y="1047"/>
                  </a:lnTo>
                  <a:lnTo>
                    <a:pt x="292" y="539"/>
                  </a:lnTo>
                  <a:lnTo>
                    <a:pt x="0" y="33"/>
                  </a:lnTo>
                  <a:lnTo>
                    <a:pt x="18" y="0"/>
                  </a:lnTo>
                  <a:close/>
                </a:path>
              </a:pathLst>
            </a:custGeom>
            <a:solidFill>
              <a:schemeClr val="tx1">
                <a:lumMod val="90000"/>
                <a:lumOff val="10000"/>
                <a:alpha val="30000"/>
              </a:schemeClr>
            </a:solidFill>
            <a:ln w="9525">
              <a:noFill/>
              <a:round/>
            </a:ln>
          </p:spPr>
          <p:txBody>
            <a:bodyPr vert="horz" wrap="square" lIns="86174" tIns="43087" rIns="86174" bIns="43087" numCol="1" anchor="t" anchorCtr="0" compatLnSpc="1"/>
            <a:lstStyle/>
            <a:p>
              <a:pPr>
                <a:lnSpc>
                  <a:spcPct val="120000"/>
                </a:lnSpc>
              </a:pPr>
              <a:endParaRPr lang="en-US" sz="1885">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0" name="Group 52">
              <a:extLst>
                <a:ext uri="{FF2B5EF4-FFF2-40B4-BE49-F238E27FC236}">
                  <a16:creationId xmlns:a16="http://schemas.microsoft.com/office/drawing/2014/main" id="{1D9307BB-718E-E74A-9512-C85ADF971005}"/>
                </a:ext>
              </a:extLst>
            </p:cNvPr>
            <p:cNvGrpSpPr/>
            <p:nvPr/>
          </p:nvGrpSpPr>
          <p:grpSpPr>
            <a:xfrm>
              <a:off x="7170487" y="969889"/>
              <a:ext cx="1168437" cy="1014339"/>
              <a:chOff x="8092772" y="1948678"/>
              <a:chExt cx="1239838" cy="1076325"/>
            </a:xfrm>
          </p:grpSpPr>
          <p:sp>
            <p:nvSpPr>
              <p:cNvPr id="37" name="Freeform 36">
                <a:extLst>
                  <a:ext uri="{FF2B5EF4-FFF2-40B4-BE49-F238E27FC236}">
                    <a16:creationId xmlns:a16="http://schemas.microsoft.com/office/drawing/2014/main" id="{121DE0C7-34EC-DE47-B285-7808BF58C505}"/>
                  </a:ext>
                </a:extLst>
              </p:cNvPr>
              <p:cNvSpPr/>
              <p:nvPr/>
            </p:nvSpPr>
            <p:spPr bwMode="auto">
              <a:xfrm>
                <a:off x="8092772" y="1948678"/>
                <a:ext cx="1239838" cy="1076325"/>
              </a:xfrm>
              <a:custGeom>
                <a:avLst/>
                <a:gdLst/>
                <a:ahLst/>
                <a:cxnLst>
                  <a:cxn ang="0">
                    <a:pos x="585" y="678"/>
                  </a:cxn>
                  <a:cxn ang="0">
                    <a:pos x="194" y="678"/>
                  </a:cxn>
                  <a:cxn ang="0">
                    <a:pos x="0" y="339"/>
                  </a:cxn>
                  <a:cxn ang="0">
                    <a:pos x="194" y="0"/>
                  </a:cxn>
                  <a:cxn ang="0">
                    <a:pos x="585" y="0"/>
                  </a:cxn>
                  <a:cxn ang="0">
                    <a:pos x="781" y="339"/>
                  </a:cxn>
                  <a:cxn ang="0">
                    <a:pos x="585" y="678"/>
                  </a:cxn>
                </a:cxnLst>
                <a:rect l="0" t="0" r="r" b="b"/>
                <a:pathLst>
                  <a:path w="781" h="678">
                    <a:moveTo>
                      <a:pt x="585" y="678"/>
                    </a:moveTo>
                    <a:lnTo>
                      <a:pt x="194" y="678"/>
                    </a:lnTo>
                    <a:lnTo>
                      <a:pt x="0" y="339"/>
                    </a:lnTo>
                    <a:lnTo>
                      <a:pt x="194" y="0"/>
                    </a:lnTo>
                    <a:lnTo>
                      <a:pt x="585" y="0"/>
                    </a:lnTo>
                    <a:lnTo>
                      <a:pt x="781" y="339"/>
                    </a:lnTo>
                    <a:lnTo>
                      <a:pt x="585" y="678"/>
                    </a:lnTo>
                    <a:close/>
                  </a:path>
                </a:pathLst>
              </a:custGeom>
              <a:solidFill>
                <a:schemeClr val="tx1">
                  <a:lumMod val="90000"/>
                  <a:lumOff val="10000"/>
                  <a:alpha val="30000"/>
                </a:schemeClr>
              </a:solidFill>
              <a:ln w="9525">
                <a:noFill/>
                <a:round/>
              </a:ln>
            </p:spPr>
            <p:txBody>
              <a:bodyPr vert="horz" wrap="square" lIns="86174" tIns="43087" rIns="86174" bIns="43087" numCol="1" anchor="t" anchorCtr="0" compatLnSpc="1"/>
              <a:lstStyle/>
              <a:p>
                <a:pPr>
                  <a:lnSpc>
                    <a:spcPct val="120000"/>
                  </a:lnSpc>
                </a:pPr>
                <a:endParaRPr lang="en-US" sz="18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37">
                <a:extLst>
                  <a:ext uri="{FF2B5EF4-FFF2-40B4-BE49-F238E27FC236}">
                    <a16:creationId xmlns:a16="http://schemas.microsoft.com/office/drawing/2014/main" id="{3F745819-5F1D-694B-A3DA-47522119DEE2}"/>
                  </a:ext>
                </a:extLst>
              </p:cNvPr>
              <p:cNvSpPr/>
              <p:nvPr/>
            </p:nvSpPr>
            <p:spPr bwMode="auto">
              <a:xfrm>
                <a:off x="8211835" y="2055041"/>
                <a:ext cx="998538" cy="865188"/>
              </a:xfrm>
              <a:custGeom>
                <a:avLst/>
                <a:gdLst/>
                <a:ahLst/>
                <a:cxnLst>
                  <a:cxn ang="0">
                    <a:pos x="472" y="545"/>
                  </a:cxn>
                  <a:cxn ang="0">
                    <a:pos x="158" y="545"/>
                  </a:cxn>
                  <a:cxn ang="0">
                    <a:pos x="0" y="272"/>
                  </a:cxn>
                  <a:cxn ang="0">
                    <a:pos x="158" y="0"/>
                  </a:cxn>
                  <a:cxn ang="0">
                    <a:pos x="472" y="0"/>
                  </a:cxn>
                  <a:cxn ang="0">
                    <a:pos x="629" y="272"/>
                  </a:cxn>
                  <a:cxn ang="0">
                    <a:pos x="472" y="545"/>
                  </a:cxn>
                </a:cxnLst>
                <a:rect l="0" t="0" r="r" b="b"/>
                <a:pathLst>
                  <a:path w="629" h="545">
                    <a:moveTo>
                      <a:pt x="472" y="545"/>
                    </a:moveTo>
                    <a:lnTo>
                      <a:pt x="158" y="545"/>
                    </a:lnTo>
                    <a:lnTo>
                      <a:pt x="0" y="272"/>
                    </a:lnTo>
                    <a:lnTo>
                      <a:pt x="158" y="0"/>
                    </a:lnTo>
                    <a:lnTo>
                      <a:pt x="472" y="0"/>
                    </a:lnTo>
                    <a:lnTo>
                      <a:pt x="629" y="272"/>
                    </a:lnTo>
                    <a:lnTo>
                      <a:pt x="472" y="545"/>
                    </a:lnTo>
                    <a:close/>
                  </a:path>
                </a:pathLst>
              </a:custGeom>
              <a:gradFill>
                <a:gsLst>
                  <a:gs pos="0">
                    <a:schemeClr val="bg1"/>
                  </a:gs>
                  <a:gs pos="50000">
                    <a:schemeClr val="bg1">
                      <a:lumMod val="85000"/>
                    </a:schemeClr>
                  </a:gs>
                </a:gsLst>
                <a:lin ang="5400000" scaled="0"/>
              </a:gradFill>
              <a:ln w="9525">
                <a:noFill/>
                <a:round/>
              </a:ln>
            </p:spPr>
            <p:txBody>
              <a:bodyPr vert="horz" wrap="square" lIns="86174" tIns="43087" rIns="86174" bIns="43087" numCol="1" anchor="t" anchorCtr="0" compatLnSpc="1"/>
              <a:lstStyle/>
              <a:p>
                <a:pPr>
                  <a:lnSpc>
                    <a:spcPct val="120000"/>
                  </a:lnSpc>
                </a:pPr>
                <a:endParaRPr lang="en-US" sz="188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1" name="Freeform 31">
              <a:extLst>
                <a:ext uri="{FF2B5EF4-FFF2-40B4-BE49-F238E27FC236}">
                  <a16:creationId xmlns:a16="http://schemas.microsoft.com/office/drawing/2014/main" id="{2A522E3C-5FCA-B24D-8A4D-A66B6DAADC25}"/>
                </a:ext>
              </a:extLst>
            </p:cNvPr>
            <p:cNvSpPr>
              <a:spLocks noEditPoints="1"/>
            </p:cNvSpPr>
            <p:nvPr/>
          </p:nvSpPr>
          <p:spPr bwMode="auto">
            <a:xfrm>
              <a:off x="7522720" y="1247335"/>
              <a:ext cx="460981" cy="460981"/>
            </a:xfrm>
            <a:custGeom>
              <a:avLst/>
              <a:gdLst/>
              <a:ahLst/>
              <a:cxnLst>
                <a:cxn ang="0">
                  <a:pos x="602" y="178"/>
                </a:cxn>
                <a:cxn ang="0">
                  <a:pos x="450" y="390"/>
                </a:cxn>
                <a:cxn ang="0">
                  <a:pos x="330" y="390"/>
                </a:cxn>
                <a:cxn ang="0">
                  <a:pos x="421" y="339"/>
                </a:cxn>
                <a:cxn ang="0">
                  <a:pos x="390" y="781"/>
                </a:cxn>
                <a:cxn ang="0">
                  <a:pos x="390" y="0"/>
                </a:cxn>
                <a:cxn ang="0">
                  <a:pos x="695" y="522"/>
                </a:cxn>
                <a:cxn ang="0">
                  <a:pos x="652" y="488"/>
                </a:cxn>
                <a:cxn ang="0">
                  <a:pos x="722" y="405"/>
                </a:cxn>
                <a:cxn ang="0">
                  <a:pos x="669" y="375"/>
                </a:cxn>
                <a:cxn ang="0">
                  <a:pos x="699" y="268"/>
                </a:cxn>
                <a:cxn ang="0">
                  <a:pos x="645" y="275"/>
                </a:cxn>
                <a:cxn ang="0">
                  <a:pos x="522" y="85"/>
                </a:cxn>
                <a:cxn ang="0">
                  <a:pos x="488" y="129"/>
                </a:cxn>
                <a:cxn ang="0">
                  <a:pos x="405" y="58"/>
                </a:cxn>
                <a:cxn ang="0">
                  <a:pos x="375" y="111"/>
                </a:cxn>
                <a:cxn ang="0">
                  <a:pos x="268" y="81"/>
                </a:cxn>
                <a:cxn ang="0">
                  <a:pos x="275" y="136"/>
                </a:cxn>
                <a:cxn ang="0">
                  <a:pos x="166" y="145"/>
                </a:cxn>
                <a:cxn ang="0">
                  <a:pos x="182" y="203"/>
                </a:cxn>
                <a:cxn ang="0">
                  <a:pos x="85" y="258"/>
                </a:cxn>
                <a:cxn ang="0">
                  <a:pos x="129" y="292"/>
                </a:cxn>
                <a:cxn ang="0">
                  <a:pos x="58" y="375"/>
                </a:cxn>
                <a:cxn ang="0">
                  <a:pos x="111" y="405"/>
                </a:cxn>
                <a:cxn ang="0">
                  <a:pos x="81" y="512"/>
                </a:cxn>
                <a:cxn ang="0">
                  <a:pos x="136" y="506"/>
                </a:cxn>
                <a:cxn ang="0">
                  <a:pos x="145" y="614"/>
                </a:cxn>
                <a:cxn ang="0">
                  <a:pos x="203" y="598"/>
                </a:cxn>
                <a:cxn ang="0">
                  <a:pos x="390" y="723"/>
                </a:cxn>
                <a:cxn ang="0">
                  <a:pos x="577" y="598"/>
                </a:cxn>
                <a:cxn ang="0">
                  <a:pos x="635" y="614"/>
                </a:cxn>
                <a:cxn ang="0">
                  <a:pos x="280" y="599"/>
                </a:cxn>
                <a:cxn ang="0">
                  <a:pos x="500" y="555"/>
                </a:cxn>
                <a:cxn ang="0">
                  <a:pos x="280" y="599"/>
                </a:cxn>
                <a:cxn ang="0">
                  <a:pos x="280" y="599"/>
                </a:cxn>
              </a:cxnLst>
              <a:rect l="0" t="0" r="r" b="b"/>
              <a:pathLst>
                <a:path w="781" h="781">
                  <a:moveTo>
                    <a:pt x="421" y="339"/>
                  </a:moveTo>
                  <a:cubicBezTo>
                    <a:pt x="602" y="178"/>
                    <a:pt x="602" y="178"/>
                    <a:pt x="602" y="178"/>
                  </a:cubicBezTo>
                  <a:cubicBezTo>
                    <a:pt x="442" y="361"/>
                    <a:pt x="442" y="361"/>
                    <a:pt x="442" y="361"/>
                  </a:cubicBezTo>
                  <a:cubicBezTo>
                    <a:pt x="447" y="370"/>
                    <a:pt x="450" y="379"/>
                    <a:pt x="450" y="390"/>
                  </a:cubicBezTo>
                  <a:cubicBezTo>
                    <a:pt x="450" y="423"/>
                    <a:pt x="423" y="450"/>
                    <a:pt x="390" y="450"/>
                  </a:cubicBezTo>
                  <a:cubicBezTo>
                    <a:pt x="357" y="450"/>
                    <a:pt x="330" y="423"/>
                    <a:pt x="330" y="390"/>
                  </a:cubicBezTo>
                  <a:cubicBezTo>
                    <a:pt x="330" y="357"/>
                    <a:pt x="357" y="330"/>
                    <a:pt x="390" y="330"/>
                  </a:cubicBezTo>
                  <a:cubicBezTo>
                    <a:pt x="401" y="330"/>
                    <a:pt x="412" y="334"/>
                    <a:pt x="421" y="339"/>
                  </a:cubicBezTo>
                  <a:close/>
                  <a:moveTo>
                    <a:pt x="781" y="390"/>
                  </a:moveTo>
                  <a:cubicBezTo>
                    <a:pt x="781" y="605"/>
                    <a:pt x="605" y="781"/>
                    <a:pt x="390" y="781"/>
                  </a:cubicBezTo>
                  <a:cubicBezTo>
                    <a:pt x="175" y="781"/>
                    <a:pt x="0" y="605"/>
                    <a:pt x="0" y="390"/>
                  </a:cubicBezTo>
                  <a:cubicBezTo>
                    <a:pt x="0" y="175"/>
                    <a:pt x="175" y="0"/>
                    <a:pt x="390" y="0"/>
                  </a:cubicBezTo>
                  <a:cubicBezTo>
                    <a:pt x="605" y="0"/>
                    <a:pt x="781" y="175"/>
                    <a:pt x="781" y="390"/>
                  </a:cubicBezTo>
                  <a:close/>
                  <a:moveTo>
                    <a:pt x="695" y="522"/>
                  </a:moveTo>
                  <a:cubicBezTo>
                    <a:pt x="646" y="503"/>
                    <a:pt x="646" y="503"/>
                    <a:pt x="646" y="503"/>
                  </a:cubicBezTo>
                  <a:cubicBezTo>
                    <a:pt x="652" y="488"/>
                    <a:pt x="652" y="488"/>
                    <a:pt x="652" y="488"/>
                  </a:cubicBezTo>
                  <a:cubicBezTo>
                    <a:pt x="701" y="508"/>
                    <a:pt x="701" y="508"/>
                    <a:pt x="701" y="508"/>
                  </a:cubicBezTo>
                  <a:cubicBezTo>
                    <a:pt x="713" y="476"/>
                    <a:pt x="720" y="442"/>
                    <a:pt x="722" y="405"/>
                  </a:cubicBezTo>
                  <a:cubicBezTo>
                    <a:pt x="669" y="405"/>
                    <a:pt x="669" y="405"/>
                    <a:pt x="669" y="405"/>
                  </a:cubicBezTo>
                  <a:cubicBezTo>
                    <a:pt x="669" y="375"/>
                    <a:pt x="669" y="375"/>
                    <a:pt x="669" y="375"/>
                  </a:cubicBezTo>
                  <a:cubicBezTo>
                    <a:pt x="722" y="375"/>
                    <a:pt x="722" y="375"/>
                    <a:pt x="722" y="375"/>
                  </a:cubicBezTo>
                  <a:cubicBezTo>
                    <a:pt x="720" y="337"/>
                    <a:pt x="712" y="302"/>
                    <a:pt x="699" y="268"/>
                  </a:cubicBezTo>
                  <a:cubicBezTo>
                    <a:pt x="651" y="289"/>
                    <a:pt x="651" y="289"/>
                    <a:pt x="651" y="289"/>
                  </a:cubicBezTo>
                  <a:cubicBezTo>
                    <a:pt x="645" y="275"/>
                    <a:pt x="645" y="275"/>
                    <a:pt x="645" y="275"/>
                  </a:cubicBezTo>
                  <a:cubicBezTo>
                    <a:pt x="693" y="254"/>
                    <a:pt x="693" y="254"/>
                    <a:pt x="693" y="254"/>
                  </a:cubicBezTo>
                  <a:cubicBezTo>
                    <a:pt x="659" y="179"/>
                    <a:pt x="598" y="118"/>
                    <a:pt x="522" y="85"/>
                  </a:cubicBezTo>
                  <a:cubicBezTo>
                    <a:pt x="503" y="134"/>
                    <a:pt x="503" y="134"/>
                    <a:pt x="503" y="134"/>
                  </a:cubicBezTo>
                  <a:cubicBezTo>
                    <a:pt x="488" y="129"/>
                    <a:pt x="488" y="129"/>
                    <a:pt x="488" y="129"/>
                  </a:cubicBezTo>
                  <a:cubicBezTo>
                    <a:pt x="508" y="80"/>
                    <a:pt x="508" y="80"/>
                    <a:pt x="508" y="80"/>
                  </a:cubicBezTo>
                  <a:cubicBezTo>
                    <a:pt x="476" y="67"/>
                    <a:pt x="442" y="60"/>
                    <a:pt x="405" y="58"/>
                  </a:cubicBezTo>
                  <a:cubicBezTo>
                    <a:pt x="405" y="111"/>
                    <a:pt x="405" y="111"/>
                    <a:pt x="405" y="111"/>
                  </a:cubicBezTo>
                  <a:cubicBezTo>
                    <a:pt x="375" y="111"/>
                    <a:pt x="375" y="111"/>
                    <a:pt x="375" y="111"/>
                  </a:cubicBezTo>
                  <a:cubicBezTo>
                    <a:pt x="375" y="58"/>
                    <a:pt x="375" y="58"/>
                    <a:pt x="375" y="58"/>
                  </a:cubicBezTo>
                  <a:cubicBezTo>
                    <a:pt x="337" y="60"/>
                    <a:pt x="302" y="68"/>
                    <a:pt x="268" y="81"/>
                  </a:cubicBezTo>
                  <a:cubicBezTo>
                    <a:pt x="289" y="130"/>
                    <a:pt x="289" y="130"/>
                    <a:pt x="289" y="130"/>
                  </a:cubicBezTo>
                  <a:cubicBezTo>
                    <a:pt x="275" y="136"/>
                    <a:pt x="275" y="136"/>
                    <a:pt x="275" y="136"/>
                  </a:cubicBezTo>
                  <a:cubicBezTo>
                    <a:pt x="254" y="87"/>
                    <a:pt x="254" y="87"/>
                    <a:pt x="254" y="87"/>
                  </a:cubicBezTo>
                  <a:cubicBezTo>
                    <a:pt x="222" y="102"/>
                    <a:pt x="192" y="121"/>
                    <a:pt x="166" y="145"/>
                  </a:cubicBezTo>
                  <a:cubicBezTo>
                    <a:pt x="203" y="182"/>
                    <a:pt x="203" y="182"/>
                    <a:pt x="203" y="182"/>
                  </a:cubicBezTo>
                  <a:cubicBezTo>
                    <a:pt x="182" y="203"/>
                    <a:pt x="182" y="203"/>
                    <a:pt x="182" y="203"/>
                  </a:cubicBezTo>
                  <a:cubicBezTo>
                    <a:pt x="145" y="166"/>
                    <a:pt x="145" y="166"/>
                    <a:pt x="145" y="166"/>
                  </a:cubicBezTo>
                  <a:cubicBezTo>
                    <a:pt x="120" y="193"/>
                    <a:pt x="100" y="224"/>
                    <a:pt x="85" y="258"/>
                  </a:cubicBezTo>
                  <a:cubicBezTo>
                    <a:pt x="134" y="278"/>
                    <a:pt x="134" y="278"/>
                    <a:pt x="134" y="278"/>
                  </a:cubicBezTo>
                  <a:cubicBezTo>
                    <a:pt x="129" y="292"/>
                    <a:pt x="129" y="292"/>
                    <a:pt x="129" y="292"/>
                  </a:cubicBezTo>
                  <a:cubicBezTo>
                    <a:pt x="80" y="272"/>
                    <a:pt x="80" y="272"/>
                    <a:pt x="80" y="272"/>
                  </a:cubicBezTo>
                  <a:cubicBezTo>
                    <a:pt x="67" y="304"/>
                    <a:pt x="60" y="339"/>
                    <a:pt x="58" y="375"/>
                  </a:cubicBezTo>
                  <a:cubicBezTo>
                    <a:pt x="111" y="375"/>
                    <a:pt x="111" y="375"/>
                    <a:pt x="111" y="375"/>
                  </a:cubicBezTo>
                  <a:cubicBezTo>
                    <a:pt x="111" y="405"/>
                    <a:pt x="111" y="405"/>
                    <a:pt x="111" y="405"/>
                  </a:cubicBezTo>
                  <a:cubicBezTo>
                    <a:pt x="58" y="405"/>
                    <a:pt x="58" y="405"/>
                    <a:pt x="58" y="405"/>
                  </a:cubicBezTo>
                  <a:cubicBezTo>
                    <a:pt x="60" y="443"/>
                    <a:pt x="68" y="479"/>
                    <a:pt x="81" y="512"/>
                  </a:cubicBezTo>
                  <a:cubicBezTo>
                    <a:pt x="130" y="492"/>
                    <a:pt x="130" y="492"/>
                    <a:pt x="130" y="492"/>
                  </a:cubicBezTo>
                  <a:cubicBezTo>
                    <a:pt x="136" y="506"/>
                    <a:pt x="136" y="506"/>
                    <a:pt x="136" y="506"/>
                  </a:cubicBezTo>
                  <a:cubicBezTo>
                    <a:pt x="87" y="526"/>
                    <a:pt x="87" y="526"/>
                    <a:pt x="87" y="526"/>
                  </a:cubicBezTo>
                  <a:cubicBezTo>
                    <a:pt x="102" y="558"/>
                    <a:pt x="121" y="588"/>
                    <a:pt x="145" y="614"/>
                  </a:cubicBezTo>
                  <a:cubicBezTo>
                    <a:pt x="182" y="577"/>
                    <a:pt x="182" y="577"/>
                    <a:pt x="182" y="577"/>
                  </a:cubicBezTo>
                  <a:cubicBezTo>
                    <a:pt x="203" y="598"/>
                    <a:pt x="203" y="598"/>
                    <a:pt x="203" y="598"/>
                  </a:cubicBezTo>
                  <a:cubicBezTo>
                    <a:pt x="166" y="635"/>
                    <a:pt x="166" y="635"/>
                    <a:pt x="166" y="635"/>
                  </a:cubicBezTo>
                  <a:cubicBezTo>
                    <a:pt x="226" y="689"/>
                    <a:pt x="304" y="723"/>
                    <a:pt x="390" y="723"/>
                  </a:cubicBezTo>
                  <a:cubicBezTo>
                    <a:pt x="476" y="723"/>
                    <a:pt x="555" y="689"/>
                    <a:pt x="614" y="635"/>
                  </a:cubicBezTo>
                  <a:cubicBezTo>
                    <a:pt x="577" y="598"/>
                    <a:pt x="577" y="598"/>
                    <a:pt x="577" y="598"/>
                  </a:cubicBezTo>
                  <a:cubicBezTo>
                    <a:pt x="598" y="577"/>
                    <a:pt x="598" y="577"/>
                    <a:pt x="598" y="577"/>
                  </a:cubicBezTo>
                  <a:cubicBezTo>
                    <a:pt x="635" y="614"/>
                    <a:pt x="635" y="614"/>
                    <a:pt x="635" y="614"/>
                  </a:cubicBezTo>
                  <a:cubicBezTo>
                    <a:pt x="660" y="587"/>
                    <a:pt x="680" y="556"/>
                    <a:pt x="695" y="522"/>
                  </a:cubicBezTo>
                  <a:close/>
                  <a:moveTo>
                    <a:pt x="280" y="599"/>
                  </a:moveTo>
                  <a:cubicBezTo>
                    <a:pt x="500" y="599"/>
                    <a:pt x="500" y="599"/>
                    <a:pt x="500" y="599"/>
                  </a:cubicBezTo>
                  <a:cubicBezTo>
                    <a:pt x="500" y="555"/>
                    <a:pt x="500" y="555"/>
                    <a:pt x="500" y="555"/>
                  </a:cubicBezTo>
                  <a:cubicBezTo>
                    <a:pt x="280" y="555"/>
                    <a:pt x="280" y="555"/>
                    <a:pt x="280" y="555"/>
                  </a:cubicBezTo>
                  <a:lnTo>
                    <a:pt x="280" y="599"/>
                  </a:lnTo>
                  <a:close/>
                  <a:moveTo>
                    <a:pt x="280" y="599"/>
                  </a:moveTo>
                  <a:cubicBezTo>
                    <a:pt x="280" y="599"/>
                    <a:pt x="280" y="599"/>
                    <a:pt x="280" y="599"/>
                  </a:cubicBezTo>
                </a:path>
              </a:pathLst>
            </a:custGeom>
            <a:solidFill>
              <a:schemeClr val="tx1">
                <a:lumMod val="90000"/>
                <a:lumOff val="10000"/>
              </a:schemeClr>
            </a:solidFill>
            <a:ln w="9525">
              <a:noFill/>
              <a:round/>
            </a:ln>
          </p:spPr>
          <p:txBody>
            <a:bodyPr vert="horz" wrap="square" lIns="86174" tIns="43087" rIns="86174" bIns="43087" numCol="1" anchor="t" anchorCtr="0" compatLnSpc="1"/>
            <a:lstStyle/>
            <a:p>
              <a:pPr>
                <a:lnSpc>
                  <a:spcPct val="120000"/>
                </a:lnSpc>
              </a:pPr>
              <a:endParaRPr lang="en-US" sz="18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5">
              <a:extLst>
                <a:ext uri="{FF2B5EF4-FFF2-40B4-BE49-F238E27FC236}">
                  <a16:creationId xmlns:a16="http://schemas.microsoft.com/office/drawing/2014/main" id="{98123ECA-BD6E-6A44-90E7-A9556F9B6C96}"/>
                </a:ext>
              </a:extLst>
            </p:cNvPr>
            <p:cNvSpPr txBox="1"/>
            <p:nvPr/>
          </p:nvSpPr>
          <p:spPr>
            <a:xfrm>
              <a:off x="6194486" y="2209880"/>
              <a:ext cx="1226088" cy="229430"/>
            </a:xfrm>
            <a:prstGeom prst="rect">
              <a:avLst/>
            </a:prstGeom>
            <a:noFill/>
          </p:spPr>
          <p:txBody>
            <a:bodyPr wrap="square" lIns="0" tIns="0" rIns="0" bIns="0" rtlCol="0">
              <a:spAutoFit/>
            </a:bodyPr>
            <a:lstStyle/>
            <a:p>
              <a:pPr defTabSz="861060">
                <a:lnSpc>
                  <a:spcPct val="120000"/>
                </a:lnSpc>
                <a:spcBef>
                  <a:spcPct val="20000"/>
                </a:spcBef>
                <a:defRPr/>
              </a:pPr>
              <a:r>
                <a:rPr lang="en-US" altLang="zh-CN"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LSTM</a:t>
              </a:r>
              <a:endParaRPr lang="zh-CN" altLang="en-US"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Rectangle 16">
              <a:extLst>
                <a:ext uri="{FF2B5EF4-FFF2-40B4-BE49-F238E27FC236}">
                  <a16:creationId xmlns:a16="http://schemas.microsoft.com/office/drawing/2014/main" id="{5BFD6D50-8692-1642-9947-1825D0148899}"/>
                </a:ext>
              </a:extLst>
            </p:cNvPr>
            <p:cNvSpPr/>
            <p:nvPr/>
          </p:nvSpPr>
          <p:spPr>
            <a:xfrm>
              <a:off x="6161623" y="1649377"/>
              <a:ext cx="1319212" cy="305243"/>
            </a:xfrm>
            <a:prstGeom prst="rect">
              <a:avLst/>
            </a:prstGeom>
          </p:spPr>
          <p:txBody>
            <a:bodyPr wrap="none" lIns="0" tIns="0" rIns="0" bIns="0">
              <a:spAutoFit/>
            </a:bodyPr>
            <a:lstStyle/>
            <a:p>
              <a:pPr>
                <a:lnSpc>
                  <a:spcPct val="120000"/>
                </a:lnSpc>
              </a:pPr>
              <a:r>
                <a:rPr lang="en-US" altLang="zh-CN"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Memory based</a:t>
              </a:r>
              <a:endParaRPr lang="zh-CN" altLang="en-US"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Rectangle 18">
              <a:extLst>
                <a:ext uri="{FF2B5EF4-FFF2-40B4-BE49-F238E27FC236}">
                  <a16:creationId xmlns:a16="http://schemas.microsoft.com/office/drawing/2014/main" id="{ABA8AF51-28D2-5A40-AF99-39BFCADF0D24}"/>
                </a:ext>
              </a:extLst>
            </p:cNvPr>
            <p:cNvSpPr/>
            <p:nvPr/>
          </p:nvSpPr>
          <p:spPr>
            <a:xfrm>
              <a:off x="2138101" y="2505005"/>
              <a:ext cx="1382535" cy="295044"/>
            </a:xfrm>
            <a:prstGeom prst="rect">
              <a:avLst/>
            </a:prstGeom>
          </p:spPr>
          <p:txBody>
            <a:bodyPr wrap="none" lIns="0" tIns="0" rIns="0" bIns="0">
              <a:spAutoFit/>
            </a:bodyPr>
            <a:lstStyle/>
            <a:p>
              <a:pPr>
                <a:lnSpc>
                  <a:spcPct val="120000"/>
                </a:lnSpc>
              </a:pPr>
              <a:r>
                <a:rPr lang="en-US"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Gradient based</a:t>
              </a:r>
            </a:p>
          </p:txBody>
        </p:sp>
        <p:sp>
          <p:nvSpPr>
            <p:cNvPr id="16" name="Rectangle 20">
              <a:extLst>
                <a:ext uri="{FF2B5EF4-FFF2-40B4-BE49-F238E27FC236}">
                  <a16:creationId xmlns:a16="http://schemas.microsoft.com/office/drawing/2014/main" id="{83EA29E7-46E2-C040-B25A-34D37AD1C287}"/>
                </a:ext>
              </a:extLst>
            </p:cNvPr>
            <p:cNvSpPr/>
            <p:nvPr/>
          </p:nvSpPr>
          <p:spPr>
            <a:xfrm>
              <a:off x="6427239" y="4043980"/>
              <a:ext cx="1150515" cy="305243"/>
            </a:xfrm>
            <a:prstGeom prst="rect">
              <a:avLst/>
            </a:prstGeom>
          </p:spPr>
          <p:txBody>
            <a:bodyPr wrap="none" lIns="0" tIns="0" rIns="0" bIns="0">
              <a:spAutoFit/>
            </a:bodyPr>
            <a:lstStyle/>
            <a:p>
              <a:pPr>
                <a:lnSpc>
                  <a:spcPct val="120000"/>
                </a:lnSpc>
              </a:pPr>
              <a:r>
                <a:rPr lang="en-US" altLang="zh-CN"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Metric based</a:t>
              </a:r>
              <a:endParaRPr lang="zh-CN" altLang="en-US"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TextBox 24">
              <a:extLst>
                <a:ext uri="{FF2B5EF4-FFF2-40B4-BE49-F238E27FC236}">
                  <a16:creationId xmlns:a16="http://schemas.microsoft.com/office/drawing/2014/main" id="{7F6BBE87-B848-8B44-BA80-630B0512E194}"/>
                </a:ext>
              </a:extLst>
            </p:cNvPr>
            <p:cNvSpPr txBox="1"/>
            <p:nvPr/>
          </p:nvSpPr>
          <p:spPr>
            <a:xfrm>
              <a:off x="6207725" y="4508196"/>
              <a:ext cx="1589543" cy="1113807"/>
            </a:xfrm>
            <a:prstGeom prst="rect">
              <a:avLst/>
            </a:prstGeom>
            <a:noFill/>
          </p:spPr>
          <p:txBody>
            <a:bodyPr wrap="square" lIns="0" tIns="0" rIns="0" bIns="0" rtlCol="0">
              <a:spAutoFit/>
            </a:bodyPr>
            <a:lstStyle/>
            <a:p>
              <a:pPr defTabSz="861060">
                <a:lnSpc>
                  <a:spcPct val="120000"/>
                </a:lnSpc>
                <a:spcBef>
                  <a:spcPct val="20000"/>
                </a:spcBef>
                <a:defRPr/>
              </a:pPr>
              <a:r>
                <a:rPr lang="en-US" altLang="zh-CN"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Siamese Network</a:t>
              </a:r>
            </a:p>
            <a:p>
              <a:pPr defTabSz="861060">
                <a:lnSpc>
                  <a:spcPct val="120000"/>
                </a:lnSpc>
                <a:spcBef>
                  <a:spcPct val="20000"/>
                </a:spcBef>
                <a:defRPr/>
              </a:pPr>
              <a:r>
                <a:rPr lang="en-US" altLang="zh-CN"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Prototypical Network</a:t>
              </a:r>
            </a:p>
            <a:p>
              <a:pPr defTabSz="861060">
                <a:lnSpc>
                  <a:spcPct val="120000"/>
                </a:lnSpc>
                <a:spcBef>
                  <a:spcPct val="20000"/>
                </a:spcBef>
                <a:defRPr/>
              </a:pPr>
              <a:r>
                <a:rPr lang="en-US" altLang="zh-CN"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Matching Network</a:t>
              </a:r>
            </a:p>
            <a:p>
              <a:pPr defTabSz="861060">
                <a:lnSpc>
                  <a:spcPct val="120000"/>
                </a:lnSpc>
                <a:spcBef>
                  <a:spcPct val="20000"/>
                </a:spcBef>
                <a:defRPr/>
              </a:pPr>
              <a:r>
                <a:rPr lang="en-US" altLang="zh-CN"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Relational Network</a:t>
              </a:r>
              <a:endParaRPr lang="zh-CN" altLang="en-US"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 Placeholder 3">
              <a:extLst>
                <a:ext uri="{FF2B5EF4-FFF2-40B4-BE49-F238E27FC236}">
                  <a16:creationId xmlns:a16="http://schemas.microsoft.com/office/drawing/2014/main" id="{528C8EB0-C527-4744-B50F-6D01520FC664}"/>
                </a:ext>
              </a:extLst>
            </p:cNvPr>
            <p:cNvSpPr txBox="1"/>
            <p:nvPr/>
          </p:nvSpPr>
          <p:spPr>
            <a:xfrm>
              <a:off x="3704838" y="3786547"/>
              <a:ext cx="133653" cy="1086628"/>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61060">
                <a:lnSpc>
                  <a:spcPct val="120000"/>
                </a:lnSpc>
                <a:spcBef>
                  <a:spcPct val="20000"/>
                </a:spcBef>
                <a:defRPr/>
              </a:pPr>
              <a:endParaRPr lang="en-US" sz="4525"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0" name="TextBox 15">
            <a:extLst>
              <a:ext uri="{FF2B5EF4-FFF2-40B4-BE49-F238E27FC236}">
                <a16:creationId xmlns:a16="http://schemas.microsoft.com/office/drawing/2014/main" id="{650C9194-6F01-274B-B331-D4E44E27FC96}"/>
              </a:ext>
            </a:extLst>
          </p:cNvPr>
          <p:cNvSpPr txBox="1"/>
          <p:nvPr/>
        </p:nvSpPr>
        <p:spPr>
          <a:xfrm>
            <a:off x="1762632" y="3260026"/>
            <a:ext cx="1165059" cy="536365"/>
          </a:xfrm>
          <a:prstGeom prst="rect">
            <a:avLst/>
          </a:prstGeom>
          <a:noFill/>
        </p:spPr>
        <p:txBody>
          <a:bodyPr wrap="square" lIns="0" tIns="0" rIns="0" bIns="0" rtlCol="0">
            <a:spAutoFit/>
          </a:bodyPr>
          <a:lstStyle/>
          <a:p>
            <a:pPr defTabSz="861060">
              <a:lnSpc>
                <a:spcPct val="120000"/>
              </a:lnSpc>
              <a:spcBef>
                <a:spcPct val="20000"/>
              </a:spcBef>
              <a:defRPr/>
            </a:pPr>
            <a:r>
              <a:rPr lang="en-US" altLang="zh-CN"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MAML</a:t>
            </a:r>
          </a:p>
          <a:p>
            <a:pPr defTabSz="861060">
              <a:lnSpc>
                <a:spcPct val="120000"/>
              </a:lnSpc>
              <a:spcBef>
                <a:spcPct val="20000"/>
              </a:spcBef>
              <a:defRPr/>
            </a:pPr>
            <a:r>
              <a:rPr lang="en-US" altLang="zh-CN"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Reptile</a:t>
            </a:r>
            <a:endParaRPr lang="zh-CN" altLang="en-US"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標題 1">
            <a:extLst>
              <a:ext uri="{FF2B5EF4-FFF2-40B4-BE49-F238E27FC236}">
                <a16:creationId xmlns:a16="http://schemas.microsoft.com/office/drawing/2014/main" id="{8E128605-1EC9-154E-8D77-238386DBF470}"/>
              </a:ext>
            </a:extLst>
          </p:cNvPr>
          <p:cNvSpPr txBox="1">
            <a:spLocks/>
          </p:cNvSpPr>
          <p:nvPr/>
        </p:nvSpPr>
        <p:spPr>
          <a:xfrm>
            <a:off x="362833" y="755188"/>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Meta Learning</a:t>
            </a:r>
            <a:endParaRPr lang="zh-TW" altLang="en-US" dirty="0"/>
          </a:p>
        </p:txBody>
      </p:sp>
      <p:sp>
        <p:nvSpPr>
          <p:cNvPr id="14" name="Rectangle 13">
            <a:extLst>
              <a:ext uri="{FF2B5EF4-FFF2-40B4-BE49-F238E27FC236}">
                <a16:creationId xmlns:a16="http://schemas.microsoft.com/office/drawing/2014/main" id="{75987178-A1A2-884C-BB81-08207F577F5F}"/>
              </a:ext>
            </a:extLst>
          </p:cNvPr>
          <p:cNvSpPr/>
          <p:nvPr/>
        </p:nvSpPr>
        <p:spPr>
          <a:xfrm>
            <a:off x="629318" y="4703609"/>
            <a:ext cx="3942682" cy="369332"/>
          </a:xfrm>
          <a:prstGeom prst="rect">
            <a:avLst/>
          </a:prstGeom>
        </p:spPr>
        <p:txBody>
          <a:bodyPr wrap="none">
            <a:spAutoFit/>
          </a:bodyPr>
          <a:lstStyle/>
          <a:p>
            <a:r>
              <a:rPr lang="en-US" dirty="0">
                <a:hlinkClick r:id="rId3"/>
              </a:rPr>
              <a:t>https://openreview.net/pdf?id=rJY0-Kcll</a:t>
            </a:r>
            <a:endParaRPr lang="en-US" dirty="0"/>
          </a:p>
        </p:txBody>
      </p:sp>
      <p:sp>
        <p:nvSpPr>
          <p:cNvPr id="18" name="Rectangle 17">
            <a:extLst>
              <a:ext uri="{FF2B5EF4-FFF2-40B4-BE49-F238E27FC236}">
                <a16:creationId xmlns:a16="http://schemas.microsoft.com/office/drawing/2014/main" id="{9CAA8996-D75C-C14E-A3AB-16A36C673133}"/>
              </a:ext>
            </a:extLst>
          </p:cNvPr>
          <p:cNvSpPr/>
          <p:nvPr/>
        </p:nvSpPr>
        <p:spPr>
          <a:xfrm>
            <a:off x="629318" y="5586186"/>
            <a:ext cx="3312702" cy="369332"/>
          </a:xfrm>
          <a:prstGeom prst="rect">
            <a:avLst/>
          </a:prstGeom>
        </p:spPr>
        <p:txBody>
          <a:bodyPr wrap="none">
            <a:spAutoFit/>
          </a:bodyPr>
          <a:lstStyle/>
          <a:p>
            <a:r>
              <a:rPr lang="en-US" dirty="0">
                <a:hlinkClick r:id="rId4"/>
              </a:rPr>
              <a:t>https://arxiv.org/abs/1606.04474</a:t>
            </a:r>
            <a:endParaRPr lang="en-US" dirty="0"/>
          </a:p>
        </p:txBody>
      </p:sp>
    </p:spTree>
    <p:extLst>
      <p:ext uri="{BB962C8B-B14F-4D97-AF65-F5344CB8AC3E}">
        <p14:creationId xmlns:p14="http://schemas.microsoft.com/office/powerpoint/2010/main" val="106559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CBA249-D738-C94B-9758-CFD92A1ED6E0}"/>
              </a:ext>
            </a:extLst>
          </p:cNvPr>
          <p:cNvPicPr>
            <a:picLocks noChangeAspect="1"/>
          </p:cNvPicPr>
          <p:nvPr/>
        </p:nvPicPr>
        <p:blipFill>
          <a:blip r:embed="rId2"/>
          <a:stretch>
            <a:fillRect/>
          </a:stretch>
        </p:blipFill>
        <p:spPr>
          <a:xfrm>
            <a:off x="1154503" y="2334288"/>
            <a:ext cx="6834994" cy="2737441"/>
          </a:xfrm>
          <a:prstGeom prst="rect">
            <a:avLst/>
          </a:prstGeom>
        </p:spPr>
      </p:pic>
      <p:sp>
        <p:nvSpPr>
          <p:cNvPr id="3" name="標題 1">
            <a:extLst>
              <a:ext uri="{FF2B5EF4-FFF2-40B4-BE49-F238E27FC236}">
                <a16:creationId xmlns:a16="http://schemas.microsoft.com/office/drawing/2014/main" id="{BDCC0934-B39F-7244-918E-18878AD2D459}"/>
              </a:ext>
            </a:extLst>
          </p:cNvPr>
          <p:cNvSpPr txBox="1">
            <a:spLocks/>
          </p:cNvSpPr>
          <p:nvPr/>
        </p:nvSpPr>
        <p:spPr>
          <a:xfrm>
            <a:off x="362833" y="755188"/>
            <a:ext cx="7886700" cy="7010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RNN</a:t>
            </a:r>
            <a:r>
              <a:rPr lang="zh-CN" altLang="en-US" dirty="0"/>
              <a:t> </a:t>
            </a:r>
            <a:r>
              <a:rPr lang="en-US" altLang="zh-CN" dirty="0"/>
              <a:t>Review</a:t>
            </a:r>
            <a:endParaRPr lang="zh-TW" altLang="en-US" dirty="0"/>
          </a:p>
        </p:txBody>
      </p:sp>
    </p:spTree>
    <p:extLst>
      <p:ext uri="{BB962C8B-B14F-4D97-AF65-F5344CB8AC3E}">
        <p14:creationId xmlns:p14="http://schemas.microsoft.com/office/powerpoint/2010/main" val="64339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47">
            <a:extLst>
              <a:ext uri="{FF2B5EF4-FFF2-40B4-BE49-F238E27FC236}">
                <a16:creationId xmlns:a16="http://schemas.microsoft.com/office/drawing/2014/main" id="{7C40042B-25C1-6344-ACE5-186ACB6726BD}"/>
              </a:ext>
            </a:extLst>
          </p:cNvPr>
          <p:cNvGrpSpPr/>
          <p:nvPr/>
        </p:nvGrpSpPr>
        <p:grpSpPr>
          <a:xfrm>
            <a:off x="479433" y="1347348"/>
            <a:ext cx="8185134" cy="4584920"/>
            <a:chOff x="513723" y="1836210"/>
            <a:chExt cx="8185134" cy="4584920"/>
          </a:xfrm>
        </p:grpSpPr>
        <p:sp>
          <p:nvSpPr>
            <p:cNvPr id="3" name="矩形 5">
              <a:extLst>
                <a:ext uri="{FF2B5EF4-FFF2-40B4-BE49-F238E27FC236}">
                  <a16:creationId xmlns:a16="http://schemas.microsoft.com/office/drawing/2014/main" id="{71D99537-B739-474F-ACD6-0B6E346AC48E}"/>
                </a:ext>
              </a:extLst>
            </p:cNvPr>
            <p:cNvSpPr/>
            <p:nvPr/>
          </p:nvSpPr>
          <p:spPr>
            <a:xfrm>
              <a:off x="513723" y="2372229"/>
              <a:ext cx="8185134" cy="274257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4" name="文字方塊 6">
                  <a:extLst>
                    <a:ext uri="{FF2B5EF4-FFF2-40B4-BE49-F238E27FC236}">
                      <a16:creationId xmlns:a16="http://schemas.microsoft.com/office/drawing/2014/main" id="{29A1BC65-C701-8842-B0E8-4B64D61814CF}"/>
                    </a:ext>
                  </a:extLst>
                </p:cNvPr>
                <p:cNvSpPr txBox="1"/>
                <p:nvPr/>
              </p:nvSpPr>
              <p:spPr>
                <a:xfrm>
                  <a:off x="2882273" y="2644730"/>
                  <a:ext cx="399725"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𝜃</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sup>
                        </m:s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7" name="文字方塊 6">
                  <a:extLst>
                    <a:ext uri="{FF2B5EF4-FFF2-40B4-BE49-F238E27FC236}">
                      <a16:creationId xmlns:a16="http://schemas.microsoft.com/office/drawing/2014/main" id="{9758E0FF-EEF9-4745-81B9-24783A4BD4DD}"/>
                    </a:ext>
                  </a:extLst>
                </p:cNvPr>
                <p:cNvSpPr txBox="1">
                  <a:spLocks noRot="1" noChangeAspect="1" noMove="1" noResize="1" noEditPoints="1" noAdjustHandles="1" noChangeArrowheads="1" noChangeShapeType="1" noTextEdit="1"/>
                </p:cNvSpPr>
                <p:nvPr/>
              </p:nvSpPr>
              <p:spPr>
                <a:xfrm>
                  <a:off x="2882273" y="2644730"/>
                  <a:ext cx="399725" cy="369332"/>
                </a:xfrm>
                <a:prstGeom prst="rect">
                  <a:avLst/>
                </a:prstGeom>
                <a:blipFill>
                  <a:blip r:embed="rId4"/>
                  <a:stretch>
                    <a:fillRect l="-16667" r="-4545"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7">
                  <a:extLst>
                    <a:ext uri="{FF2B5EF4-FFF2-40B4-BE49-F238E27FC236}">
                      <a16:creationId xmlns:a16="http://schemas.microsoft.com/office/drawing/2014/main" id="{C2C89F45-FFAB-3047-85CC-925187EC5979}"/>
                    </a:ext>
                  </a:extLst>
                </p:cNvPr>
                <p:cNvSpPr txBox="1"/>
                <p:nvPr/>
              </p:nvSpPr>
              <p:spPr>
                <a:xfrm>
                  <a:off x="5578920" y="2644730"/>
                  <a:ext cx="393121"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𝜃</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p>
                        </m:s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8" name="文字方塊 7">
                  <a:extLst>
                    <a:ext uri="{FF2B5EF4-FFF2-40B4-BE49-F238E27FC236}">
                      <a16:creationId xmlns:a16="http://schemas.microsoft.com/office/drawing/2014/main" id="{73107EF1-3B9A-4385-A474-CB7DCCC75E0F}"/>
                    </a:ext>
                  </a:extLst>
                </p:cNvPr>
                <p:cNvSpPr txBox="1">
                  <a:spLocks noRot="1" noChangeAspect="1" noMove="1" noResize="1" noEditPoints="1" noAdjustHandles="1" noChangeArrowheads="1" noChangeShapeType="1" noTextEdit="1"/>
                </p:cNvSpPr>
                <p:nvPr/>
              </p:nvSpPr>
              <p:spPr>
                <a:xfrm>
                  <a:off x="5578920" y="2644730"/>
                  <a:ext cx="393121" cy="369332"/>
                </a:xfrm>
                <a:prstGeom prst="rect">
                  <a:avLst/>
                </a:prstGeom>
                <a:blipFill>
                  <a:blip r:embed="rId5"/>
                  <a:stretch>
                    <a:fillRect l="-18750" r="-6250"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8">
                  <a:extLst>
                    <a:ext uri="{FF2B5EF4-FFF2-40B4-BE49-F238E27FC236}">
                      <a16:creationId xmlns:a16="http://schemas.microsoft.com/office/drawing/2014/main" id="{1663F7E5-48C5-5948-820D-AA8532ED1717}"/>
                    </a:ext>
                  </a:extLst>
                </p:cNvPr>
                <p:cNvSpPr txBox="1"/>
                <p:nvPr/>
              </p:nvSpPr>
              <p:spPr>
                <a:xfrm>
                  <a:off x="4199040" y="3470103"/>
                  <a:ext cx="359201"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9" name="文字方塊 8">
                  <a:extLst>
                    <a:ext uri="{FF2B5EF4-FFF2-40B4-BE49-F238E27FC236}">
                      <a16:creationId xmlns:a16="http://schemas.microsoft.com/office/drawing/2014/main" id="{F9786807-DEBB-45AC-9808-163AD377C1C2}"/>
                    </a:ext>
                  </a:extLst>
                </p:cNvPr>
                <p:cNvSpPr txBox="1">
                  <a:spLocks noRot="1" noChangeAspect="1" noMove="1" noResize="1" noEditPoints="1" noAdjustHandles="1" noChangeArrowheads="1" noChangeShapeType="1" noTextEdit="1"/>
                </p:cNvSpPr>
                <p:nvPr/>
              </p:nvSpPr>
              <p:spPr>
                <a:xfrm>
                  <a:off x="4199040" y="3470103"/>
                  <a:ext cx="359201" cy="369332"/>
                </a:xfrm>
                <a:prstGeom prst="rect">
                  <a:avLst/>
                </a:prstGeom>
                <a:blipFill>
                  <a:blip r:embed="rId6"/>
                  <a:stretch>
                    <a:fillRect l="-18644" r="-18644" b="-6557"/>
                  </a:stretch>
                </a:blipFill>
              </p:spPr>
              <p:txBody>
                <a:bodyPr/>
                <a:lstStyle/>
                <a:p>
                  <a:r>
                    <a:rPr lang="zh-TW" altLang="en-US">
                      <a:noFill/>
                    </a:rPr>
                    <a:t> </a:t>
                  </a:r>
                </a:p>
              </p:txBody>
            </p:sp>
          </mc:Fallback>
        </mc:AlternateContent>
        <p:sp>
          <p:nvSpPr>
            <p:cNvPr id="7" name="文字方塊 9">
              <a:extLst>
                <a:ext uri="{FF2B5EF4-FFF2-40B4-BE49-F238E27FC236}">
                  <a16:creationId xmlns:a16="http://schemas.microsoft.com/office/drawing/2014/main" id="{5EFC472F-11AA-714C-BBA3-C6E998EAE992}"/>
                </a:ext>
              </a:extLst>
            </p:cNvPr>
            <p:cNvSpPr txBox="1"/>
            <p:nvPr/>
          </p:nvSpPr>
          <p:spPr>
            <a:xfrm>
              <a:off x="1938247" y="2856761"/>
              <a:ext cx="12192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Init </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8" name="矩形 10">
              <a:extLst>
                <a:ext uri="{FF2B5EF4-FFF2-40B4-BE49-F238E27FC236}">
                  <a16:creationId xmlns:a16="http://schemas.microsoft.com/office/drawing/2014/main" id="{42BFEE4E-B1A7-334D-B0DA-450E4A8A0553}"/>
                </a:ext>
              </a:extLst>
            </p:cNvPr>
            <p:cNvSpPr/>
            <p:nvPr/>
          </p:nvSpPr>
          <p:spPr>
            <a:xfrm>
              <a:off x="3637326" y="4168160"/>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矩形 11">
              <a:extLst>
                <a:ext uri="{FF2B5EF4-FFF2-40B4-BE49-F238E27FC236}">
                  <a16:creationId xmlns:a16="http://schemas.microsoft.com/office/drawing/2014/main" id="{F2F2F03F-1F0D-204F-8202-7071C6DB27F2}"/>
                </a:ext>
              </a:extLst>
            </p:cNvPr>
            <p:cNvSpPr/>
            <p:nvPr/>
          </p:nvSpPr>
          <p:spPr>
            <a:xfrm>
              <a:off x="3662726" y="2570026"/>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Update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0" name="群組 12">
              <a:extLst>
                <a:ext uri="{FF2B5EF4-FFF2-40B4-BE49-F238E27FC236}">
                  <a16:creationId xmlns:a16="http://schemas.microsoft.com/office/drawing/2014/main" id="{0F58C31A-944D-7143-81C5-BB493D757D21}"/>
                </a:ext>
              </a:extLst>
            </p:cNvPr>
            <p:cNvGrpSpPr/>
            <p:nvPr/>
          </p:nvGrpSpPr>
          <p:grpSpPr>
            <a:xfrm>
              <a:off x="3801162" y="5227329"/>
              <a:ext cx="1371435" cy="1193801"/>
              <a:chOff x="6553365" y="4851400"/>
              <a:chExt cx="1371435" cy="1193801"/>
            </a:xfrm>
          </p:grpSpPr>
          <p:sp>
            <p:nvSpPr>
              <p:cNvPr id="40" name="流程圖: 磁碟 13">
                <a:extLst>
                  <a:ext uri="{FF2B5EF4-FFF2-40B4-BE49-F238E27FC236}">
                    <a16:creationId xmlns:a16="http://schemas.microsoft.com/office/drawing/2014/main" id="{A32F970E-F2ED-6240-AE8C-031329D78AD9}"/>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1" name="矩形 14">
                <a:extLst>
                  <a:ext uri="{FF2B5EF4-FFF2-40B4-BE49-F238E27FC236}">
                    <a16:creationId xmlns:a16="http://schemas.microsoft.com/office/drawing/2014/main" id="{103FA913-BF35-6148-9325-3B1210B0E19B}"/>
                  </a:ext>
                </a:extLst>
              </p:cNvPr>
              <p:cNvSpPr/>
              <p:nvPr/>
            </p:nvSpPr>
            <p:spPr>
              <a:xfrm>
                <a:off x="6553365" y="5214204"/>
                <a:ext cx="1371435"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mc:AlternateContent xmlns:mc="http://schemas.openxmlformats.org/markup-compatibility/2006" xmlns:a14="http://schemas.microsoft.com/office/drawing/2010/main">
          <mc:Choice Requires="a14">
            <p:sp>
              <p:nvSpPr>
                <p:cNvPr id="11" name="文字方塊 15">
                  <a:extLst>
                    <a:ext uri="{FF2B5EF4-FFF2-40B4-BE49-F238E27FC236}">
                      <a16:creationId xmlns:a16="http://schemas.microsoft.com/office/drawing/2014/main" id="{1FF4B2A8-BE92-9A4E-B3CE-F39D11BD2A5C}"/>
                    </a:ext>
                  </a:extLst>
                </p:cNvPr>
                <p:cNvSpPr txBox="1"/>
                <p:nvPr/>
              </p:nvSpPr>
              <p:spPr>
                <a:xfrm>
                  <a:off x="8251945" y="2632030"/>
                  <a:ext cx="399725"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zh-TW" altLang="en-US"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𝜃</m:t>
                            </m:r>
                          </m:e>
                          <m:sup>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6" name="文字方塊 15">
                  <a:extLst>
                    <a:ext uri="{FF2B5EF4-FFF2-40B4-BE49-F238E27FC236}">
                      <a16:creationId xmlns:a16="http://schemas.microsoft.com/office/drawing/2014/main" id="{C78B3D83-2372-49F6-8DDA-020FC2D4EDBF}"/>
                    </a:ext>
                  </a:extLst>
                </p:cNvPr>
                <p:cNvSpPr txBox="1">
                  <a:spLocks noRot="1" noChangeAspect="1" noMove="1" noResize="1" noEditPoints="1" noAdjustHandles="1" noChangeArrowheads="1" noChangeShapeType="1" noTextEdit="1"/>
                </p:cNvSpPr>
                <p:nvPr/>
              </p:nvSpPr>
              <p:spPr>
                <a:xfrm>
                  <a:off x="8251945" y="2632030"/>
                  <a:ext cx="399725" cy="369332"/>
                </a:xfrm>
                <a:prstGeom prst="rect">
                  <a:avLst/>
                </a:prstGeom>
                <a:blipFill>
                  <a:blip r:embed="rId7"/>
                  <a:stretch>
                    <a:fillRect l="-16667" t="-1667" r="-4545"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6">
                  <a:extLst>
                    <a:ext uri="{FF2B5EF4-FFF2-40B4-BE49-F238E27FC236}">
                      <a16:creationId xmlns:a16="http://schemas.microsoft.com/office/drawing/2014/main" id="{97D20656-5EAB-6C4E-BE8E-61D354579D3A}"/>
                    </a:ext>
                  </a:extLst>
                </p:cNvPr>
                <p:cNvSpPr txBox="1"/>
                <p:nvPr/>
              </p:nvSpPr>
              <p:spPr>
                <a:xfrm>
                  <a:off x="6904832" y="3480528"/>
                  <a:ext cx="359201" cy="369332"/>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𝑙</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17" name="文字方塊 16">
                  <a:extLst>
                    <a:ext uri="{FF2B5EF4-FFF2-40B4-BE49-F238E27FC236}">
                      <a16:creationId xmlns:a16="http://schemas.microsoft.com/office/drawing/2014/main" id="{A3592803-7E90-4EE7-BA16-0605C8334DB2}"/>
                    </a:ext>
                  </a:extLst>
                </p:cNvPr>
                <p:cNvSpPr txBox="1">
                  <a:spLocks noRot="1" noChangeAspect="1" noMove="1" noResize="1" noEditPoints="1" noAdjustHandles="1" noChangeArrowheads="1" noChangeShapeType="1" noTextEdit="1"/>
                </p:cNvSpPr>
                <p:nvPr/>
              </p:nvSpPr>
              <p:spPr>
                <a:xfrm>
                  <a:off x="6904832" y="3480528"/>
                  <a:ext cx="359201" cy="369332"/>
                </a:xfrm>
                <a:prstGeom prst="rect">
                  <a:avLst/>
                </a:prstGeom>
                <a:blipFill>
                  <a:blip r:embed="rId8"/>
                  <a:stretch>
                    <a:fillRect l="-18644" r="-18644" b="-6557"/>
                  </a:stretch>
                </a:blipFill>
              </p:spPr>
              <p:txBody>
                <a:bodyPr/>
                <a:lstStyle/>
                <a:p>
                  <a:r>
                    <a:rPr lang="zh-TW" altLang="en-US">
                      <a:noFill/>
                    </a:rPr>
                    <a:t> </a:t>
                  </a:r>
                </a:p>
              </p:txBody>
            </p:sp>
          </mc:Fallback>
        </mc:AlternateContent>
        <p:sp>
          <p:nvSpPr>
            <p:cNvPr id="13" name="矩形 17">
              <a:extLst>
                <a:ext uri="{FF2B5EF4-FFF2-40B4-BE49-F238E27FC236}">
                  <a16:creationId xmlns:a16="http://schemas.microsoft.com/office/drawing/2014/main" id="{67FC061D-355D-CF43-AD02-DFDBB99A5400}"/>
                </a:ext>
              </a:extLst>
            </p:cNvPr>
            <p:cNvSpPr/>
            <p:nvPr/>
          </p:nvSpPr>
          <p:spPr>
            <a:xfrm>
              <a:off x="6310351" y="4168160"/>
              <a:ext cx="1573566" cy="71653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Compute Gradient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14" name="矩形 18">
              <a:extLst>
                <a:ext uri="{FF2B5EF4-FFF2-40B4-BE49-F238E27FC236}">
                  <a16:creationId xmlns:a16="http://schemas.microsoft.com/office/drawing/2014/main" id="{0E61712E-FC65-2143-9B99-D04CBC450097}"/>
                </a:ext>
              </a:extLst>
            </p:cNvPr>
            <p:cNvSpPr/>
            <p:nvPr/>
          </p:nvSpPr>
          <p:spPr>
            <a:xfrm>
              <a:off x="6310351" y="2570026"/>
              <a:ext cx="1573566" cy="55114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Update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nvGrpSpPr>
            <p:cNvPr id="15" name="群組 19">
              <a:extLst>
                <a:ext uri="{FF2B5EF4-FFF2-40B4-BE49-F238E27FC236}">
                  <a16:creationId xmlns:a16="http://schemas.microsoft.com/office/drawing/2014/main" id="{3116C094-2378-A940-90E8-448D7CA96DEB}"/>
                </a:ext>
              </a:extLst>
            </p:cNvPr>
            <p:cNvGrpSpPr/>
            <p:nvPr/>
          </p:nvGrpSpPr>
          <p:grpSpPr>
            <a:xfrm>
              <a:off x="6398716" y="5227329"/>
              <a:ext cx="1371435" cy="1193801"/>
              <a:chOff x="6553365" y="4851400"/>
              <a:chExt cx="1371435" cy="1193801"/>
            </a:xfrm>
          </p:grpSpPr>
          <p:sp>
            <p:nvSpPr>
              <p:cNvPr id="38" name="流程圖: 磁碟 20">
                <a:extLst>
                  <a:ext uri="{FF2B5EF4-FFF2-40B4-BE49-F238E27FC236}">
                    <a16:creationId xmlns:a16="http://schemas.microsoft.com/office/drawing/2014/main" id="{E5BE4A89-1BC4-ED4B-A8FF-BC0F82F89A03}"/>
                  </a:ext>
                </a:extLst>
              </p:cNvPr>
              <p:cNvSpPr/>
              <p:nvPr/>
            </p:nvSpPr>
            <p:spPr>
              <a:xfrm>
                <a:off x="6553365" y="4851400"/>
                <a:ext cx="1326823" cy="1193801"/>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9" name="矩形 21">
                <a:extLst>
                  <a:ext uri="{FF2B5EF4-FFF2-40B4-BE49-F238E27FC236}">
                    <a16:creationId xmlns:a16="http://schemas.microsoft.com/office/drawing/2014/main" id="{20C88193-00A8-5849-871C-D2AEA72CC08A}"/>
                  </a:ext>
                </a:extLst>
              </p:cNvPr>
              <p:cNvSpPr/>
              <p:nvPr/>
            </p:nvSpPr>
            <p:spPr>
              <a:xfrm>
                <a:off x="6553365" y="5214204"/>
                <a:ext cx="1371435"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Data</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16" name="直線單箭頭接點 22">
              <a:extLst>
                <a:ext uri="{FF2B5EF4-FFF2-40B4-BE49-F238E27FC236}">
                  <a16:creationId xmlns:a16="http://schemas.microsoft.com/office/drawing/2014/main" id="{D381C2C7-D980-0C4C-8566-C2AB61733337}"/>
                </a:ext>
              </a:extLst>
            </p:cNvPr>
            <p:cNvCxnSpPr/>
            <p:nvPr/>
          </p:nvCxnSpPr>
          <p:spPr>
            <a:xfrm>
              <a:off x="3269298" y="2840324"/>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23">
              <a:extLst>
                <a:ext uri="{FF2B5EF4-FFF2-40B4-BE49-F238E27FC236}">
                  <a16:creationId xmlns:a16="http://schemas.microsoft.com/office/drawing/2014/main" id="{72F9816D-6382-D04E-824A-08ED3380C2DD}"/>
                </a:ext>
              </a:extLst>
            </p:cNvPr>
            <p:cNvCxnSpPr/>
            <p:nvPr/>
          </p:nvCxnSpPr>
          <p:spPr>
            <a:xfrm>
              <a:off x="5236292" y="2826447"/>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24">
              <a:extLst>
                <a:ext uri="{FF2B5EF4-FFF2-40B4-BE49-F238E27FC236}">
                  <a16:creationId xmlns:a16="http://schemas.microsoft.com/office/drawing/2014/main" id="{50F8FD6A-0D42-1646-9BA1-04741E1DC243}"/>
                </a:ext>
              </a:extLst>
            </p:cNvPr>
            <p:cNvCxnSpPr/>
            <p:nvPr/>
          </p:nvCxnSpPr>
          <p:spPr>
            <a:xfrm>
              <a:off x="5972041" y="2826447"/>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25">
              <a:extLst>
                <a:ext uri="{FF2B5EF4-FFF2-40B4-BE49-F238E27FC236}">
                  <a16:creationId xmlns:a16="http://schemas.microsoft.com/office/drawing/2014/main" id="{A7D6F750-2C0A-4847-A3C9-96DCA94D302D}"/>
                </a:ext>
              </a:extLst>
            </p:cNvPr>
            <p:cNvCxnSpPr/>
            <p:nvPr/>
          </p:nvCxnSpPr>
          <p:spPr>
            <a:xfrm>
              <a:off x="7883917" y="2840324"/>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26">
              <a:extLst>
                <a:ext uri="{FF2B5EF4-FFF2-40B4-BE49-F238E27FC236}">
                  <a16:creationId xmlns:a16="http://schemas.microsoft.com/office/drawing/2014/main" id="{A0193DD0-0089-E54A-A12D-C57F2A8DF146}"/>
                </a:ext>
              </a:extLst>
            </p:cNvPr>
            <p:cNvCxnSpPr>
              <a:cxnSpLocks/>
            </p:cNvCxnSpPr>
            <p:nvPr/>
          </p:nvCxnSpPr>
          <p:spPr>
            <a:xfrm rot="16200000">
              <a:off x="4250459" y="3301166"/>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7">
              <a:extLst>
                <a:ext uri="{FF2B5EF4-FFF2-40B4-BE49-F238E27FC236}">
                  <a16:creationId xmlns:a16="http://schemas.microsoft.com/office/drawing/2014/main" id="{491500D6-7266-1B49-B8E3-435A472B5A7D}"/>
                </a:ext>
              </a:extLst>
            </p:cNvPr>
            <p:cNvCxnSpPr>
              <a:cxnSpLocks/>
            </p:cNvCxnSpPr>
            <p:nvPr/>
          </p:nvCxnSpPr>
          <p:spPr>
            <a:xfrm rot="16200000">
              <a:off x="6922270" y="3301166"/>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8">
              <a:extLst>
                <a:ext uri="{FF2B5EF4-FFF2-40B4-BE49-F238E27FC236}">
                  <a16:creationId xmlns:a16="http://schemas.microsoft.com/office/drawing/2014/main" id="{E7C050F2-4040-1C40-AA3A-9BB598DB8CC9}"/>
                </a:ext>
              </a:extLst>
            </p:cNvPr>
            <p:cNvCxnSpPr>
              <a:cxnSpLocks/>
            </p:cNvCxnSpPr>
            <p:nvPr/>
          </p:nvCxnSpPr>
          <p:spPr>
            <a:xfrm rot="16200000">
              <a:off x="4250459" y="3988160"/>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9">
              <a:extLst>
                <a:ext uri="{FF2B5EF4-FFF2-40B4-BE49-F238E27FC236}">
                  <a16:creationId xmlns:a16="http://schemas.microsoft.com/office/drawing/2014/main" id="{6656F7E8-75DD-0440-92DA-DEE664F1A8EE}"/>
                </a:ext>
              </a:extLst>
            </p:cNvPr>
            <p:cNvCxnSpPr>
              <a:cxnSpLocks/>
            </p:cNvCxnSpPr>
            <p:nvPr/>
          </p:nvCxnSpPr>
          <p:spPr>
            <a:xfrm rot="16200000">
              <a:off x="6925363" y="3985295"/>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30">
              <a:extLst>
                <a:ext uri="{FF2B5EF4-FFF2-40B4-BE49-F238E27FC236}">
                  <a16:creationId xmlns:a16="http://schemas.microsoft.com/office/drawing/2014/main" id="{9144FE17-100F-7649-B780-3EB07AC36DBA}"/>
                </a:ext>
              </a:extLst>
            </p:cNvPr>
            <p:cNvCxnSpPr>
              <a:cxnSpLocks/>
            </p:cNvCxnSpPr>
            <p:nvPr/>
          </p:nvCxnSpPr>
          <p:spPr>
            <a:xfrm rot="16200000">
              <a:off x="4190109" y="5144099"/>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31">
              <a:extLst>
                <a:ext uri="{FF2B5EF4-FFF2-40B4-BE49-F238E27FC236}">
                  <a16:creationId xmlns:a16="http://schemas.microsoft.com/office/drawing/2014/main" id="{66D65D16-3F09-CE4F-9D1D-C425E058E693}"/>
                </a:ext>
              </a:extLst>
            </p:cNvPr>
            <p:cNvCxnSpPr>
              <a:cxnSpLocks/>
            </p:cNvCxnSpPr>
            <p:nvPr/>
          </p:nvCxnSpPr>
          <p:spPr>
            <a:xfrm rot="16200000">
              <a:off x="6868270" y="5144098"/>
              <a:ext cx="468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32">
              <a:extLst>
                <a:ext uri="{FF2B5EF4-FFF2-40B4-BE49-F238E27FC236}">
                  <a16:creationId xmlns:a16="http://schemas.microsoft.com/office/drawing/2014/main" id="{9ECA3A4E-65B2-7948-A6D2-E387652576CA}"/>
                </a:ext>
              </a:extLst>
            </p:cNvPr>
            <p:cNvCxnSpPr>
              <a:cxnSpLocks/>
            </p:cNvCxnSpPr>
            <p:nvPr/>
          </p:nvCxnSpPr>
          <p:spPr>
            <a:xfrm flipV="1">
              <a:off x="8359570" y="2193801"/>
              <a:ext cx="0" cy="401625"/>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文字方塊 33">
                  <a:extLst>
                    <a:ext uri="{FF2B5EF4-FFF2-40B4-BE49-F238E27FC236}">
                      <a16:creationId xmlns:a16="http://schemas.microsoft.com/office/drawing/2014/main" id="{36DCB164-2FAC-3D45-9C85-A2BB4BE3DE2B}"/>
                    </a:ext>
                  </a:extLst>
                </p:cNvPr>
                <p:cNvSpPr txBox="1"/>
                <p:nvPr/>
              </p:nvSpPr>
              <p:spPr>
                <a:xfrm>
                  <a:off x="8243917" y="1836210"/>
                  <a:ext cx="251094" cy="384785"/>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altLang="zh-TW" sz="2400" b="0" i="1" u="none" strike="noStrike" kern="1200" cap="none" spc="0" normalizeH="0" baseline="0" noProof="0" smtClean="0">
                                <a:ln>
                                  <a:noFill/>
                                </a:ln>
                                <a:solidFill>
                                  <a:srgbClr val="00B050"/>
                                </a:solidFill>
                                <a:effectLst/>
                                <a:uLnTx/>
                                <a:uFillTx/>
                                <a:latin typeface="Cambria Math" panose="02040503050406030204" pitchFamily="18" charset="0"/>
                                <a:cs typeface="+mn-cs"/>
                              </a:rPr>
                            </m:ctrlPr>
                          </m:accPr>
                          <m:e>
                            <m:r>
                              <a:rPr kumimoji="0" lang="zh-TW" altLang="en-US" sz="2400" b="0" i="1" u="none" strike="noStrike" kern="1200" cap="none" spc="0" normalizeH="0" baseline="0" noProof="0">
                                <a:ln>
                                  <a:noFill/>
                                </a:ln>
                                <a:solidFill>
                                  <a:srgbClr val="00B050"/>
                                </a:solidFill>
                                <a:effectLst/>
                                <a:uLnTx/>
                                <a:uFillTx/>
                                <a:latin typeface="Cambria Math" panose="02040503050406030204" pitchFamily="18" charset="0"/>
                                <a:cs typeface="+mn-cs"/>
                              </a:rPr>
                              <m:t>𝜃</m:t>
                            </m:r>
                          </m:e>
                        </m:acc>
                      </m:oMath>
                    </m:oMathPara>
                  </a14:m>
                  <a:endParaRPr kumimoji="0" lang="zh-TW" altLang="en-US" sz="2400" b="0" i="0" u="none" strike="noStrike" kern="1200" cap="none" spc="0" normalizeH="0" baseline="0" noProof="0" dirty="0">
                    <a:ln>
                      <a:noFill/>
                    </a:ln>
                    <a:solidFill>
                      <a:srgbClr val="00B050"/>
                    </a:solidFill>
                    <a:effectLst/>
                    <a:uLnTx/>
                    <a:uFillTx/>
                    <a:latin typeface="Calibri" panose="020F0502020204030204"/>
                    <a:ea typeface="新細明體" panose="02020500000000000000" pitchFamily="18" charset="-120"/>
                    <a:cs typeface="+mn-cs"/>
                  </a:endParaRPr>
                </a:p>
              </p:txBody>
            </p:sp>
          </mc:Choice>
          <mc:Fallback xmlns="">
            <p:sp>
              <p:nvSpPr>
                <p:cNvPr id="34" name="文字方塊 33">
                  <a:extLst>
                    <a:ext uri="{FF2B5EF4-FFF2-40B4-BE49-F238E27FC236}">
                      <a16:creationId xmlns:a16="http://schemas.microsoft.com/office/drawing/2014/main" id="{1DEBA250-4E0A-45D7-A0EB-B48F5AD56813}"/>
                    </a:ext>
                  </a:extLst>
                </p:cNvPr>
                <p:cNvSpPr txBox="1">
                  <a:spLocks noRot="1" noChangeAspect="1" noMove="1" noResize="1" noEditPoints="1" noAdjustHandles="1" noChangeArrowheads="1" noChangeShapeType="1" noTextEdit="1"/>
                </p:cNvSpPr>
                <p:nvPr/>
              </p:nvSpPr>
              <p:spPr>
                <a:xfrm>
                  <a:off x="8243917" y="1836210"/>
                  <a:ext cx="251094" cy="384785"/>
                </a:xfrm>
                <a:prstGeom prst="rect">
                  <a:avLst/>
                </a:prstGeom>
                <a:blipFill>
                  <a:blip r:embed="rId9"/>
                  <a:stretch>
                    <a:fillRect l="-29268" t="-15873" r="-68293" b="-7937"/>
                  </a:stretch>
                </a:blipFill>
              </p:spPr>
              <p:txBody>
                <a:bodyPr/>
                <a:lstStyle/>
                <a:p>
                  <a:r>
                    <a:rPr lang="zh-TW" altLang="en-US">
                      <a:noFill/>
                    </a:rPr>
                    <a:t> </a:t>
                  </a:r>
                </a:p>
              </p:txBody>
            </p:sp>
          </mc:Fallback>
        </mc:AlternateContent>
        <p:cxnSp>
          <p:nvCxnSpPr>
            <p:cNvPr id="28" name="直線單箭頭接點 34">
              <a:extLst>
                <a:ext uri="{FF2B5EF4-FFF2-40B4-BE49-F238E27FC236}">
                  <a16:creationId xmlns:a16="http://schemas.microsoft.com/office/drawing/2014/main" id="{8A504A9A-F034-1844-A606-E78743772E6B}"/>
                </a:ext>
              </a:extLst>
            </p:cNvPr>
            <p:cNvCxnSpPr>
              <a:cxnSpLocks/>
            </p:cNvCxnSpPr>
            <p:nvPr/>
          </p:nvCxnSpPr>
          <p:spPr>
            <a:xfrm>
              <a:off x="2170451" y="2831911"/>
              <a:ext cx="6737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35">
              <a:extLst>
                <a:ext uri="{FF2B5EF4-FFF2-40B4-BE49-F238E27FC236}">
                  <a16:creationId xmlns:a16="http://schemas.microsoft.com/office/drawing/2014/main" id="{8BCDCBEB-7E75-964D-9779-9A84CE199AAA}"/>
                </a:ext>
              </a:extLst>
            </p:cNvPr>
            <p:cNvSpPr/>
            <p:nvPr/>
          </p:nvSpPr>
          <p:spPr>
            <a:xfrm>
              <a:off x="633751" y="2480546"/>
              <a:ext cx="1574800" cy="71653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Network</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Structure</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0" name="文字方塊 36">
                  <a:extLst>
                    <a:ext uri="{FF2B5EF4-FFF2-40B4-BE49-F238E27FC236}">
                      <a16:creationId xmlns:a16="http://schemas.microsoft.com/office/drawing/2014/main" id="{C3788594-E48C-EC48-A4ED-2B4D60DE44D3}"/>
                    </a:ext>
                  </a:extLst>
                </p:cNvPr>
                <p:cNvSpPr txBox="1"/>
                <p:nvPr/>
              </p:nvSpPr>
              <p:spPr>
                <a:xfrm>
                  <a:off x="628295" y="3843064"/>
                  <a:ext cx="2253978"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Learning Algorithm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(Function </a:t>
                  </a:r>
                  <a14:m>
                    <m:oMath xmlns:m="http://schemas.openxmlformats.org/officeDocument/2006/math">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37" name="文字方塊 36">
                  <a:extLst>
                    <a:ext uri="{FF2B5EF4-FFF2-40B4-BE49-F238E27FC236}">
                      <a16:creationId xmlns:a16="http://schemas.microsoft.com/office/drawing/2014/main" id="{502F3915-E7B1-444E-BC99-E0E7AE92BBC4}"/>
                    </a:ext>
                  </a:extLst>
                </p:cNvPr>
                <p:cNvSpPr txBox="1">
                  <a:spLocks noRot="1" noChangeAspect="1" noMove="1" noResize="1" noEditPoints="1" noAdjustHandles="1" noChangeArrowheads="1" noChangeShapeType="1" noTextEdit="1"/>
                </p:cNvSpPr>
                <p:nvPr/>
              </p:nvSpPr>
              <p:spPr>
                <a:xfrm>
                  <a:off x="628295" y="3843064"/>
                  <a:ext cx="2253978" cy="1200329"/>
                </a:xfrm>
                <a:prstGeom prst="rect">
                  <a:avLst/>
                </a:prstGeom>
                <a:blipFill>
                  <a:blip r:embed="rId10"/>
                  <a:stretch>
                    <a:fillRect l="-4054" t="-4061" b="-10660"/>
                  </a:stretch>
                </a:blipFill>
              </p:spPr>
              <p:txBody>
                <a:bodyPr/>
                <a:lstStyle/>
                <a:p>
                  <a:r>
                    <a:rPr lang="zh-TW" altLang="en-US">
                      <a:noFill/>
                    </a:rPr>
                    <a:t> </a:t>
                  </a:r>
                </a:p>
              </p:txBody>
            </p:sp>
          </mc:Fallback>
        </mc:AlternateContent>
        <p:cxnSp>
          <p:nvCxnSpPr>
            <p:cNvPr id="31" name="直線單箭頭接點 37">
              <a:extLst>
                <a:ext uri="{FF2B5EF4-FFF2-40B4-BE49-F238E27FC236}">
                  <a16:creationId xmlns:a16="http://schemas.microsoft.com/office/drawing/2014/main" id="{A11F2094-8D19-8B4A-8555-7794B77CD584}"/>
                </a:ext>
              </a:extLst>
            </p:cNvPr>
            <p:cNvCxnSpPr>
              <a:cxnSpLocks/>
            </p:cNvCxnSpPr>
            <p:nvPr/>
          </p:nvCxnSpPr>
          <p:spPr>
            <a:xfrm>
              <a:off x="5750488" y="4513729"/>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8">
              <a:extLst>
                <a:ext uri="{FF2B5EF4-FFF2-40B4-BE49-F238E27FC236}">
                  <a16:creationId xmlns:a16="http://schemas.microsoft.com/office/drawing/2014/main" id="{F64A8AE1-B086-8B44-BEF7-E29C4B481CE1}"/>
                </a:ext>
              </a:extLst>
            </p:cNvPr>
            <p:cNvCxnSpPr>
              <a:cxnSpLocks/>
            </p:cNvCxnSpPr>
            <p:nvPr/>
          </p:nvCxnSpPr>
          <p:spPr>
            <a:xfrm flipH="1">
              <a:off x="3001459" y="3047164"/>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單箭頭接點 39">
              <a:extLst>
                <a:ext uri="{FF2B5EF4-FFF2-40B4-BE49-F238E27FC236}">
                  <a16:creationId xmlns:a16="http://schemas.microsoft.com/office/drawing/2014/main" id="{71B48E70-D88F-DE4A-BC7D-651F7F0326EB}"/>
                </a:ext>
              </a:extLst>
            </p:cNvPr>
            <p:cNvCxnSpPr>
              <a:cxnSpLocks/>
            </p:cNvCxnSpPr>
            <p:nvPr/>
          </p:nvCxnSpPr>
          <p:spPr>
            <a:xfrm flipH="1">
              <a:off x="5725088" y="3014062"/>
              <a:ext cx="0" cy="1491967"/>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單箭頭接點 40">
              <a:extLst>
                <a:ext uri="{FF2B5EF4-FFF2-40B4-BE49-F238E27FC236}">
                  <a16:creationId xmlns:a16="http://schemas.microsoft.com/office/drawing/2014/main" id="{7DB3F5F1-2068-7947-96F0-7F8CF42098EA}"/>
                </a:ext>
              </a:extLst>
            </p:cNvPr>
            <p:cNvCxnSpPr>
              <a:cxnSpLocks/>
            </p:cNvCxnSpPr>
            <p:nvPr/>
          </p:nvCxnSpPr>
          <p:spPr>
            <a:xfrm>
              <a:off x="3002066" y="4539131"/>
              <a:ext cx="5598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群組 41">
              <a:extLst>
                <a:ext uri="{FF2B5EF4-FFF2-40B4-BE49-F238E27FC236}">
                  <a16:creationId xmlns:a16="http://schemas.microsoft.com/office/drawing/2014/main" id="{7F0C9521-2CC2-A441-B0CC-D66EF5BB3A5A}"/>
                </a:ext>
              </a:extLst>
            </p:cNvPr>
            <p:cNvGrpSpPr/>
            <p:nvPr/>
          </p:nvGrpSpPr>
          <p:grpSpPr>
            <a:xfrm>
              <a:off x="2764555" y="2545479"/>
              <a:ext cx="519373" cy="561935"/>
              <a:chOff x="2201456" y="6196263"/>
              <a:chExt cx="519373" cy="561935"/>
            </a:xfrm>
          </p:grpSpPr>
          <p:sp>
            <p:nvSpPr>
              <p:cNvPr id="36" name="矩形 42">
                <a:extLst>
                  <a:ext uri="{FF2B5EF4-FFF2-40B4-BE49-F238E27FC236}">
                    <a16:creationId xmlns:a16="http://schemas.microsoft.com/office/drawing/2014/main" id="{0D60F3EB-0B0A-B64B-ADFA-F50060349B1D}"/>
                  </a:ext>
                </a:extLst>
              </p:cNvPr>
              <p:cNvSpPr/>
              <p:nvPr/>
            </p:nvSpPr>
            <p:spPr>
              <a:xfrm>
                <a:off x="2225842" y="6208295"/>
                <a:ext cx="434808" cy="54990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37" name="矩形 43">
                    <a:extLst>
                      <a:ext uri="{FF2B5EF4-FFF2-40B4-BE49-F238E27FC236}">
                        <a16:creationId xmlns:a16="http://schemas.microsoft.com/office/drawing/2014/main" id="{A966F51D-D415-A44E-8CF6-0C309C35BDEC}"/>
                      </a:ext>
                    </a:extLst>
                  </p:cNvPr>
                  <p:cNvSpPr/>
                  <p:nvPr/>
                </p:nvSpPr>
                <p:spPr>
                  <a:xfrm>
                    <a:off x="2201456" y="6196263"/>
                    <a:ext cx="519373" cy="52322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zh-TW" altLang="en-US" sz="2800" b="0" i="1" u="none" strike="noStrike" kern="1200" cap="none" spc="0" normalizeH="0" baseline="0" noProof="0">
                              <a:ln>
                                <a:noFill/>
                              </a:ln>
                              <a:solidFill>
                                <a:prstClr val="black"/>
                              </a:solidFill>
                              <a:effectLst/>
                              <a:uLnTx/>
                              <a:uFillTx/>
                              <a:latin typeface="Cambria Math" panose="02040503050406030204" pitchFamily="18" charset="0"/>
                              <a:cs typeface="+mn-cs"/>
                            </a:rPr>
                            <m:t>𝜙</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58" name="矩形 57">
                    <a:extLst>
                      <a:ext uri="{FF2B5EF4-FFF2-40B4-BE49-F238E27FC236}">
                        <a16:creationId xmlns:a16="http://schemas.microsoft.com/office/drawing/2014/main" id="{20E14C92-6C96-4F9B-A980-4453DF24B0EA}"/>
                      </a:ext>
                    </a:extLst>
                  </p:cNvPr>
                  <p:cNvSpPr>
                    <a:spLocks noRot="1" noChangeAspect="1" noMove="1" noResize="1" noEditPoints="1" noAdjustHandles="1" noChangeArrowheads="1" noChangeShapeType="1" noTextEdit="1"/>
                  </p:cNvSpPr>
                  <p:nvPr/>
                </p:nvSpPr>
                <p:spPr>
                  <a:xfrm>
                    <a:off x="2201456" y="6196263"/>
                    <a:ext cx="519373" cy="523220"/>
                  </a:xfrm>
                  <a:prstGeom prst="rect">
                    <a:avLst/>
                  </a:prstGeom>
                  <a:blipFill>
                    <a:blip r:embed="rId15"/>
                    <a:stretch>
                      <a:fillRect/>
                    </a:stretch>
                  </a:blipFill>
                </p:spPr>
                <p:txBody>
                  <a:bodyPr/>
                  <a:lstStyle/>
                  <a:p>
                    <a:r>
                      <a:rPr lang="zh-TW" altLang="en-US">
                        <a:noFill/>
                      </a:rPr>
                      <a:t> </a:t>
                    </a:r>
                  </a:p>
                </p:txBody>
              </p:sp>
            </mc:Fallback>
          </mc:AlternateContent>
        </p:grpSp>
      </p:grpSp>
      <p:sp>
        <p:nvSpPr>
          <p:cNvPr id="42" name="文字方塊 49">
            <a:extLst>
              <a:ext uri="{FF2B5EF4-FFF2-40B4-BE49-F238E27FC236}">
                <a16:creationId xmlns:a16="http://schemas.microsoft.com/office/drawing/2014/main" id="{4BC2EE53-E600-714A-B4DB-F320D8C13907}"/>
              </a:ext>
            </a:extLst>
          </p:cNvPr>
          <p:cNvSpPr txBox="1"/>
          <p:nvPr/>
        </p:nvSpPr>
        <p:spPr>
          <a:xfrm>
            <a:off x="328723" y="4944239"/>
            <a:ext cx="3150467" cy="830997"/>
          </a:xfrm>
          <a:prstGeom prst="rect">
            <a:avLst/>
          </a:prstGeom>
          <a:noFill/>
        </p:spPr>
        <p:txBody>
          <a:bodyPr wrap="square" rtlCol="0">
            <a:spAutoFit/>
          </a:bodyPr>
          <a:lstStyle/>
          <a:p>
            <a:r>
              <a:rPr lang="en-US" altLang="zh-TW" sz="2400" b="1" dirty="0">
                <a:solidFill>
                  <a:srgbClr val="0070C0"/>
                </a:solidFill>
              </a:rPr>
              <a:t>The learning algorithm looks like RNN.</a:t>
            </a:r>
            <a:endParaRPr lang="zh-TW" altLang="en-US" sz="2400" b="1" dirty="0">
              <a:solidFill>
                <a:srgbClr val="0070C0"/>
              </a:solidFill>
            </a:endParaRPr>
          </a:p>
        </p:txBody>
      </p:sp>
      <p:sp>
        <p:nvSpPr>
          <p:cNvPr id="44" name="標題 1">
            <a:extLst>
              <a:ext uri="{FF2B5EF4-FFF2-40B4-BE49-F238E27FC236}">
                <a16:creationId xmlns:a16="http://schemas.microsoft.com/office/drawing/2014/main" id="{EE053F58-3BC6-1E45-B68C-BADEB4666924}"/>
              </a:ext>
            </a:extLst>
          </p:cNvPr>
          <p:cNvSpPr txBox="1">
            <a:spLocks/>
          </p:cNvSpPr>
          <p:nvPr/>
        </p:nvSpPr>
        <p:spPr>
          <a:xfrm>
            <a:off x="362833" y="755188"/>
            <a:ext cx="7886700" cy="7010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Memory</a:t>
            </a:r>
            <a:r>
              <a:rPr lang="zh-CN" altLang="en-US" dirty="0"/>
              <a:t> </a:t>
            </a:r>
            <a:r>
              <a:rPr lang="en-US" altLang="zh-CN" dirty="0"/>
              <a:t>B</a:t>
            </a:r>
            <a:r>
              <a:rPr lang="en-US" altLang="zh-TW" dirty="0"/>
              <a:t>ased</a:t>
            </a:r>
            <a:endParaRPr lang="zh-TW" altLang="en-US" dirty="0"/>
          </a:p>
        </p:txBody>
      </p:sp>
    </p:spTree>
    <p:extLst>
      <p:ext uri="{BB962C8B-B14F-4D97-AF65-F5344CB8AC3E}">
        <p14:creationId xmlns:p14="http://schemas.microsoft.com/office/powerpoint/2010/main" val="423792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BE0BD4A-55A6-814A-82BB-14F036EFA9D7}"/>
                  </a:ext>
                </a:extLst>
              </p:cNvPr>
              <p:cNvSpPr>
                <a:spLocks noGrp="1"/>
              </p:cNvSpPr>
              <p:nvPr/>
            </p:nvSpPr>
            <p:spPr>
              <a:xfrm>
                <a:off x="405826" y="1809706"/>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Given function f: </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h</m:t>
                        </m:r>
                      </m:e>
                      <m:sup>
                        <m:r>
                          <a:rPr lang="en-US" altLang="zh-TW" b="0" i="1" smtClean="0">
                            <a:latin typeface="Cambria Math" panose="02040503050406030204" pitchFamily="18" charset="0"/>
                          </a:rPr>
                          <m:t>′</m:t>
                        </m:r>
                      </m:sup>
                    </m:sSup>
                    <m:r>
                      <a:rPr lang="en-US" altLang="zh-TW" b="0" i="1" smtClean="0">
                        <a:latin typeface="Cambria Math" panose="02040503050406030204" pitchFamily="18" charset="0"/>
                      </a:rPr>
                      <m:t>,</m:t>
                    </m:r>
                    <m:r>
                      <a:rPr lang="en-US" altLang="zh-TW" b="0" i="1" smtClean="0">
                        <a:latin typeface="Cambria Math" panose="02040503050406030204" pitchFamily="18" charset="0"/>
                      </a:rPr>
                      <m:t>𝑦</m:t>
                    </m:r>
                    <m:r>
                      <a:rPr lang="en-US" altLang="zh-TW" b="0" i="1" smtClean="0">
                        <a:latin typeface="Cambria Math" panose="02040503050406030204" pitchFamily="18" charset="0"/>
                      </a:rPr>
                      <m:t>=</m:t>
                    </m:r>
                    <m:r>
                      <a:rPr lang="en-US" altLang="zh-TW" b="0" i="1" smtClean="0">
                        <a:latin typeface="Cambria Math" panose="02040503050406030204" pitchFamily="18" charset="0"/>
                      </a:rPr>
                      <m:t>𝑓</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h</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e>
                    </m:d>
                  </m:oMath>
                </a14:m>
                <a:endParaRPr lang="zh-TW" altLang="en-US" dirty="0"/>
              </a:p>
            </p:txBody>
          </p:sp>
        </mc:Choice>
        <mc:Fallback xmlns="">
          <p:sp>
            <p:nvSpPr>
              <p:cNvPr id="3" name="內容版面配置區 2">
                <a:extLst>
                  <a:ext uri="{FF2B5EF4-FFF2-40B4-BE49-F238E27FC236}">
                    <a16:creationId xmlns:a16="http://schemas.microsoft.com/office/drawing/2014/main" id="{ABE0BD4A-55A6-814A-82BB-14F036EFA9D7}"/>
                  </a:ext>
                </a:extLst>
              </p:cNvPr>
              <p:cNvSpPr>
                <a:spLocks noGrp="1" noRot="1" noChangeAspect="1" noMove="1" noResize="1" noEditPoints="1" noAdjustHandles="1" noChangeArrowheads="1" noChangeShapeType="1" noTextEdit="1"/>
              </p:cNvSpPr>
              <p:nvPr/>
            </p:nvSpPr>
            <p:spPr>
              <a:xfrm>
                <a:off x="405826" y="1809706"/>
                <a:ext cx="7886700" cy="4351338"/>
              </a:xfrm>
              <a:prstGeom prst="rect">
                <a:avLst/>
              </a:prstGeom>
              <a:blipFill>
                <a:blip r:embed="rId3"/>
                <a:stretch>
                  <a:fillRect l="-1286" t="-2035"/>
                </a:stretch>
              </a:blipFill>
            </p:spPr>
            <p:txBody>
              <a:bodyPr/>
              <a:lstStyle/>
              <a:p>
                <a:r>
                  <a:rPr lang="en-US">
                    <a:noFill/>
                  </a:rPr>
                  <a:t> </a:t>
                </a:r>
              </a:p>
            </p:txBody>
          </p:sp>
        </mc:Fallback>
      </mc:AlternateContent>
      <p:sp>
        <p:nvSpPr>
          <p:cNvPr id="4" name="矩形 34">
            <a:extLst>
              <a:ext uri="{FF2B5EF4-FFF2-40B4-BE49-F238E27FC236}">
                <a16:creationId xmlns:a16="http://schemas.microsoft.com/office/drawing/2014/main" id="{BEB175C2-458C-534E-AFD7-977160A2882B}"/>
              </a:ext>
            </a:extLst>
          </p:cNvPr>
          <p:cNvSpPr/>
          <p:nvPr/>
        </p:nvSpPr>
        <p:spPr>
          <a:xfrm>
            <a:off x="1314752" y="3677754"/>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2800" dirty="0"/>
              <a:t>f</a:t>
            </a:r>
            <a:endParaRPr lang="zh-TW" altLang="en-US" sz="2800" dirty="0"/>
          </a:p>
        </p:txBody>
      </p:sp>
      <p:sp>
        <p:nvSpPr>
          <p:cNvPr id="5" name="矩形 35">
            <a:extLst>
              <a:ext uri="{FF2B5EF4-FFF2-40B4-BE49-F238E27FC236}">
                <a16:creationId xmlns:a16="http://schemas.microsoft.com/office/drawing/2014/main" id="{B5D3D670-B80A-6F45-97D8-5739AB4E8027}"/>
              </a:ext>
            </a:extLst>
          </p:cNvPr>
          <p:cNvSpPr/>
          <p:nvPr/>
        </p:nvSpPr>
        <p:spPr>
          <a:xfrm>
            <a:off x="349554" y="3677753"/>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2800" dirty="0"/>
              <a:t>h</a:t>
            </a:r>
            <a:r>
              <a:rPr lang="en-US" altLang="zh-TW" sz="2800" baseline="30000" dirty="0"/>
              <a:t>0</a:t>
            </a:r>
            <a:endParaRPr lang="zh-TW" altLang="en-US" sz="2800" baseline="30000" dirty="0"/>
          </a:p>
        </p:txBody>
      </p:sp>
      <p:sp>
        <p:nvSpPr>
          <p:cNvPr id="6" name="矩形 36">
            <a:extLst>
              <a:ext uri="{FF2B5EF4-FFF2-40B4-BE49-F238E27FC236}">
                <a16:creationId xmlns:a16="http://schemas.microsoft.com/office/drawing/2014/main" id="{37524CF3-0231-5543-9C16-2DD59AD5E0FA}"/>
              </a:ext>
            </a:extLst>
          </p:cNvPr>
          <p:cNvSpPr/>
          <p:nvPr/>
        </p:nvSpPr>
        <p:spPr>
          <a:xfrm>
            <a:off x="2669421" y="3700901"/>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2800" dirty="0"/>
              <a:t>h</a:t>
            </a:r>
            <a:r>
              <a:rPr lang="en-US" altLang="zh-TW" sz="2800" baseline="30000" dirty="0"/>
              <a:t>1</a:t>
            </a:r>
            <a:endParaRPr lang="zh-TW" altLang="en-US" sz="2800" baseline="30000" dirty="0"/>
          </a:p>
        </p:txBody>
      </p:sp>
      <p:sp>
        <p:nvSpPr>
          <p:cNvPr id="7" name="矩形 37">
            <a:extLst>
              <a:ext uri="{FF2B5EF4-FFF2-40B4-BE49-F238E27FC236}">
                <a16:creationId xmlns:a16="http://schemas.microsoft.com/office/drawing/2014/main" id="{E2160E05-635D-5042-BABC-EDDB20BAE13F}"/>
              </a:ext>
            </a:extLst>
          </p:cNvPr>
          <p:cNvSpPr/>
          <p:nvPr/>
        </p:nvSpPr>
        <p:spPr>
          <a:xfrm>
            <a:off x="1314752" y="2792325"/>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2800" dirty="0"/>
              <a:t>y</a:t>
            </a:r>
            <a:r>
              <a:rPr lang="en-US" altLang="zh-TW" sz="2800" baseline="30000" dirty="0"/>
              <a:t>1</a:t>
            </a:r>
            <a:endParaRPr lang="zh-TW" altLang="en-US" sz="2800" baseline="30000" dirty="0"/>
          </a:p>
        </p:txBody>
      </p:sp>
      <p:sp>
        <p:nvSpPr>
          <p:cNvPr id="8" name="矩形 38">
            <a:extLst>
              <a:ext uri="{FF2B5EF4-FFF2-40B4-BE49-F238E27FC236}">
                <a16:creationId xmlns:a16="http://schemas.microsoft.com/office/drawing/2014/main" id="{131665DF-1972-DC44-95D1-8B088267B89A}"/>
              </a:ext>
            </a:extLst>
          </p:cNvPr>
          <p:cNvSpPr/>
          <p:nvPr/>
        </p:nvSpPr>
        <p:spPr>
          <a:xfrm>
            <a:off x="1314752" y="4999878"/>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2800" dirty="0"/>
              <a:t>x</a:t>
            </a:r>
            <a:r>
              <a:rPr lang="en-US" altLang="zh-TW" sz="2800" baseline="30000" dirty="0"/>
              <a:t>1</a:t>
            </a:r>
            <a:endParaRPr lang="zh-TW" altLang="en-US" sz="2800" baseline="30000" dirty="0"/>
          </a:p>
        </p:txBody>
      </p:sp>
      <p:cxnSp>
        <p:nvCxnSpPr>
          <p:cNvPr id="9" name="直線單箭頭接點 39">
            <a:extLst>
              <a:ext uri="{FF2B5EF4-FFF2-40B4-BE49-F238E27FC236}">
                <a16:creationId xmlns:a16="http://schemas.microsoft.com/office/drawing/2014/main" id="{8D617930-587B-7E44-9B19-073CFEA6625C}"/>
              </a:ext>
            </a:extLst>
          </p:cNvPr>
          <p:cNvCxnSpPr>
            <a:cxnSpLocks/>
          </p:cNvCxnSpPr>
          <p:nvPr/>
        </p:nvCxnSpPr>
        <p:spPr>
          <a:xfrm>
            <a:off x="908351" y="4149635"/>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40">
            <a:extLst>
              <a:ext uri="{FF2B5EF4-FFF2-40B4-BE49-F238E27FC236}">
                <a16:creationId xmlns:a16="http://schemas.microsoft.com/office/drawing/2014/main" id="{707BF54A-81F3-8443-A2C0-0E7E7B0C69E1}"/>
              </a:ext>
            </a:extLst>
          </p:cNvPr>
          <p:cNvCxnSpPr>
            <a:cxnSpLocks/>
          </p:cNvCxnSpPr>
          <p:nvPr/>
        </p:nvCxnSpPr>
        <p:spPr>
          <a:xfrm>
            <a:off x="2279953" y="4166568"/>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41">
            <a:extLst>
              <a:ext uri="{FF2B5EF4-FFF2-40B4-BE49-F238E27FC236}">
                <a16:creationId xmlns:a16="http://schemas.microsoft.com/office/drawing/2014/main" id="{BB9E1DC3-5E09-5B45-B8B1-54CCC8019AF5}"/>
              </a:ext>
            </a:extLst>
          </p:cNvPr>
          <p:cNvCxnSpPr>
            <a:cxnSpLocks/>
          </p:cNvCxnSpPr>
          <p:nvPr/>
        </p:nvCxnSpPr>
        <p:spPr>
          <a:xfrm rot="16200000">
            <a:off x="1602617" y="3469659"/>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42">
            <a:extLst>
              <a:ext uri="{FF2B5EF4-FFF2-40B4-BE49-F238E27FC236}">
                <a16:creationId xmlns:a16="http://schemas.microsoft.com/office/drawing/2014/main" id="{1872E403-E1FB-8040-B990-BA921F3EEDA2}"/>
              </a:ext>
            </a:extLst>
          </p:cNvPr>
          <p:cNvCxnSpPr>
            <a:cxnSpLocks/>
          </p:cNvCxnSpPr>
          <p:nvPr/>
        </p:nvCxnSpPr>
        <p:spPr>
          <a:xfrm rot="16200000">
            <a:off x="1602617" y="4803820"/>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43">
            <a:extLst>
              <a:ext uri="{FF2B5EF4-FFF2-40B4-BE49-F238E27FC236}">
                <a16:creationId xmlns:a16="http://schemas.microsoft.com/office/drawing/2014/main" id="{202453A5-88FB-1147-B21F-863F8D2B703D}"/>
              </a:ext>
            </a:extLst>
          </p:cNvPr>
          <p:cNvSpPr/>
          <p:nvPr/>
        </p:nvSpPr>
        <p:spPr>
          <a:xfrm>
            <a:off x="3600756" y="3706730"/>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2800" dirty="0"/>
              <a:t>f</a:t>
            </a:r>
            <a:endParaRPr lang="zh-TW" altLang="en-US" sz="2800" dirty="0"/>
          </a:p>
        </p:txBody>
      </p:sp>
      <p:sp>
        <p:nvSpPr>
          <p:cNvPr id="14" name="矩形 44">
            <a:extLst>
              <a:ext uri="{FF2B5EF4-FFF2-40B4-BE49-F238E27FC236}">
                <a16:creationId xmlns:a16="http://schemas.microsoft.com/office/drawing/2014/main" id="{6964E4F6-D76E-AD43-A01C-490762DDCB18}"/>
              </a:ext>
            </a:extLst>
          </p:cNvPr>
          <p:cNvSpPr/>
          <p:nvPr/>
        </p:nvSpPr>
        <p:spPr>
          <a:xfrm>
            <a:off x="4955425" y="3729877"/>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2800" dirty="0"/>
              <a:t>h</a:t>
            </a:r>
            <a:r>
              <a:rPr lang="en-US" altLang="zh-TW" sz="2800" baseline="30000" dirty="0"/>
              <a:t>2</a:t>
            </a:r>
            <a:endParaRPr lang="zh-TW" altLang="en-US" sz="2800" baseline="30000" dirty="0"/>
          </a:p>
        </p:txBody>
      </p:sp>
      <p:sp>
        <p:nvSpPr>
          <p:cNvPr id="15" name="矩形 45">
            <a:extLst>
              <a:ext uri="{FF2B5EF4-FFF2-40B4-BE49-F238E27FC236}">
                <a16:creationId xmlns:a16="http://schemas.microsoft.com/office/drawing/2014/main" id="{9B3089CA-5DFC-774D-92A0-898432F6B8C3}"/>
              </a:ext>
            </a:extLst>
          </p:cNvPr>
          <p:cNvSpPr/>
          <p:nvPr/>
        </p:nvSpPr>
        <p:spPr>
          <a:xfrm>
            <a:off x="3600756" y="2821301"/>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2800" dirty="0"/>
              <a:t>y</a:t>
            </a:r>
            <a:r>
              <a:rPr lang="en-US" altLang="zh-TW" sz="2800" baseline="30000" dirty="0"/>
              <a:t>2</a:t>
            </a:r>
            <a:endParaRPr lang="zh-TW" altLang="en-US" sz="2800" baseline="30000" dirty="0"/>
          </a:p>
        </p:txBody>
      </p:sp>
      <p:sp>
        <p:nvSpPr>
          <p:cNvPr id="16" name="矩形 46">
            <a:extLst>
              <a:ext uri="{FF2B5EF4-FFF2-40B4-BE49-F238E27FC236}">
                <a16:creationId xmlns:a16="http://schemas.microsoft.com/office/drawing/2014/main" id="{A078F3CD-CF0F-6B45-80B8-04827DEA0EEB}"/>
              </a:ext>
            </a:extLst>
          </p:cNvPr>
          <p:cNvSpPr/>
          <p:nvPr/>
        </p:nvSpPr>
        <p:spPr>
          <a:xfrm>
            <a:off x="3600756" y="5028854"/>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2800" dirty="0"/>
              <a:t>x</a:t>
            </a:r>
            <a:r>
              <a:rPr lang="en-US" altLang="zh-TW" sz="2800" baseline="30000" dirty="0"/>
              <a:t>2</a:t>
            </a:r>
            <a:endParaRPr lang="zh-TW" altLang="en-US" sz="2800" baseline="30000" dirty="0"/>
          </a:p>
        </p:txBody>
      </p:sp>
      <p:cxnSp>
        <p:nvCxnSpPr>
          <p:cNvPr id="17" name="直線單箭頭接點 47">
            <a:extLst>
              <a:ext uri="{FF2B5EF4-FFF2-40B4-BE49-F238E27FC236}">
                <a16:creationId xmlns:a16="http://schemas.microsoft.com/office/drawing/2014/main" id="{FBDD58B4-F9F7-2646-9FAA-EA0A032EB410}"/>
              </a:ext>
            </a:extLst>
          </p:cNvPr>
          <p:cNvCxnSpPr>
            <a:cxnSpLocks/>
          </p:cNvCxnSpPr>
          <p:nvPr/>
        </p:nvCxnSpPr>
        <p:spPr>
          <a:xfrm>
            <a:off x="3194355" y="4178611"/>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48">
            <a:extLst>
              <a:ext uri="{FF2B5EF4-FFF2-40B4-BE49-F238E27FC236}">
                <a16:creationId xmlns:a16="http://schemas.microsoft.com/office/drawing/2014/main" id="{244F9F70-CB27-194B-9568-933F03396C2C}"/>
              </a:ext>
            </a:extLst>
          </p:cNvPr>
          <p:cNvCxnSpPr>
            <a:cxnSpLocks/>
          </p:cNvCxnSpPr>
          <p:nvPr/>
        </p:nvCxnSpPr>
        <p:spPr>
          <a:xfrm>
            <a:off x="4565957" y="419554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49">
            <a:extLst>
              <a:ext uri="{FF2B5EF4-FFF2-40B4-BE49-F238E27FC236}">
                <a16:creationId xmlns:a16="http://schemas.microsoft.com/office/drawing/2014/main" id="{2033E9B1-A60B-7741-94DE-61721CCE4E71}"/>
              </a:ext>
            </a:extLst>
          </p:cNvPr>
          <p:cNvCxnSpPr>
            <a:cxnSpLocks/>
          </p:cNvCxnSpPr>
          <p:nvPr/>
        </p:nvCxnSpPr>
        <p:spPr>
          <a:xfrm rot="16200000">
            <a:off x="3888621" y="3498635"/>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50">
            <a:extLst>
              <a:ext uri="{FF2B5EF4-FFF2-40B4-BE49-F238E27FC236}">
                <a16:creationId xmlns:a16="http://schemas.microsoft.com/office/drawing/2014/main" id="{2E277A1A-71EB-0E41-8C0B-D90482C92F77}"/>
              </a:ext>
            </a:extLst>
          </p:cNvPr>
          <p:cNvCxnSpPr>
            <a:cxnSpLocks/>
          </p:cNvCxnSpPr>
          <p:nvPr/>
        </p:nvCxnSpPr>
        <p:spPr>
          <a:xfrm rot="16200000">
            <a:off x="3888621" y="4832796"/>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51">
            <a:extLst>
              <a:ext uri="{FF2B5EF4-FFF2-40B4-BE49-F238E27FC236}">
                <a16:creationId xmlns:a16="http://schemas.microsoft.com/office/drawing/2014/main" id="{0AA84129-076E-1346-8090-72541F03B85D}"/>
              </a:ext>
            </a:extLst>
          </p:cNvPr>
          <p:cNvSpPr/>
          <p:nvPr/>
        </p:nvSpPr>
        <p:spPr>
          <a:xfrm>
            <a:off x="5920626" y="3711618"/>
            <a:ext cx="931333"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2800" dirty="0"/>
              <a:t>f</a:t>
            </a:r>
            <a:endParaRPr lang="zh-TW" altLang="en-US" sz="2800" dirty="0"/>
          </a:p>
        </p:txBody>
      </p:sp>
      <p:sp>
        <p:nvSpPr>
          <p:cNvPr id="22" name="矩形 52">
            <a:extLst>
              <a:ext uri="{FF2B5EF4-FFF2-40B4-BE49-F238E27FC236}">
                <a16:creationId xmlns:a16="http://schemas.microsoft.com/office/drawing/2014/main" id="{560AD856-1B66-864C-9D3C-3706FC4F5817}"/>
              </a:ext>
            </a:extLst>
          </p:cNvPr>
          <p:cNvSpPr/>
          <p:nvPr/>
        </p:nvSpPr>
        <p:spPr>
          <a:xfrm>
            <a:off x="7275295" y="3734765"/>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2800" dirty="0"/>
              <a:t>h</a:t>
            </a:r>
            <a:r>
              <a:rPr lang="en-US" altLang="zh-TW" sz="2800" baseline="30000" dirty="0"/>
              <a:t>3</a:t>
            </a:r>
            <a:endParaRPr lang="zh-TW" altLang="en-US" sz="2800" baseline="30000" dirty="0"/>
          </a:p>
        </p:txBody>
      </p:sp>
      <p:sp>
        <p:nvSpPr>
          <p:cNvPr id="23" name="矩形 53">
            <a:extLst>
              <a:ext uri="{FF2B5EF4-FFF2-40B4-BE49-F238E27FC236}">
                <a16:creationId xmlns:a16="http://schemas.microsoft.com/office/drawing/2014/main" id="{41F2D158-E481-024A-8C48-1A7FAA2A1B0C}"/>
              </a:ext>
            </a:extLst>
          </p:cNvPr>
          <p:cNvSpPr/>
          <p:nvPr/>
        </p:nvSpPr>
        <p:spPr>
          <a:xfrm>
            <a:off x="5920626" y="2826189"/>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2800" dirty="0"/>
              <a:t>y</a:t>
            </a:r>
            <a:r>
              <a:rPr lang="en-US" altLang="zh-TW" sz="2800" baseline="30000" dirty="0"/>
              <a:t>3</a:t>
            </a:r>
            <a:endParaRPr lang="zh-TW" altLang="en-US" sz="2800" baseline="30000" dirty="0"/>
          </a:p>
        </p:txBody>
      </p:sp>
      <p:sp>
        <p:nvSpPr>
          <p:cNvPr id="24" name="矩形 54">
            <a:extLst>
              <a:ext uri="{FF2B5EF4-FFF2-40B4-BE49-F238E27FC236}">
                <a16:creationId xmlns:a16="http://schemas.microsoft.com/office/drawing/2014/main" id="{43DBF410-10BE-D04B-B0F4-C99475F2DE3B}"/>
              </a:ext>
            </a:extLst>
          </p:cNvPr>
          <p:cNvSpPr/>
          <p:nvPr/>
        </p:nvSpPr>
        <p:spPr>
          <a:xfrm>
            <a:off x="5920626" y="5033742"/>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altLang="zh-TW" sz="2800" dirty="0"/>
              <a:t>x</a:t>
            </a:r>
            <a:r>
              <a:rPr lang="en-US" altLang="zh-TW" sz="2800" baseline="30000" dirty="0"/>
              <a:t>3</a:t>
            </a:r>
            <a:endParaRPr lang="zh-TW" altLang="en-US" sz="2800" baseline="30000" dirty="0"/>
          </a:p>
        </p:txBody>
      </p:sp>
      <p:cxnSp>
        <p:nvCxnSpPr>
          <p:cNvPr id="25" name="直線單箭頭接點 55">
            <a:extLst>
              <a:ext uri="{FF2B5EF4-FFF2-40B4-BE49-F238E27FC236}">
                <a16:creationId xmlns:a16="http://schemas.microsoft.com/office/drawing/2014/main" id="{30229CF1-3B45-B14F-AF36-DFE122940F16}"/>
              </a:ext>
            </a:extLst>
          </p:cNvPr>
          <p:cNvCxnSpPr>
            <a:cxnSpLocks/>
          </p:cNvCxnSpPr>
          <p:nvPr/>
        </p:nvCxnSpPr>
        <p:spPr>
          <a:xfrm>
            <a:off x="5514225" y="4183499"/>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56">
            <a:extLst>
              <a:ext uri="{FF2B5EF4-FFF2-40B4-BE49-F238E27FC236}">
                <a16:creationId xmlns:a16="http://schemas.microsoft.com/office/drawing/2014/main" id="{DD17F781-580A-D447-9AB0-F378BB0223C8}"/>
              </a:ext>
            </a:extLst>
          </p:cNvPr>
          <p:cNvCxnSpPr>
            <a:cxnSpLocks/>
          </p:cNvCxnSpPr>
          <p:nvPr/>
        </p:nvCxnSpPr>
        <p:spPr>
          <a:xfrm>
            <a:off x="6885827" y="4200432"/>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57">
            <a:extLst>
              <a:ext uri="{FF2B5EF4-FFF2-40B4-BE49-F238E27FC236}">
                <a16:creationId xmlns:a16="http://schemas.microsoft.com/office/drawing/2014/main" id="{2FB3613D-1163-8643-AC29-D6A36399F5C0}"/>
              </a:ext>
            </a:extLst>
          </p:cNvPr>
          <p:cNvCxnSpPr>
            <a:cxnSpLocks/>
          </p:cNvCxnSpPr>
          <p:nvPr/>
        </p:nvCxnSpPr>
        <p:spPr>
          <a:xfrm rot="16200000">
            <a:off x="6208491" y="3503523"/>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58">
            <a:extLst>
              <a:ext uri="{FF2B5EF4-FFF2-40B4-BE49-F238E27FC236}">
                <a16:creationId xmlns:a16="http://schemas.microsoft.com/office/drawing/2014/main" id="{50E2E623-056C-6A4D-BDF5-0EF67CB80F15}"/>
              </a:ext>
            </a:extLst>
          </p:cNvPr>
          <p:cNvCxnSpPr>
            <a:cxnSpLocks/>
          </p:cNvCxnSpPr>
          <p:nvPr/>
        </p:nvCxnSpPr>
        <p:spPr>
          <a:xfrm rot="16200000">
            <a:off x="6208491" y="483768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59">
            <a:extLst>
              <a:ext uri="{FF2B5EF4-FFF2-40B4-BE49-F238E27FC236}">
                <a16:creationId xmlns:a16="http://schemas.microsoft.com/office/drawing/2014/main" id="{5ACAAA26-9200-0D41-80B9-F602CCBB5DD1}"/>
              </a:ext>
            </a:extLst>
          </p:cNvPr>
          <p:cNvSpPr txBox="1"/>
          <p:nvPr/>
        </p:nvSpPr>
        <p:spPr>
          <a:xfrm>
            <a:off x="7863113" y="3881809"/>
            <a:ext cx="931334"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2800" b="1" dirty="0"/>
              <a:t>……</a:t>
            </a:r>
            <a:endParaRPr lang="zh-TW" altLang="en-US" sz="2800" b="1" dirty="0"/>
          </a:p>
        </p:txBody>
      </p:sp>
      <p:sp>
        <p:nvSpPr>
          <p:cNvPr id="30" name="文字方塊 71">
            <a:extLst>
              <a:ext uri="{FF2B5EF4-FFF2-40B4-BE49-F238E27FC236}">
                <a16:creationId xmlns:a16="http://schemas.microsoft.com/office/drawing/2014/main" id="{DDB2EC6E-FEAF-2F44-9CB2-6EEAFC6CF528}"/>
              </a:ext>
            </a:extLst>
          </p:cNvPr>
          <p:cNvSpPr txBox="1"/>
          <p:nvPr/>
        </p:nvSpPr>
        <p:spPr>
          <a:xfrm>
            <a:off x="1076053" y="5677796"/>
            <a:ext cx="6546245"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2400" dirty="0"/>
              <a:t>No matter how long the input/output sequence is, we only need one function f</a:t>
            </a:r>
            <a:endParaRPr lang="zh-TW" altLang="en-US" sz="2400" dirty="0"/>
          </a:p>
        </p:txBody>
      </p:sp>
      <p:sp>
        <p:nvSpPr>
          <p:cNvPr id="32" name="標題 1">
            <a:extLst>
              <a:ext uri="{FF2B5EF4-FFF2-40B4-BE49-F238E27FC236}">
                <a16:creationId xmlns:a16="http://schemas.microsoft.com/office/drawing/2014/main" id="{526E3009-B2FA-6741-AF84-EF4FC4CE7FF9}"/>
              </a:ext>
            </a:extLst>
          </p:cNvPr>
          <p:cNvSpPr txBox="1">
            <a:spLocks/>
          </p:cNvSpPr>
          <p:nvPr/>
        </p:nvSpPr>
        <p:spPr>
          <a:xfrm>
            <a:off x="362833" y="755188"/>
            <a:ext cx="7886700" cy="7010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RNN</a:t>
            </a:r>
            <a:r>
              <a:rPr lang="zh-CN" altLang="en-US" dirty="0"/>
              <a:t> </a:t>
            </a:r>
            <a:r>
              <a:rPr lang="en-US" altLang="zh-CN" dirty="0"/>
              <a:t>Review</a:t>
            </a:r>
            <a:endParaRPr lang="zh-TW" altLang="en-US" dirty="0"/>
          </a:p>
        </p:txBody>
      </p:sp>
    </p:spTree>
    <p:extLst>
      <p:ext uri="{BB962C8B-B14F-4D97-AF65-F5344CB8AC3E}">
        <p14:creationId xmlns:p14="http://schemas.microsoft.com/office/powerpoint/2010/main" val="13009378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30">
            <a:extLst>
              <a:ext uri="{FF2B5EF4-FFF2-40B4-BE49-F238E27FC236}">
                <a16:creationId xmlns:a16="http://schemas.microsoft.com/office/drawing/2014/main" id="{4C4E67CC-A92D-2545-8DD9-4DAD9B32A8C8}"/>
              </a:ext>
            </a:extLst>
          </p:cNvPr>
          <p:cNvSpPr txBox="1"/>
          <p:nvPr/>
        </p:nvSpPr>
        <p:spPr>
          <a:xfrm>
            <a:off x="585373" y="4917142"/>
            <a:ext cx="2618053" cy="523220"/>
          </a:xfrm>
          <a:prstGeom prst="rect">
            <a:avLst/>
          </a:prstGeom>
          <a:noFill/>
        </p:spPr>
        <p:txBody>
          <a:bodyPr wrap="square" rtlCol="0">
            <a:spAutoFit/>
          </a:bodyPr>
          <a:lstStyle/>
          <a:p>
            <a:r>
              <a:rPr lang="en-US" altLang="zh-TW" sz="2800" dirty="0"/>
              <a:t>c change slowly</a:t>
            </a:r>
            <a:endParaRPr lang="zh-TW" altLang="en-US" sz="2800" dirty="0"/>
          </a:p>
        </p:txBody>
      </p:sp>
      <p:sp>
        <p:nvSpPr>
          <p:cNvPr id="4" name="文字方塊 31">
            <a:extLst>
              <a:ext uri="{FF2B5EF4-FFF2-40B4-BE49-F238E27FC236}">
                <a16:creationId xmlns:a16="http://schemas.microsoft.com/office/drawing/2014/main" id="{4F56BB6C-ED1B-AB4B-AE83-71ED9FA9D2C7}"/>
              </a:ext>
            </a:extLst>
          </p:cNvPr>
          <p:cNvSpPr txBox="1"/>
          <p:nvPr/>
        </p:nvSpPr>
        <p:spPr>
          <a:xfrm>
            <a:off x="616502" y="5848999"/>
            <a:ext cx="2618053" cy="523220"/>
          </a:xfrm>
          <a:prstGeom prst="rect">
            <a:avLst/>
          </a:prstGeom>
          <a:noFill/>
        </p:spPr>
        <p:txBody>
          <a:bodyPr wrap="square" rtlCol="0">
            <a:spAutoFit/>
          </a:bodyPr>
          <a:lstStyle/>
          <a:p>
            <a:r>
              <a:rPr lang="en-US" altLang="zh-TW" sz="2800" dirty="0"/>
              <a:t>h change faster</a:t>
            </a:r>
            <a:endParaRPr lang="zh-TW" altLang="en-US" sz="2800" dirty="0"/>
          </a:p>
        </p:txBody>
      </p:sp>
      <p:sp>
        <p:nvSpPr>
          <p:cNvPr id="5" name="文字方塊 32">
            <a:extLst>
              <a:ext uri="{FF2B5EF4-FFF2-40B4-BE49-F238E27FC236}">
                <a16:creationId xmlns:a16="http://schemas.microsoft.com/office/drawing/2014/main" id="{EB8E22CA-D501-4847-8295-B62548ABA4F3}"/>
              </a:ext>
            </a:extLst>
          </p:cNvPr>
          <p:cNvSpPr txBox="1"/>
          <p:nvPr/>
        </p:nvSpPr>
        <p:spPr>
          <a:xfrm>
            <a:off x="3909303" y="4942898"/>
            <a:ext cx="4491368" cy="523220"/>
          </a:xfrm>
          <a:prstGeom prst="rect">
            <a:avLst/>
          </a:prstGeom>
          <a:noFill/>
        </p:spPr>
        <p:txBody>
          <a:bodyPr wrap="square" rtlCol="0">
            <a:spAutoFit/>
          </a:bodyPr>
          <a:lstStyle/>
          <a:p>
            <a:r>
              <a:rPr lang="en-US" altLang="zh-TW" sz="2800" dirty="0" err="1"/>
              <a:t>c</a:t>
            </a:r>
            <a:r>
              <a:rPr lang="en-US" altLang="zh-TW" sz="2800" baseline="30000" dirty="0" err="1"/>
              <a:t>t</a:t>
            </a:r>
            <a:r>
              <a:rPr lang="en-US" altLang="zh-TW" sz="2800" dirty="0"/>
              <a:t> is c</a:t>
            </a:r>
            <a:r>
              <a:rPr lang="en-US" altLang="zh-TW" sz="2800" baseline="30000" dirty="0"/>
              <a:t>t-1</a:t>
            </a:r>
            <a:r>
              <a:rPr lang="en-US" altLang="zh-TW" sz="2800" dirty="0"/>
              <a:t> added by something</a:t>
            </a:r>
            <a:endParaRPr lang="zh-TW" altLang="en-US" sz="2800" dirty="0"/>
          </a:p>
        </p:txBody>
      </p:sp>
      <p:sp>
        <p:nvSpPr>
          <p:cNvPr id="6" name="文字方塊 33">
            <a:extLst>
              <a:ext uri="{FF2B5EF4-FFF2-40B4-BE49-F238E27FC236}">
                <a16:creationId xmlns:a16="http://schemas.microsoft.com/office/drawing/2014/main" id="{1EAB38AE-D1A6-2A48-AEA2-3049847CDE24}"/>
              </a:ext>
            </a:extLst>
          </p:cNvPr>
          <p:cNvSpPr txBox="1"/>
          <p:nvPr/>
        </p:nvSpPr>
        <p:spPr>
          <a:xfrm>
            <a:off x="3909302" y="5848999"/>
            <a:ext cx="4986921" cy="523220"/>
          </a:xfrm>
          <a:prstGeom prst="rect">
            <a:avLst/>
          </a:prstGeom>
          <a:noFill/>
        </p:spPr>
        <p:txBody>
          <a:bodyPr wrap="square" rtlCol="0">
            <a:spAutoFit/>
          </a:bodyPr>
          <a:lstStyle/>
          <a:p>
            <a:r>
              <a:rPr lang="en-US" altLang="zh-TW" sz="2800" dirty="0" err="1"/>
              <a:t>h</a:t>
            </a:r>
            <a:r>
              <a:rPr lang="en-US" altLang="zh-TW" sz="2800" baseline="30000" dirty="0" err="1"/>
              <a:t>t</a:t>
            </a:r>
            <a:r>
              <a:rPr lang="en-US" altLang="zh-TW" sz="2800" dirty="0"/>
              <a:t> and h</a:t>
            </a:r>
            <a:r>
              <a:rPr lang="en-US" altLang="zh-TW" sz="2800" baseline="30000" dirty="0"/>
              <a:t>t-1</a:t>
            </a:r>
            <a:r>
              <a:rPr lang="en-US" altLang="zh-TW" sz="2800" dirty="0"/>
              <a:t> can be very different</a:t>
            </a:r>
            <a:endParaRPr lang="zh-TW" altLang="en-US" sz="2800" dirty="0"/>
          </a:p>
        </p:txBody>
      </p:sp>
      <p:sp>
        <p:nvSpPr>
          <p:cNvPr id="7" name="箭號: 向右 34">
            <a:extLst>
              <a:ext uri="{FF2B5EF4-FFF2-40B4-BE49-F238E27FC236}">
                <a16:creationId xmlns:a16="http://schemas.microsoft.com/office/drawing/2014/main" id="{681BB71D-AFFF-464E-9564-DC1800A972D3}"/>
              </a:ext>
            </a:extLst>
          </p:cNvPr>
          <p:cNvSpPr/>
          <p:nvPr/>
        </p:nvSpPr>
        <p:spPr>
          <a:xfrm>
            <a:off x="3153793" y="5022831"/>
            <a:ext cx="660234" cy="3922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 name="箭號: 向右 35">
            <a:extLst>
              <a:ext uri="{FF2B5EF4-FFF2-40B4-BE49-F238E27FC236}">
                <a16:creationId xmlns:a16="http://schemas.microsoft.com/office/drawing/2014/main" id="{0620802D-28BC-DE41-AC42-97BD16633605}"/>
              </a:ext>
            </a:extLst>
          </p:cNvPr>
          <p:cNvSpPr/>
          <p:nvPr/>
        </p:nvSpPr>
        <p:spPr>
          <a:xfrm>
            <a:off x="3153793" y="5932016"/>
            <a:ext cx="660234" cy="39225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9" name="矩形 36">
            <a:extLst>
              <a:ext uri="{FF2B5EF4-FFF2-40B4-BE49-F238E27FC236}">
                <a16:creationId xmlns:a16="http://schemas.microsoft.com/office/drawing/2014/main" id="{E503327B-5F02-5148-B664-892A810F08BD}"/>
              </a:ext>
            </a:extLst>
          </p:cNvPr>
          <p:cNvSpPr/>
          <p:nvPr/>
        </p:nvSpPr>
        <p:spPr>
          <a:xfrm>
            <a:off x="1187252" y="2544484"/>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sz="2800" baseline="30000" dirty="0"/>
          </a:p>
        </p:txBody>
      </p:sp>
      <p:sp>
        <p:nvSpPr>
          <p:cNvPr id="10" name="矩形 37">
            <a:extLst>
              <a:ext uri="{FF2B5EF4-FFF2-40B4-BE49-F238E27FC236}">
                <a16:creationId xmlns:a16="http://schemas.microsoft.com/office/drawing/2014/main" id="{10033252-CAED-764C-86F2-121C50072F86}"/>
              </a:ext>
            </a:extLst>
          </p:cNvPr>
          <p:cNvSpPr/>
          <p:nvPr/>
        </p:nvSpPr>
        <p:spPr>
          <a:xfrm>
            <a:off x="2165927" y="2526225"/>
            <a:ext cx="1106546" cy="931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Naïve</a:t>
            </a:r>
          </a:p>
          <a:p>
            <a:pPr algn="ctr"/>
            <a:r>
              <a:rPr lang="en-US" altLang="zh-TW" sz="2800" dirty="0"/>
              <a:t>RNN</a:t>
            </a:r>
            <a:endParaRPr lang="zh-TW" altLang="en-US" sz="2800" dirty="0"/>
          </a:p>
        </p:txBody>
      </p:sp>
      <p:sp>
        <p:nvSpPr>
          <p:cNvPr id="11" name="矩形 38">
            <a:extLst>
              <a:ext uri="{FF2B5EF4-FFF2-40B4-BE49-F238E27FC236}">
                <a16:creationId xmlns:a16="http://schemas.microsoft.com/office/drawing/2014/main" id="{849B28AE-6D4B-D941-AE90-2676FA157C7D}"/>
              </a:ext>
            </a:extLst>
          </p:cNvPr>
          <p:cNvSpPr/>
          <p:nvPr/>
        </p:nvSpPr>
        <p:spPr>
          <a:xfrm>
            <a:off x="3695808" y="2549372"/>
            <a:ext cx="507999" cy="93133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err="1"/>
              <a:t>h</a:t>
            </a:r>
            <a:r>
              <a:rPr lang="en-US" altLang="zh-TW" sz="2800" baseline="30000" dirty="0" err="1"/>
              <a:t>t</a:t>
            </a:r>
            <a:endParaRPr lang="zh-TW" altLang="en-US" sz="2800" baseline="30000" dirty="0"/>
          </a:p>
        </p:txBody>
      </p:sp>
      <p:sp>
        <p:nvSpPr>
          <p:cNvPr id="12" name="矩形 39">
            <a:extLst>
              <a:ext uri="{FF2B5EF4-FFF2-40B4-BE49-F238E27FC236}">
                <a16:creationId xmlns:a16="http://schemas.microsoft.com/office/drawing/2014/main" id="{B71306FC-5154-0640-ACFF-9DFB8E2E7EF5}"/>
              </a:ext>
            </a:extLst>
          </p:cNvPr>
          <p:cNvSpPr/>
          <p:nvPr/>
        </p:nvSpPr>
        <p:spPr>
          <a:xfrm>
            <a:off x="2253011" y="1654782"/>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err="1"/>
              <a:t>y</a:t>
            </a:r>
            <a:r>
              <a:rPr lang="en-US" altLang="zh-TW" sz="2800" baseline="30000" dirty="0" err="1"/>
              <a:t>t</a:t>
            </a:r>
            <a:endParaRPr lang="zh-TW" altLang="en-US" sz="2800" baseline="30000" dirty="0"/>
          </a:p>
        </p:txBody>
      </p:sp>
      <p:sp>
        <p:nvSpPr>
          <p:cNvPr id="13" name="矩形 40">
            <a:extLst>
              <a:ext uri="{FF2B5EF4-FFF2-40B4-BE49-F238E27FC236}">
                <a16:creationId xmlns:a16="http://schemas.microsoft.com/office/drawing/2014/main" id="{E91F9BFD-3B72-5F44-900E-69CADCF316A9}"/>
              </a:ext>
            </a:extLst>
          </p:cNvPr>
          <p:cNvSpPr/>
          <p:nvPr/>
        </p:nvSpPr>
        <p:spPr>
          <a:xfrm>
            <a:off x="2267525" y="3833778"/>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err="1"/>
              <a:t>x</a:t>
            </a:r>
            <a:r>
              <a:rPr lang="en-US" altLang="zh-TW" sz="2800" baseline="30000" dirty="0" err="1"/>
              <a:t>t</a:t>
            </a:r>
            <a:endParaRPr lang="zh-TW" altLang="en-US" sz="2800" baseline="30000" dirty="0"/>
          </a:p>
        </p:txBody>
      </p:sp>
      <p:cxnSp>
        <p:nvCxnSpPr>
          <p:cNvPr id="14" name="直線單箭頭接點 41">
            <a:extLst>
              <a:ext uri="{FF2B5EF4-FFF2-40B4-BE49-F238E27FC236}">
                <a16:creationId xmlns:a16="http://schemas.microsoft.com/office/drawing/2014/main" id="{1215F892-FEC8-934F-8AAA-690C94279BC9}"/>
              </a:ext>
            </a:extLst>
          </p:cNvPr>
          <p:cNvCxnSpPr>
            <a:cxnSpLocks/>
          </p:cNvCxnSpPr>
          <p:nvPr/>
        </p:nvCxnSpPr>
        <p:spPr>
          <a:xfrm>
            <a:off x="1746052" y="2998106"/>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42">
            <a:extLst>
              <a:ext uri="{FF2B5EF4-FFF2-40B4-BE49-F238E27FC236}">
                <a16:creationId xmlns:a16="http://schemas.microsoft.com/office/drawing/2014/main" id="{50EFF50F-115E-F744-BFDE-0042DF320396}"/>
              </a:ext>
            </a:extLst>
          </p:cNvPr>
          <p:cNvCxnSpPr>
            <a:cxnSpLocks/>
          </p:cNvCxnSpPr>
          <p:nvPr/>
        </p:nvCxnSpPr>
        <p:spPr>
          <a:xfrm>
            <a:off x="3306340" y="3015039"/>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43">
            <a:extLst>
              <a:ext uri="{FF2B5EF4-FFF2-40B4-BE49-F238E27FC236}">
                <a16:creationId xmlns:a16="http://schemas.microsoft.com/office/drawing/2014/main" id="{C88A0D52-93F7-A945-A899-61C82DEB9D09}"/>
              </a:ext>
            </a:extLst>
          </p:cNvPr>
          <p:cNvCxnSpPr>
            <a:cxnSpLocks/>
          </p:cNvCxnSpPr>
          <p:nvPr/>
        </p:nvCxnSpPr>
        <p:spPr>
          <a:xfrm rot="16200000">
            <a:off x="2540876" y="2332116"/>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44">
            <a:extLst>
              <a:ext uri="{FF2B5EF4-FFF2-40B4-BE49-F238E27FC236}">
                <a16:creationId xmlns:a16="http://schemas.microsoft.com/office/drawing/2014/main" id="{CA8F88BE-A1C5-394F-94BD-1C0130D103E7}"/>
              </a:ext>
            </a:extLst>
          </p:cNvPr>
          <p:cNvCxnSpPr>
            <a:cxnSpLocks/>
          </p:cNvCxnSpPr>
          <p:nvPr/>
        </p:nvCxnSpPr>
        <p:spPr>
          <a:xfrm rot="16200000">
            <a:off x="2555390" y="3637720"/>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46">
            <a:extLst>
              <a:ext uri="{FF2B5EF4-FFF2-40B4-BE49-F238E27FC236}">
                <a16:creationId xmlns:a16="http://schemas.microsoft.com/office/drawing/2014/main" id="{B33753E1-7A59-F24B-82F4-62513A3ABBCA}"/>
              </a:ext>
            </a:extLst>
          </p:cNvPr>
          <p:cNvSpPr/>
          <p:nvPr/>
        </p:nvSpPr>
        <p:spPr>
          <a:xfrm>
            <a:off x="1129828" y="2779317"/>
            <a:ext cx="646203" cy="523220"/>
          </a:xfrm>
          <a:prstGeom prst="rect">
            <a:avLst/>
          </a:prstGeom>
        </p:spPr>
        <p:txBody>
          <a:bodyPr wrap="none">
            <a:spAutoFit/>
          </a:bodyPr>
          <a:lstStyle/>
          <a:p>
            <a:pPr algn="ctr"/>
            <a:r>
              <a:rPr lang="en-US" altLang="zh-TW" sz="2800" dirty="0">
                <a:solidFill>
                  <a:schemeClr val="bg1"/>
                </a:solidFill>
              </a:rPr>
              <a:t>h</a:t>
            </a:r>
            <a:r>
              <a:rPr lang="en-US" altLang="zh-TW" sz="2800" baseline="30000" dirty="0">
                <a:solidFill>
                  <a:schemeClr val="bg1"/>
                </a:solidFill>
              </a:rPr>
              <a:t>t-1</a:t>
            </a:r>
            <a:endParaRPr lang="zh-TW" altLang="en-US" sz="2800" baseline="30000" dirty="0">
              <a:solidFill>
                <a:schemeClr val="bg1"/>
              </a:solidFill>
            </a:endParaRPr>
          </a:p>
        </p:txBody>
      </p:sp>
      <p:sp>
        <p:nvSpPr>
          <p:cNvPr id="19" name="矩形 14">
            <a:extLst>
              <a:ext uri="{FF2B5EF4-FFF2-40B4-BE49-F238E27FC236}">
                <a16:creationId xmlns:a16="http://schemas.microsoft.com/office/drawing/2014/main" id="{E24F4723-FBE8-5D4A-AFAB-9029032B932C}"/>
              </a:ext>
            </a:extLst>
          </p:cNvPr>
          <p:cNvSpPr/>
          <p:nvPr/>
        </p:nvSpPr>
        <p:spPr>
          <a:xfrm>
            <a:off x="5796271" y="1498077"/>
            <a:ext cx="1134533" cy="19976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LSTM</a:t>
            </a:r>
            <a:endParaRPr lang="zh-TW" altLang="en-US" sz="2800" dirty="0"/>
          </a:p>
        </p:txBody>
      </p:sp>
      <p:sp>
        <p:nvSpPr>
          <p:cNvPr id="20" name="矩形 15">
            <a:extLst>
              <a:ext uri="{FF2B5EF4-FFF2-40B4-BE49-F238E27FC236}">
                <a16:creationId xmlns:a16="http://schemas.microsoft.com/office/drawing/2014/main" id="{A09BB41D-2E43-0540-91FA-992794180285}"/>
              </a:ext>
            </a:extLst>
          </p:cNvPr>
          <p:cNvSpPr/>
          <p:nvPr/>
        </p:nvSpPr>
        <p:spPr>
          <a:xfrm>
            <a:off x="4876913" y="1498077"/>
            <a:ext cx="507999" cy="9313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800" baseline="30000" dirty="0"/>
          </a:p>
        </p:txBody>
      </p:sp>
      <p:sp>
        <p:nvSpPr>
          <p:cNvPr id="21" name="矩形 17">
            <a:extLst>
              <a:ext uri="{FF2B5EF4-FFF2-40B4-BE49-F238E27FC236}">
                <a16:creationId xmlns:a16="http://schemas.microsoft.com/office/drawing/2014/main" id="{A10B3F3A-A9B2-5247-A37B-78849B1415E3}"/>
              </a:ext>
            </a:extLst>
          </p:cNvPr>
          <p:cNvSpPr/>
          <p:nvPr/>
        </p:nvSpPr>
        <p:spPr>
          <a:xfrm>
            <a:off x="5883355" y="600372"/>
            <a:ext cx="931333" cy="4656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err="1"/>
              <a:t>y</a:t>
            </a:r>
            <a:r>
              <a:rPr lang="en-US" altLang="zh-TW" sz="2800" baseline="30000" dirty="0" err="1"/>
              <a:t>t</a:t>
            </a:r>
            <a:endParaRPr lang="zh-TW" altLang="en-US" sz="2800" baseline="30000" dirty="0"/>
          </a:p>
        </p:txBody>
      </p:sp>
      <p:cxnSp>
        <p:nvCxnSpPr>
          <p:cNvPr id="22" name="直線單箭頭接點 19">
            <a:extLst>
              <a:ext uri="{FF2B5EF4-FFF2-40B4-BE49-F238E27FC236}">
                <a16:creationId xmlns:a16="http://schemas.microsoft.com/office/drawing/2014/main" id="{8496F8B3-FC49-D74F-913D-69F2FE67D49B}"/>
              </a:ext>
            </a:extLst>
          </p:cNvPr>
          <p:cNvCxnSpPr>
            <a:cxnSpLocks/>
          </p:cNvCxnSpPr>
          <p:nvPr/>
        </p:nvCxnSpPr>
        <p:spPr>
          <a:xfrm>
            <a:off x="5384912" y="1995869"/>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1">
            <a:extLst>
              <a:ext uri="{FF2B5EF4-FFF2-40B4-BE49-F238E27FC236}">
                <a16:creationId xmlns:a16="http://schemas.microsoft.com/office/drawing/2014/main" id="{1EBD5CC6-2699-C943-8553-D96A037A6259}"/>
              </a:ext>
            </a:extLst>
          </p:cNvPr>
          <p:cNvCxnSpPr>
            <a:cxnSpLocks/>
          </p:cNvCxnSpPr>
          <p:nvPr/>
        </p:nvCxnSpPr>
        <p:spPr>
          <a:xfrm rot="16200000">
            <a:off x="6171220" y="1277706"/>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CB1FFC1C-A31E-5147-8B4A-638B2564D02E}"/>
              </a:ext>
            </a:extLst>
          </p:cNvPr>
          <p:cNvSpPr/>
          <p:nvPr/>
        </p:nvSpPr>
        <p:spPr>
          <a:xfrm>
            <a:off x="4885376" y="2564346"/>
            <a:ext cx="507999" cy="93133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sz="2800" baseline="30000" dirty="0"/>
          </a:p>
        </p:txBody>
      </p:sp>
      <p:cxnSp>
        <p:nvCxnSpPr>
          <p:cNvPr id="25" name="直線單箭頭接點 24">
            <a:extLst>
              <a:ext uri="{FF2B5EF4-FFF2-40B4-BE49-F238E27FC236}">
                <a16:creationId xmlns:a16="http://schemas.microsoft.com/office/drawing/2014/main" id="{23013C3D-03C8-F541-ABBB-1474845F876C}"/>
              </a:ext>
            </a:extLst>
          </p:cNvPr>
          <p:cNvCxnSpPr>
            <a:cxnSpLocks/>
          </p:cNvCxnSpPr>
          <p:nvPr/>
        </p:nvCxnSpPr>
        <p:spPr>
          <a:xfrm>
            <a:off x="5393375" y="308729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6FE46E50-4392-9745-BD6F-90CE229EF90A}"/>
              </a:ext>
            </a:extLst>
          </p:cNvPr>
          <p:cNvCxnSpPr>
            <a:cxnSpLocks/>
          </p:cNvCxnSpPr>
          <p:nvPr/>
        </p:nvCxnSpPr>
        <p:spPr>
          <a:xfrm>
            <a:off x="6922341" y="1995869"/>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D2EE58F5-2707-214B-9CB0-479BF1E07FC3}"/>
              </a:ext>
            </a:extLst>
          </p:cNvPr>
          <p:cNvCxnSpPr>
            <a:cxnSpLocks/>
          </p:cNvCxnSpPr>
          <p:nvPr/>
        </p:nvCxnSpPr>
        <p:spPr>
          <a:xfrm>
            <a:off x="6930804" y="308729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2A6401F1-C4F2-9E4D-B0BC-A7973F8CD580}"/>
              </a:ext>
            </a:extLst>
          </p:cNvPr>
          <p:cNvSpPr/>
          <p:nvPr/>
        </p:nvSpPr>
        <p:spPr>
          <a:xfrm>
            <a:off x="7342215" y="1522935"/>
            <a:ext cx="507999" cy="9313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800" dirty="0" err="1"/>
              <a:t>c</a:t>
            </a:r>
            <a:r>
              <a:rPr lang="en-US" altLang="zh-TW" sz="2800" baseline="30000" dirty="0" err="1"/>
              <a:t>t</a:t>
            </a:r>
            <a:endParaRPr lang="zh-TW" altLang="en-US" sz="2800" baseline="30000" dirty="0"/>
          </a:p>
        </p:txBody>
      </p:sp>
      <p:sp>
        <p:nvSpPr>
          <p:cNvPr id="29" name="矩形 28">
            <a:extLst>
              <a:ext uri="{FF2B5EF4-FFF2-40B4-BE49-F238E27FC236}">
                <a16:creationId xmlns:a16="http://schemas.microsoft.com/office/drawing/2014/main" id="{2143EA19-45B9-E24D-8D27-63176AF7AFC5}"/>
              </a:ext>
            </a:extLst>
          </p:cNvPr>
          <p:cNvSpPr/>
          <p:nvPr/>
        </p:nvSpPr>
        <p:spPr>
          <a:xfrm>
            <a:off x="7350678" y="2589204"/>
            <a:ext cx="507999" cy="93133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err="1"/>
              <a:t>h</a:t>
            </a:r>
            <a:r>
              <a:rPr lang="en-US" altLang="zh-TW" sz="2800" baseline="30000" dirty="0" err="1"/>
              <a:t>t</a:t>
            </a:r>
            <a:endParaRPr lang="zh-TW" altLang="en-US" sz="2800" baseline="30000" dirty="0"/>
          </a:p>
        </p:txBody>
      </p:sp>
      <p:sp>
        <p:nvSpPr>
          <p:cNvPr id="30" name="矩形 47">
            <a:extLst>
              <a:ext uri="{FF2B5EF4-FFF2-40B4-BE49-F238E27FC236}">
                <a16:creationId xmlns:a16="http://schemas.microsoft.com/office/drawing/2014/main" id="{AF7C2AB4-9B04-7F46-864C-BF090B4416F4}"/>
              </a:ext>
            </a:extLst>
          </p:cNvPr>
          <p:cNvSpPr/>
          <p:nvPr/>
        </p:nvSpPr>
        <p:spPr>
          <a:xfrm>
            <a:off x="4852296" y="2793260"/>
            <a:ext cx="646203" cy="523220"/>
          </a:xfrm>
          <a:prstGeom prst="rect">
            <a:avLst/>
          </a:prstGeom>
        </p:spPr>
        <p:txBody>
          <a:bodyPr wrap="none">
            <a:spAutoFit/>
          </a:bodyPr>
          <a:lstStyle/>
          <a:p>
            <a:pPr algn="ctr"/>
            <a:r>
              <a:rPr lang="en-US" altLang="zh-TW" sz="2800" dirty="0">
                <a:solidFill>
                  <a:schemeClr val="bg1"/>
                </a:solidFill>
              </a:rPr>
              <a:t>h</a:t>
            </a:r>
            <a:r>
              <a:rPr lang="en-US" altLang="zh-TW" sz="2800" baseline="30000" dirty="0">
                <a:solidFill>
                  <a:schemeClr val="bg1"/>
                </a:solidFill>
              </a:rPr>
              <a:t>t-1</a:t>
            </a:r>
            <a:endParaRPr lang="zh-TW" altLang="en-US" sz="2800" baseline="30000" dirty="0">
              <a:solidFill>
                <a:schemeClr val="bg1"/>
              </a:solidFill>
            </a:endParaRPr>
          </a:p>
        </p:txBody>
      </p:sp>
      <p:sp>
        <p:nvSpPr>
          <p:cNvPr id="31" name="矩形 48">
            <a:extLst>
              <a:ext uri="{FF2B5EF4-FFF2-40B4-BE49-F238E27FC236}">
                <a16:creationId xmlns:a16="http://schemas.microsoft.com/office/drawing/2014/main" id="{54BFB638-1EE9-0746-9FF4-536679B80AA8}"/>
              </a:ext>
            </a:extLst>
          </p:cNvPr>
          <p:cNvSpPr/>
          <p:nvPr/>
        </p:nvSpPr>
        <p:spPr>
          <a:xfrm>
            <a:off x="4833041" y="1726991"/>
            <a:ext cx="612668" cy="523220"/>
          </a:xfrm>
          <a:prstGeom prst="rect">
            <a:avLst/>
          </a:prstGeom>
        </p:spPr>
        <p:txBody>
          <a:bodyPr wrap="none">
            <a:spAutoFit/>
          </a:bodyPr>
          <a:lstStyle/>
          <a:p>
            <a:pPr algn="ctr"/>
            <a:r>
              <a:rPr lang="en-US" altLang="zh-TW" sz="2800" dirty="0"/>
              <a:t>c</a:t>
            </a:r>
            <a:r>
              <a:rPr lang="en-US" altLang="zh-TW" sz="2800" baseline="30000" dirty="0"/>
              <a:t>t-1</a:t>
            </a:r>
            <a:endParaRPr lang="zh-TW" altLang="en-US" sz="2800" baseline="30000" dirty="0"/>
          </a:p>
        </p:txBody>
      </p:sp>
      <p:sp>
        <p:nvSpPr>
          <p:cNvPr id="32" name="矩形 45">
            <a:extLst>
              <a:ext uri="{FF2B5EF4-FFF2-40B4-BE49-F238E27FC236}">
                <a16:creationId xmlns:a16="http://schemas.microsoft.com/office/drawing/2014/main" id="{F1EBEC67-E0F1-5140-8E21-8AE18643144D}"/>
              </a:ext>
            </a:extLst>
          </p:cNvPr>
          <p:cNvSpPr/>
          <p:nvPr/>
        </p:nvSpPr>
        <p:spPr>
          <a:xfrm>
            <a:off x="5883355" y="3852581"/>
            <a:ext cx="931333" cy="465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TW" sz="2800" dirty="0" err="1"/>
              <a:t>x</a:t>
            </a:r>
            <a:r>
              <a:rPr lang="en-US" altLang="zh-TW" sz="2800" baseline="30000" dirty="0" err="1"/>
              <a:t>t</a:t>
            </a:r>
            <a:endParaRPr lang="zh-TW" altLang="en-US" sz="2800" baseline="30000" dirty="0"/>
          </a:p>
        </p:txBody>
      </p:sp>
      <p:cxnSp>
        <p:nvCxnSpPr>
          <p:cNvPr id="33" name="直線單箭頭接點 49">
            <a:extLst>
              <a:ext uri="{FF2B5EF4-FFF2-40B4-BE49-F238E27FC236}">
                <a16:creationId xmlns:a16="http://schemas.microsoft.com/office/drawing/2014/main" id="{291D424E-3035-7A4D-B37C-5A363485BE46}"/>
              </a:ext>
            </a:extLst>
          </p:cNvPr>
          <p:cNvCxnSpPr>
            <a:cxnSpLocks/>
          </p:cNvCxnSpPr>
          <p:nvPr/>
        </p:nvCxnSpPr>
        <p:spPr>
          <a:xfrm rot="16200000">
            <a:off x="6171220" y="3656523"/>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標題 1">
            <a:extLst>
              <a:ext uri="{FF2B5EF4-FFF2-40B4-BE49-F238E27FC236}">
                <a16:creationId xmlns:a16="http://schemas.microsoft.com/office/drawing/2014/main" id="{410808B5-9D53-3D42-919B-97B68E220235}"/>
              </a:ext>
            </a:extLst>
          </p:cNvPr>
          <p:cNvSpPr txBox="1">
            <a:spLocks/>
          </p:cNvSpPr>
          <p:nvPr/>
        </p:nvSpPr>
        <p:spPr>
          <a:xfrm>
            <a:off x="362833" y="755188"/>
            <a:ext cx="7886700" cy="7010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LSTM</a:t>
            </a:r>
            <a:r>
              <a:rPr lang="zh-CN" altLang="en-US" dirty="0"/>
              <a:t> </a:t>
            </a:r>
            <a:r>
              <a:rPr lang="en-US" altLang="zh-CN" dirty="0"/>
              <a:t>Review</a:t>
            </a:r>
            <a:endParaRPr lang="zh-TW" altLang="en-US" dirty="0"/>
          </a:p>
        </p:txBody>
      </p:sp>
    </p:spTree>
    <p:extLst>
      <p:ext uri="{BB962C8B-B14F-4D97-AF65-F5344CB8AC3E}">
        <p14:creationId xmlns:p14="http://schemas.microsoft.com/office/powerpoint/2010/main" val="172815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animBg="1"/>
      <p:bldP spid="8" grpId="0" animBg="1"/>
      <p:bldP spid="19" grpId="0" animBg="1"/>
      <p:bldP spid="20" grpId="0" animBg="1"/>
      <p:bldP spid="21" grpId="0" animBg="1"/>
      <p:bldP spid="24" grpId="0" animBg="1"/>
      <p:bldP spid="28" grpId="0" animBg="1"/>
      <p:bldP spid="29" grpId="0" animBg="1"/>
      <p:bldP spid="30" grpId="0"/>
      <p:bldP spid="31" grpId="0"/>
      <p:bldP spid="3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4">
            <a:extLst>
              <a:ext uri="{FF2B5EF4-FFF2-40B4-BE49-F238E27FC236}">
                <a16:creationId xmlns:a16="http://schemas.microsoft.com/office/drawing/2014/main" id="{F41C2617-424B-AC44-8367-F4EB42BA2137}"/>
              </a:ext>
            </a:extLst>
          </p:cNvPr>
          <p:cNvSpPr txBox="1"/>
          <p:nvPr/>
        </p:nvSpPr>
        <p:spPr>
          <a:xfrm>
            <a:off x="179593" y="804559"/>
            <a:ext cx="4438435" cy="523220"/>
          </a:xfrm>
          <a:prstGeom prst="rect">
            <a:avLst/>
          </a:prstGeom>
          <a:noFill/>
        </p:spPr>
        <p:txBody>
          <a:bodyPr wrap="square" rtlCol="0">
            <a:spAutoFit/>
          </a:bodyPr>
          <a:lstStyle/>
          <a:p>
            <a:r>
              <a:rPr lang="en-US" altLang="zh-TW" sz="2800" b="1" i="1" u="sng" dirty="0"/>
              <a:t>LSTM for Gradient Descent </a:t>
            </a:r>
            <a:endParaRPr lang="zh-TW" altLang="en-US" sz="2800" b="1" i="1" u="sng" dirty="0"/>
          </a:p>
        </p:txBody>
      </p:sp>
      <p:sp>
        <p:nvSpPr>
          <p:cNvPr id="3" name="矩形 63">
            <a:extLst>
              <a:ext uri="{FF2B5EF4-FFF2-40B4-BE49-F238E27FC236}">
                <a16:creationId xmlns:a16="http://schemas.microsoft.com/office/drawing/2014/main" id="{43A2E989-8B4A-8843-BC1D-1CF88532A0F1}"/>
              </a:ext>
            </a:extLst>
          </p:cNvPr>
          <p:cNvSpPr/>
          <p:nvPr/>
        </p:nvSpPr>
        <p:spPr>
          <a:xfrm>
            <a:off x="1807191" y="3579440"/>
            <a:ext cx="1134533" cy="1003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“LSTM”</a:t>
            </a:r>
            <a:endParaRPr lang="zh-TW" altLang="en-US" sz="2400" dirty="0"/>
          </a:p>
        </p:txBody>
      </p:sp>
      <p:sp>
        <p:nvSpPr>
          <p:cNvPr id="4" name="矩形 64">
            <a:extLst>
              <a:ext uri="{FF2B5EF4-FFF2-40B4-BE49-F238E27FC236}">
                <a16:creationId xmlns:a16="http://schemas.microsoft.com/office/drawing/2014/main" id="{8D6A81B1-1FDB-3148-BA65-4FF34C1D618F}"/>
              </a:ext>
            </a:extLst>
          </p:cNvPr>
          <p:cNvSpPr/>
          <p:nvPr/>
        </p:nvSpPr>
        <p:spPr>
          <a:xfrm>
            <a:off x="900533" y="3730312"/>
            <a:ext cx="507999" cy="6581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800" baseline="30000" dirty="0"/>
          </a:p>
        </p:txBody>
      </p:sp>
      <p:cxnSp>
        <p:nvCxnSpPr>
          <p:cNvPr id="5" name="直線單箭頭接點 66">
            <a:extLst>
              <a:ext uri="{FF2B5EF4-FFF2-40B4-BE49-F238E27FC236}">
                <a16:creationId xmlns:a16="http://schemas.microsoft.com/office/drawing/2014/main" id="{574F55E7-7958-B34E-B299-2C15266BA5ED}"/>
              </a:ext>
            </a:extLst>
          </p:cNvPr>
          <p:cNvCxnSpPr>
            <a:cxnSpLocks/>
          </p:cNvCxnSpPr>
          <p:nvPr/>
        </p:nvCxnSpPr>
        <p:spPr>
          <a:xfrm>
            <a:off x="1408532" y="4081381"/>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67">
            <a:extLst>
              <a:ext uri="{FF2B5EF4-FFF2-40B4-BE49-F238E27FC236}">
                <a16:creationId xmlns:a16="http://schemas.microsoft.com/office/drawing/2014/main" id="{C3E6578C-50BA-A446-9EFB-835A63E0C667}"/>
              </a:ext>
            </a:extLst>
          </p:cNvPr>
          <p:cNvCxnSpPr>
            <a:cxnSpLocks/>
          </p:cNvCxnSpPr>
          <p:nvPr/>
        </p:nvCxnSpPr>
        <p:spPr>
          <a:xfrm rot="16200000">
            <a:off x="2194840" y="4771208"/>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70">
            <a:extLst>
              <a:ext uri="{FF2B5EF4-FFF2-40B4-BE49-F238E27FC236}">
                <a16:creationId xmlns:a16="http://schemas.microsoft.com/office/drawing/2014/main" id="{3E0D8E2E-C7D6-FC4B-BC1C-74A522A6CD1D}"/>
              </a:ext>
            </a:extLst>
          </p:cNvPr>
          <p:cNvCxnSpPr>
            <a:cxnSpLocks/>
          </p:cNvCxnSpPr>
          <p:nvPr/>
        </p:nvCxnSpPr>
        <p:spPr>
          <a:xfrm>
            <a:off x="2945961" y="4081381"/>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矩形 72">
                <a:extLst>
                  <a:ext uri="{FF2B5EF4-FFF2-40B4-BE49-F238E27FC236}">
                    <a16:creationId xmlns:a16="http://schemas.microsoft.com/office/drawing/2014/main" id="{5E1736AD-C24C-6840-ADF5-199C01E7900E}"/>
                  </a:ext>
                </a:extLst>
              </p:cNvPr>
              <p:cNvSpPr/>
              <p:nvPr/>
            </p:nvSpPr>
            <p:spPr>
              <a:xfrm>
                <a:off x="882804" y="3812503"/>
                <a:ext cx="6530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b="0" i="1" smtClean="0">
                              <a:latin typeface="Cambria Math" panose="02040503050406030204" pitchFamily="18" charset="0"/>
                            </a:rPr>
                            <m:t>0</m:t>
                          </m:r>
                        </m:sup>
                      </m:sSup>
                    </m:oMath>
                  </m:oMathPara>
                </a14:m>
                <a:endParaRPr lang="zh-TW" altLang="en-US" sz="2800" dirty="0"/>
              </a:p>
            </p:txBody>
          </p:sp>
        </mc:Choice>
        <mc:Fallback xmlns="">
          <p:sp>
            <p:nvSpPr>
              <p:cNvPr id="8" name="矩形 72">
                <a:extLst>
                  <a:ext uri="{FF2B5EF4-FFF2-40B4-BE49-F238E27FC236}">
                    <a16:creationId xmlns:a16="http://schemas.microsoft.com/office/drawing/2014/main" id="{5E1736AD-C24C-6840-ADF5-199C01E7900E}"/>
                  </a:ext>
                </a:extLst>
              </p:cNvPr>
              <p:cNvSpPr>
                <a:spLocks noRot="1" noChangeAspect="1" noMove="1" noResize="1" noEditPoints="1" noAdjustHandles="1" noChangeArrowheads="1" noChangeShapeType="1" noTextEdit="1"/>
              </p:cNvSpPr>
              <p:nvPr/>
            </p:nvSpPr>
            <p:spPr>
              <a:xfrm>
                <a:off x="882804" y="3812503"/>
                <a:ext cx="653064" cy="523220"/>
              </a:xfrm>
              <a:prstGeom prst="rect">
                <a:avLst/>
              </a:prstGeom>
              <a:blipFill>
                <a:blip r:embed="rId3"/>
                <a:stretch>
                  <a:fillRect/>
                </a:stretch>
              </a:blipFill>
            </p:spPr>
            <p:txBody>
              <a:bodyPr/>
              <a:lstStyle/>
              <a:p>
                <a:r>
                  <a:rPr lang="en-US">
                    <a:noFill/>
                  </a:rPr>
                  <a:t> </a:t>
                </a:r>
              </a:p>
            </p:txBody>
          </p:sp>
        </mc:Fallback>
      </mc:AlternateContent>
      <p:sp>
        <p:nvSpPr>
          <p:cNvPr id="9" name="矩形 73">
            <a:extLst>
              <a:ext uri="{FF2B5EF4-FFF2-40B4-BE49-F238E27FC236}">
                <a16:creationId xmlns:a16="http://schemas.microsoft.com/office/drawing/2014/main" id="{DFDCD1B9-276B-8A40-B5E6-4E73451CD7CF}"/>
              </a:ext>
            </a:extLst>
          </p:cNvPr>
          <p:cNvSpPr/>
          <p:nvPr/>
        </p:nvSpPr>
        <p:spPr>
          <a:xfrm>
            <a:off x="3357320" y="3730312"/>
            <a:ext cx="507999" cy="6581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800" baseline="30000" dirty="0"/>
          </a:p>
        </p:txBody>
      </p:sp>
      <mc:AlternateContent xmlns:mc="http://schemas.openxmlformats.org/markup-compatibility/2006" xmlns:a14="http://schemas.microsoft.com/office/drawing/2010/main">
        <mc:Choice Requires="a14">
          <p:sp>
            <p:nvSpPr>
              <p:cNvPr id="10" name="矩形 74">
                <a:extLst>
                  <a:ext uri="{FF2B5EF4-FFF2-40B4-BE49-F238E27FC236}">
                    <a16:creationId xmlns:a16="http://schemas.microsoft.com/office/drawing/2014/main" id="{BACC4FF0-EBE0-364B-B333-98843190A9B0}"/>
                  </a:ext>
                </a:extLst>
              </p:cNvPr>
              <p:cNvSpPr/>
              <p:nvPr/>
            </p:nvSpPr>
            <p:spPr>
              <a:xfrm>
                <a:off x="3352291" y="3812503"/>
                <a:ext cx="64536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b="0" i="1" smtClean="0">
                              <a:latin typeface="Cambria Math" panose="02040503050406030204" pitchFamily="18" charset="0"/>
                            </a:rPr>
                            <m:t>1</m:t>
                          </m:r>
                        </m:sup>
                      </m:sSup>
                    </m:oMath>
                  </m:oMathPara>
                </a14:m>
                <a:endParaRPr lang="zh-TW" altLang="en-US" sz="2800" dirty="0"/>
              </a:p>
            </p:txBody>
          </p:sp>
        </mc:Choice>
        <mc:Fallback xmlns="">
          <p:sp>
            <p:nvSpPr>
              <p:cNvPr id="10" name="矩形 74">
                <a:extLst>
                  <a:ext uri="{FF2B5EF4-FFF2-40B4-BE49-F238E27FC236}">
                    <a16:creationId xmlns:a16="http://schemas.microsoft.com/office/drawing/2014/main" id="{BACC4FF0-EBE0-364B-B333-98843190A9B0}"/>
                  </a:ext>
                </a:extLst>
              </p:cNvPr>
              <p:cNvSpPr>
                <a:spLocks noRot="1" noChangeAspect="1" noMove="1" noResize="1" noEditPoints="1" noAdjustHandles="1" noChangeArrowheads="1" noChangeShapeType="1" noTextEdit="1"/>
              </p:cNvSpPr>
              <p:nvPr/>
            </p:nvSpPr>
            <p:spPr>
              <a:xfrm>
                <a:off x="3352291" y="3812503"/>
                <a:ext cx="645369"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矩形 78">
                <a:extLst>
                  <a:ext uri="{FF2B5EF4-FFF2-40B4-BE49-F238E27FC236}">
                    <a16:creationId xmlns:a16="http://schemas.microsoft.com/office/drawing/2014/main" id="{428B217A-26E2-4641-BC3B-3407B945A7E2}"/>
                  </a:ext>
                </a:extLst>
              </p:cNvPr>
              <p:cNvSpPr/>
              <p:nvPr/>
            </p:nvSpPr>
            <p:spPr>
              <a:xfrm>
                <a:off x="1937797" y="4833704"/>
                <a:ext cx="931333" cy="4656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altLang="zh-TW" sz="2800" i="1">
                          <a:solidFill>
                            <a:prstClr val="black"/>
                          </a:solidFill>
                          <a:latin typeface="Cambria Math" panose="02040503050406030204" pitchFamily="18" charset="0"/>
                          <a:ea typeface="Cambria Math" panose="02040503050406030204" pitchFamily="18" charset="0"/>
                        </a:rPr>
                        <m:t>−</m:t>
                      </m:r>
                      <m:sSub>
                        <m:sSubPr>
                          <m:ctrlPr>
                            <a:rPr lang="en-US" altLang="zh-TW" sz="2800" i="1">
                              <a:solidFill>
                                <a:prstClr val="black"/>
                              </a:solidFill>
                              <a:latin typeface="Cambria Math" panose="02040503050406030204" pitchFamily="18" charset="0"/>
                              <a:ea typeface="Cambria Math" panose="02040503050406030204" pitchFamily="18" charset="0"/>
                            </a:rPr>
                          </m:ctrlPr>
                        </m:sSubPr>
                        <m:e>
                          <m:r>
                            <m:rPr>
                              <m:sty m:val="p"/>
                            </m:rPr>
                            <a:rPr lang="en-US" altLang="zh-TW" sz="2800" i="1">
                              <a:solidFill>
                                <a:prstClr val="black"/>
                              </a:solidFill>
                              <a:latin typeface="Cambria Math" panose="02040503050406030204" pitchFamily="18" charset="0"/>
                              <a:ea typeface="Cambria Math" panose="02040503050406030204" pitchFamily="18" charset="0"/>
                            </a:rPr>
                            <m:t>∇</m:t>
                          </m:r>
                        </m:e>
                        <m:sub>
                          <m:r>
                            <a:rPr lang="zh-TW" altLang="en-US" sz="2800" i="1">
                              <a:solidFill>
                                <a:prstClr val="black"/>
                              </a:solidFill>
                              <a:latin typeface="Cambria Math" panose="02040503050406030204" pitchFamily="18" charset="0"/>
                              <a:ea typeface="Cambria Math" panose="02040503050406030204" pitchFamily="18" charset="0"/>
                            </a:rPr>
                            <m:t>𝜃</m:t>
                          </m:r>
                        </m:sub>
                      </m:sSub>
                      <m:r>
                        <a:rPr lang="en-US" altLang="zh-TW" sz="2800" i="1" smtClean="0">
                          <a:solidFill>
                            <a:schemeClr val="tx1"/>
                          </a:solidFill>
                          <a:latin typeface="Cambria Math" panose="02040503050406030204" pitchFamily="18" charset="0"/>
                        </a:rPr>
                        <m:t>𝑙</m:t>
                      </m:r>
                    </m:oMath>
                  </m:oMathPara>
                </a14:m>
                <a:endParaRPr lang="zh-TW" altLang="en-US" sz="2800" dirty="0"/>
              </a:p>
            </p:txBody>
          </p:sp>
        </mc:Choice>
        <mc:Fallback xmlns="">
          <p:sp>
            <p:nvSpPr>
              <p:cNvPr id="11" name="矩形 78">
                <a:extLst>
                  <a:ext uri="{FF2B5EF4-FFF2-40B4-BE49-F238E27FC236}">
                    <a16:creationId xmlns:a16="http://schemas.microsoft.com/office/drawing/2014/main" id="{428B217A-26E2-4641-BC3B-3407B945A7E2}"/>
                  </a:ext>
                </a:extLst>
              </p:cNvPr>
              <p:cNvSpPr>
                <a:spLocks noRot="1" noChangeAspect="1" noMove="1" noResize="1" noEditPoints="1" noAdjustHandles="1" noChangeArrowheads="1" noChangeShapeType="1" noTextEdit="1"/>
              </p:cNvSpPr>
              <p:nvPr/>
            </p:nvSpPr>
            <p:spPr>
              <a:xfrm>
                <a:off x="1937797" y="4833704"/>
                <a:ext cx="931333" cy="465667"/>
              </a:xfrm>
              <a:prstGeom prst="rect">
                <a:avLst/>
              </a:prstGeom>
              <a:blipFill>
                <a:blip r:embed="rId5"/>
                <a:stretch>
                  <a:fillRect r="-5333" b="-5263"/>
                </a:stretch>
              </a:blipFill>
            </p:spPr>
            <p:txBody>
              <a:bodyPr/>
              <a:lstStyle/>
              <a:p>
                <a:r>
                  <a:rPr lang="en-US">
                    <a:noFill/>
                  </a:rPr>
                  <a:t> </a:t>
                </a:r>
              </a:p>
            </p:txBody>
          </p:sp>
        </mc:Fallback>
      </mc:AlternateContent>
      <p:cxnSp>
        <p:nvCxnSpPr>
          <p:cNvPr id="12" name="直線單箭頭接點 83">
            <a:extLst>
              <a:ext uri="{FF2B5EF4-FFF2-40B4-BE49-F238E27FC236}">
                <a16:creationId xmlns:a16="http://schemas.microsoft.com/office/drawing/2014/main" id="{63F17352-9956-5E40-9205-C5D327800117}"/>
              </a:ext>
            </a:extLst>
          </p:cNvPr>
          <p:cNvCxnSpPr>
            <a:cxnSpLocks/>
          </p:cNvCxnSpPr>
          <p:nvPr/>
        </p:nvCxnSpPr>
        <p:spPr>
          <a:xfrm>
            <a:off x="3915516" y="4088358"/>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84">
            <a:extLst>
              <a:ext uri="{FF2B5EF4-FFF2-40B4-BE49-F238E27FC236}">
                <a16:creationId xmlns:a16="http://schemas.microsoft.com/office/drawing/2014/main" id="{63D0559A-9B24-264B-A8E9-D6DC29CBEBD1}"/>
              </a:ext>
            </a:extLst>
          </p:cNvPr>
          <p:cNvCxnSpPr>
            <a:cxnSpLocks/>
          </p:cNvCxnSpPr>
          <p:nvPr/>
        </p:nvCxnSpPr>
        <p:spPr>
          <a:xfrm rot="16200000">
            <a:off x="4701824" y="4778185"/>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86">
            <a:extLst>
              <a:ext uri="{FF2B5EF4-FFF2-40B4-BE49-F238E27FC236}">
                <a16:creationId xmlns:a16="http://schemas.microsoft.com/office/drawing/2014/main" id="{86D1FB65-A42C-3742-B247-D5871BE5BFAC}"/>
              </a:ext>
            </a:extLst>
          </p:cNvPr>
          <p:cNvCxnSpPr>
            <a:cxnSpLocks/>
          </p:cNvCxnSpPr>
          <p:nvPr/>
        </p:nvCxnSpPr>
        <p:spPr>
          <a:xfrm>
            <a:off x="5452945" y="4088358"/>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87">
            <a:extLst>
              <a:ext uri="{FF2B5EF4-FFF2-40B4-BE49-F238E27FC236}">
                <a16:creationId xmlns:a16="http://schemas.microsoft.com/office/drawing/2014/main" id="{E9B70E91-0E71-7B4D-8C65-5A8F18ECA352}"/>
              </a:ext>
            </a:extLst>
          </p:cNvPr>
          <p:cNvSpPr/>
          <p:nvPr/>
        </p:nvSpPr>
        <p:spPr>
          <a:xfrm>
            <a:off x="5864304" y="3737289"/>
            <a:ext cx="507999" cy="6581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800" baseline="30000" dirty="0"/>
          </a:p>
        </p:txBody>
      </p:sp>
      <mc:AlternateContent xmlns:mc="http://schemas.openxmlformats.org/markup-compatibility/2006" xmlns:a14="http://schemas.microsoft.com/office/drawing/2010/main">
        <mc:Choice Requires="a14">
          <p:sp>
            <p:nvSpPr>
              <p:cNvPr id="16" name="矩形 88">
                <a:extLst>
                  <a:ext uri="{FF2B5EF4-FFF2-40B4-BE49-F238E27FC236}">
                    <a16:creationId xmlns:a16="http://schemas.microsoft.com/office/drawing/2014/main" id="{54D378D4-E5FF-B348-A4F0-394F18BB999E}"/>
                  </a:ext>
                </a:extLst>
              </p:cNvPr>
              <p:cNvSpPr/>
              <p:nvPr/>
            </p:nvSpPr>
            <p:spPr>
              <a:xfrm>
                <a:off x="5846575" y="3819480"/>
                <a:ext cx="6530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b="0" i="1" smtClean="0">
                              <a:latin typeface="Cambria Math" panose="02040503050406030204" pitchFamily="18" charset="0"/>
                            </a:rPr>
                            <m:t>2</m:t>
                          </m:r>
                        </m:sup>
                      </m:sSup>
                    </m:oMath>
                  </m:oMathPara>
                </a14:m>
                <a:endParaRPr lang="zh-TW" altLang="en-US" sz="2800" dirty="0"/>
              </a:p>
            </p:txBody>
          </p:sp>
        </mc:Choice>
        <mc:Fallback xmlns="">
          <p:sp>
            <p:nvSpPr>
              <p:cNvPr id="16" name="矩形 88">
                <a:extLst>
                  <a:ext uri="{FF2B5EF4-FFF2-40B4-BE49-F238E27FC236}">
                    <a16:creationId xmlns:a16="http://schemas.microsoft.com/office/drawing/2014/main" id="{54D378D4-E5FF-B348-A4F0-394F18BB999E}"/>
                  </a:ext>
                </a:extLst>
              </p:cNvPr>
              <p:cNvSpPr>
                <a:spLocks noRot="1" noChangeAspect="1" noMove="1" noResize="1" noEditPoints="1" noAdjustHandles="1" noChangeArrowheads="1" noChangeShapeType="1" noTextEdit="1"/>
              </p:cNvSpPr>
              <p:nvPr/>
            </p:nvSpPr>
            <p:spPr>
              <a:xfrm>
                <a:off x="5846575" y="3819480"/>
                <a:ext cx="653064"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矩形 92">
                <a:extLst>
                  <a:ext uri="{FF2B5EF4-FFF2-40B4-BE49-F238E27FC236}">
                    <a16:creationId xmlns:a16="http://schemas.microsoft.com/office/drawing/2014/main" id="{260C2E8F-6983-C14C-98D7-FDFA9A0050B1}"/>
                  </a:ext>
                </a:extLst>
              </p:cNvPr>
              <p:cNvSpPr/>
              <p:nvPr/>
            </p:nvSpPr>
            <p:spPr>
              <a:xfrm>
                <a:off x="4444781" y="4840681"/>
                <a:ext cx="931333" cy="4656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altLang="zh-TW" sz="2800" i="1">
                          <a:solidFill>
                            <a:prstClr val="black"/>
                          </a:solidFill>
                          <a:latin typeface="Cambria Math" panose="02040503050406030204" pitchFamily="18" charset="0"/>
                          <a:ea typeface="Cambria Math" panose="02040503050406030204" pitchFamily="18" charset="0"/>
                        </a:rPr>
                        <m:t>−</m:t>
                      </m:r>
                      <m:sSub>
                        <m:sSubPr>
                          <m:ctrlPr>
                            <a:rPr lang="en-US" altLang="zh-TW" sz="2800" i="1">
                              <a:solidFill>
                                <a:prstClr val="black"/>
                              </a:solidFill>
                              <a:latin typeface="Cambria Math" panose="02040503050406030204" pitchFamily="18" charset="0"/>
                              <a:ea typeface="Cambria Math" panose="02040503050406030204" pitchFamily="18" charset="0"/>
                            </a:rPr>
                          </m:ctrlPr>
                        </m:sSubPr>
                        <m:e>
                          <m:r>
                            <m:rPr>
                              <m:sty m:val="p"/>
                            </m:rPr>
                            <a:rPr lang="en-US" altLang="zh-TW" sz="2800" i="1">
                              <a:solidFill>
                                <a:prstClr val="black"/>
                              </a:solidFill>
                              <a:latin typeface="Cambria Math" panose="02040503050406030204" pitchFamily="18" charset="0"/>
                              <a:ea typeface="Cambria Math" panose="02040503050406030204" pitchFamily="18" charset="0"/>
                            </a:rPr>
                            <m:t>∇</m:t>
                          </m:r>
                        </m:e>
                        <m:sub>
                          <m:r>
                            <a:rPr lang="zh-TW" altLang="en-US" sz="2800" i="1">
                              <a:solidFill>
                                <a:prstClr val="black"/>
                              </a:solidFill>
                              <a:latin typeface="Cambria Math" panose="02040503050406030204" pitchFamily="18" charset="0"/>
                              <a:ea typeface="Cambria Math" panose="02040503050406030204" pitchFamily="18" charset="0"/>
                            </a:rPr>
                            <m:t>𝜃</m:t>
                          </m:r>
                        </m:sub>
                      </m:sSub>
                      <m:r>
                        <a:rPr lang="en-US" altLang="zh-TW" sz="2800" i="1">
                          <a:solidFill>
                            <a:schemeClr val="tx1"/>
                          </a:solidFill>
                          <a:latin typeface="Cambria Math" panose="02040503050406030204" pitchFamily="18" charset="0"/>
                        </a:rPr>
                        <m:t>𝑙</m:t>
                      </m:r>
                    </m:oMath>
                  </m:oMathPara>
                </a14:m>
                <a:endParaRPr lang="zh-TW" altLang="en-US" sz="2800" dirty="0"/>
              </a:p>
            </p:txBody>
          </p:sp>
        </mc:Choice>
        <mc:Fallback xmlns="">
          <p:sp>
            <p:nvSpPr>
              <p:cNvPr id="17" name="矩形 92">
                <a:extLst>
                  <a:ext uri="{FF2B5EF4-FFF2-40B4-BE49-F238E27FC236}">
                    <a16:creationId xmlns:a16="http://schemas.microsoft.com/office/drawing/2014/main" id="{260C2E8F-6983-C14C-98D7-FDFA9A0050B1}"/>
                  </a:ext>
                </a:extLst>
              </p:cNvPr>
              <p:cNvSpPr>
                <a:spLocks noRot="1" noChangeAspect="1" noMove="1" noResize="1" noEditPoints="1" noAdjustHandles="1" noChangeArrowheads="1" noChangeShapeType="1" noTextEdit="1"/>
              </p:cNvSpPr>
              <p:nvPr/>
            </p:nvSpPr>
            <p:spPr>
              <a:xfrm>
                <a:off x="4444781" y="4840681"/>
                <a:ext cx="931333" cy="465667"/>
              </a:xfrm>
              <a:prstGeom prst="rect">
                <a:avLst/>
              </a:prstGeom>
              <a:blipFill>
                <a:blip r:embed="rId7"/>
                <a:stretch>
                  <a:fillRect r="-5333" b="-5128"/>
                </a:stretch>
              </a:blipFill>
            </p:spPr>
            <p:txBody>
              <a:bodyPr/>
              <a:lstStyle/>
              <a:p>
                <a:r>
                  <a:rPr lang="en-US">
                    <a:noFill/>
                  </a:rPr>
                  <a:t> </a:t>
                </a:r>
              </a:p>
            </p:txBody>
          </p:sp>
        </mc:Fallback>
      </mc:AlternateContent>
      <p:cxnSp>
        <p:nvCxnSpPr>
          <p:cNvPr id="18" name="直線單箭頭接點 97">
            <a:extLst>
              <a:ext uri="{FF2B5EF4-FFF2-40B4-BE49-F238E27FC236}">
                <a16:creationId xmlns:a16="http://schemas.microsoft.com/office/drawing/2014/main" id="{5ACF1FC6-B4E9-C640-BC33-CC5C86364F8C}"/>
              </a:ext>
            </a:extLst>
          </p:cNvPr>
          <p:cNvCxnSpPr>
            <a:cxnSpLocks/>
          </p:cNvCxnSpPr>
          <p:nvPr/>
        </p:nvCxnSpPr>
        <p:spPr>
          <a:xfrm>
            <a:off x="6390065" y="4084687"/>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98">
            <a:extLst>
              <a:ext uri="{FF2B5EF4-FFF2-40B4-BE49-F238E27FC236}">
                <a16:creationId xmlns:a16="http://schemas.microsoft.com/office/drawing/2014/main" id="{3271561D-1495-504D-A651-21610C94B406}"/>
              </a:ext>
            </a:extLst>
          </p:cNvPr>
          <p:cNvCxnSpPr>
            <a:cxnSpLocks/>
          </p:cNvCxnSpPr>
          <p:nvPr/>
        </p:nvCxnSpPr>
        <p:spPr>
          <a:xfrm rot="16200000">
            <a:off x="7176373" y="4774514"/>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00">
            <a:extLst>
              <a:ext uri="{FF2B5EF4-FFF2-40B4-BE49-F238E27FC236}">
                <a16:creationId xmlns:a16="http://schemas.microsoft.com/office/drawing/2014/main" id="{9F904602-B4CB-E542-AD2D-5BDC6903DED3}"/>
              </a:ext>
            </a:extLst>
          </p:cNvPr>
          <p:cNvCxnSpPr>
            <a:cxnSpLocks/>
          </p:cNvCxnSpPr>
          <p:nvPr/>
        </p:nvCxnSpPr>
        <p:spPr>
          <a:xfrm>
            <a:off x="7927494" y="4084687"/>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101">
            <a:extLst>
              <a:ext uri="{FF2B5EF4-FFF2-40B4-BE49-F238E27FC236}">
                <a16:creationId xmlns:a16="http://schemas.microsoft.com/office/drawing/2014/main" id="{05D4F04B-4E24-2C49-B687-8411E20E58C3}"/>
              </a:ext>
            </a:extLst>
          </p:cNvPr>
          <p:cNvSpPr/>
          <p:nvPr/>
        </p:nvSpPr>
        <p:spPr>
          <a:xfrm>
            <a:off x="8338853" y="3733618"/>
            <a:ext cx="507999" cy="6581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800" baseline="30000" dirty="0"/>
          </a:p>
        </p:txBody>
      </p:sp>
      <mc:AlternateContent xmlns:mc="http://schemas.openxmlformats.org/markup-compatibility/2006" xmlns:a14="http://schemas.microsoft.com/office/drawing/2010/main">
        <mc:Choice Requires="a14">
          <p:sp>
            <p:nvSpPr>
              <p:cNvPr id="22" name="矩形 102">
                <a:extLst>
                  <a:ext uri="{FF2B5EF4-FFF2-40B4-BE49-F238E27FC236}">
                    <a16:creationId xmlns:a16="http://schemas.microsoft.com/office/drawing/2014/main" id="{588829F9-588E-9849-A588-579909724574}"/>
                  </a:ext>
                </a:extLst>
              </p:cNvPr>
              <p:cNvSpPr/>
              <p:nvPr/>
            </p:nvSpPr>
            <p:spPr>
              <a:xfrm>
                <a:off x="8266320" y="3812503"/>
                <a:ext cx="6530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b="0" i="1" smtClean="0">
                              <a:latin typeface="Cambria Math" panose="02040503050406030204" pitchFamily="18" charset="0"/>
                            </a:rPr>
                            <m:t>3</m:t>
                          </m:r>
                        </m:sup>
                      </m:sSup>
                    </m:oMath>
                  </m:oMathPara>
                </a14:m>
                <a:endParaRPr lang="zh-TW" altLang="en-US" sz="2800" dirty="0"/>
              </a:p>
            </p:txBody>
          </p:sp>
        </mc:Choice>
        <mc:Fallback xmlns="">
          <p:sp>
            <p:nvSpPr>
              <p:cNvPr id="22" name="矩形 102">
                <a:extLst>
                  <a:ext uri="{FF2B5EF4-FFF2-40B4-BE49-F238E27FC236}">
                    <a16:creationId xmlns:a16="http://schemas.microsoft.com/office/drawing/2014/main" id="{588829F9-588E-9849-A588-579909724574}"/>
                  </a:ext>
                </a:extLst>
              </p:cNvPr>
              <p:cNvSpPr>
                <a:spLocks noRot="1" noChangeAspect="1" noMove="1" noResize="1" noEditPoints="1" noAdjustHandles="1" noChangeArrowheads="1" noChangeShapeType="1" noTextEdit="1"/>
              </p:cNvSpPr>
              <p:nvPr/>
            </p:nvSpPr>
            <p:spPr>
              <a:xfrm>
                <a:off x="8266320" y="3812503"/>
                <a:ext cx="653064"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矩形 106">
                <a:extLst>
                  <a:ext uri="{FF2B5EF4-FFF2-40B4-BE49-F238E27FC236}">
                    <a16:creationId xmlns:a16="http://schemas.microsoft.com/office/drawing/2014/main" id="{DD966081-DFA1-9042-88E9-F4B6424408F8}"/>
                  </a:ext>
                </a:extLst>
              </p:cNvPr>
              <p:cNvSpPr/>
              <p:nvPr/>
            </p:nvSpPr>
            <p:spPr>
              <a:xfrm>
                <a:off x="6919330" y="4837010"/>
                <a:ext cx="931333" cy="46566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altLang="zh-TW" sz="2800" i="1">
                          <a:solidFill>
                            <a:prstClr val="black"/>
                          </a:solidFill>
                          <a:latin typeface="Cambria Math" panose="02040503050406030204" pitchFamily="18" charset="0"/>
                          <a:ea typeface="Cambria Math" panose="02040503050406030204" pitchFamily="18" charset="0"/>
                        </a:rPr>
                        <m:t>−</m:t>
                      </m:r>
                      <m:sSub>
                        <m:sSubPr>
                          <m:ctrlPr>
                            <a:rPr lang="en-US" altLang="zh-TW" sz="2800" i="1">
                              <a:solidFill>
                                <a:prstClr val="black"/>
                              </a:solidFill>
                              <a:latin typeface="Cambria Math" panose="02040503050406030204" pitchFamily="18" charset="0"/>
                              <a:ea typeface="Cambria Math" panose="02040503050406030204" pitchFamily="18" charset="0"/>
                            </a:rPr>
                          </m:ctrlPr>
                        </m:sSubPr>
                        <m:e>
                          <m:r>
                            <m:rPr>
                              <m:sty m:val="p"/>
                            </m:rPr>
                            <a:rPr lang="en-US" altLang="zh-TW" sz="2800" i="1">
                              <a:solidFill>
                                <a:prstClr val="black"/>
                              </a:solidFill>
                              <a:latin typeface="Cambria Math" panose="02040503050406030204" pitchFamily="18" charset="0"/>
                              <a:ea typeface="Cambria Math" panose="02040503050406030204" pitchFamily="18" charset="0"/>
                            </a:rPr>
                            <m:t>∇</m:t>
                          </m:r>
                        </m:e>
                        <m:sub>
                          <m:r>
                            <a:rPr lang="zh-TW" altLang="en-US" sz="2800" i="1">
                              <a:solidFill>
                                <a:prstClr val="black"/>
                              </a:solidFill>
                              <a:latin typeface="Cambria Math" panose="02040503050406030204" pitchFamily="18" charset="0"/>
                              <a:ea typeface="Cambria Math" panose="02040503050406030204" pitchFamily="18" charset="0"/>
                            </a:rPr>
                            <m:t>𝜃</m:t>
                          </m:r>
                        </m:sub>
                      </m:sSub>
                      <m:r>
                        <a:rPr lang="en-US" altLang="zh-TW" sz="2800" i="1">
                          <a:solidFill>
                            <a:schemeClr val="tx1"/>
                          </a:solidFill>
                          <a:latin typeface="Cambria Math" panose="02040503050406030204" pitchFamily="18" charset="0"/>
                        </a:rPr>
                        <m:t>𝑙</m:t>
                      </m:r>
                    </m:oMath>
                  </m:oMathPara>
                </a14:m>
                <a:endParaRPr lang="zh-TW" altLang="en-US" sz="2800" dirty="0"/>
              </a:p>
            </p:txBody>
          </p:sp>
        </mc:Choice>
        <mc:Fallback xmlns="">
          <p:sp>
            <p:nvSpPr>
              <p:cNvPr id="23" name="矩形 106">
                <a:extLst>
                  <a:ext uri="{FF2B5EF4-FFF2-40B4-BE49-F238E27FC236}">
                    <a16:creationId xmlns:a16="http://schemas.microsoft.com/office/drawing/2014/main" id="{DD966081-DFA1-9042-88E9-F4B6424408F8}"/>
                  </a:ext>
                </a:extLst>
              </p:cNvPr>
              <p:cNvSpPr>
                <a:spLocks noRot="1" noChangeAspect="1" noMove="1" noResize="1" noEditPoints="1" noAdjustHandles="1" noChangeArrowheads="1" noChangeShapeType="1" noTextEdit="1"/>
              </p:cNvSpPr>
              <p:nvPr/>
            </p:nvSpPr>
            <p:spPr>
              <a:xfrm>
                <a:off x="6919330" y="4837010"/>
                <a:ext cx="931333" cy="465667"/>
              </a:xfrm>
              <a:prstGeom prst="rect">
                <a:avLst/>
              </a:prstGeom>
              <a:blipFill>
                <a:blip r:embed="rId9"/>
                <a:stretch>
                  <a:fillRect r="-5333" b="-5128"/>
                </a:stretch>
              </a:blipFill>
            </p:spPr>
            <p:txBody>
              <a:bodyPr/>
              <a:lstStyle/>
              <a:p>
                <a:r>
                  <a:rPr lang="en-US">
                    <a:noFill/>
                  </a:rPr>
                  <a:t> </a:t>
                </a:r>
              </a:p>
            </p:txBody>
          </p:sp>
        </mc:Fallback>
      </mc:AlternateContent>
      <p:pic>
        <p:nvPicPr>
          <p:cNvPr id="24" name="圖片 111">
            <a:extLst>
              <a:ext uri="{FF2B5EF4-FFF2-40B4-BE49-F238E27FC236}">
                <a16:creationId xmlns:a16="http://schemas.microsoft.com/office/drawing/2014/main" id="{5C63529F-C6A9-774C-99B8-7EBFEB50C11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278752" y="141751"/>
            <a:ext cx="4711700" cy="2133264"/>
          </a:xfrm>
          <a:prstGeom prst="rect">
            <a:avLst/>
          </a:prstGeom>
        </p:spPr>
      </p:pic>
      <p:sp>
        <p:nvSpPr>
          <p:cNvPr id="25" name="矩形 112">
            <a:extLst>
              <a:ext uri="{FF2B5EF4-FFF2-40B4-BE49-F238E27FC236}">
                <a16:creationId xmlns:a16="http://schemas.microsoft.com/office/drawing/2014/main" id="{52CB781C-B8BC-EF4A-85BC-350EDF94D06D}"/>
              </a:ext>
            </a:extLst>
          </p:cNvPr>
          <p:cNvSpPr/>
          <p:nvPr/>
        </p:nvSpPr>
        <p:spPr>
          <a:xfrm>
            <a:off x="4309531" y="3579440"/>
            <a:ext cx="1134533" cy="1003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“LSTM”</a:t>
            </a:r>
            <a:endParaRPr lang="zh-TW" altLang="en-US" sz="2400" dirty="0"/>
          </a:p>
        </p:txBody>
      </p:sp>
      <p:sp>
        <p:nvSpPr>
          <p:cNvPr id="26" name="矩形 113">
            <a:extLst>
              <a:ext uri="{FF2B5EF4-FFF2-40B4-BE49-F238E27FC236}">
                <a16:creationId xmlns:a16="http://schemas.microsoft.com/office/drawing/2014/main" id="{CD4E1D1C-D169-3D41-B632-AC69C87C5DCE}"/>
              </a:ext>
            </a:extLst>
          </p:cNvPr>
          <p:cNvSpPr/>
          <p:nvPr/>
        </p:nvSpPr>
        <p:spPr>
          <a:xfrm>
            <a:off x="6797295" y="3557740"/>
            <a:ext cx="1134533" cy="1003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“LSTM”</a:t>
            </a:r>
            <a:endParaRPr lang="zh-TW" altLang="en-US" sz="2400" dirty="0"/>
          </a:p>
        </p:txBody>
      </p:sp>
      <p:sp>
        <p:nvSpPr>
          <p:cNvPr id="27" name="文字方塊 114">
            <a:extLst>
              <a:ext uri="{FF2B5EF4-FFF2-40B4-BE49-F238E27FC236}">
                <a16:creationId xmlns:a16="http://schemas.microsoft.com/office/drawing/2014/main" id="{727A0C1F-E8DD-1B49-9BD9-5453EEED0FE7}"/>
              </a:ext>
            </a:extLst>
          </p:cNvPr>
          <p:cNvSpPr txBox="1"/>
          <p:nvPr/>
        </p:nvSpPr>
        <p:spPr>
          <a:xfrm>
            <a:off x="2941724" y="2748988"/>
            <a:ext cx="3454400" cy="461665"/>
          </a:xfrm>
          <a:prstGeom prst="rect">
            <a:avLst/>
          </a:prstGeom>
          <a:noFill/>
        </p:spPr>
        <p:txBody>
          <a:bodyPr wrap="square" rtlCol="0">
            <a:spAutoFit/>
          </a:bodyPr>
          <a:lstStyle/>
          <a:p>
            <a:r>
              <a:rPr lang="en-US" altLang="zh-TW" sz="2400" dirty="0"/>
              <a:t>3 training steps</a:t>
            </a:r>
            <a:endParaRPr lang="zh-TW" altLang="en-US" sz="2400" dirty="0"/>
          </a:p>
        </p:txBody>
      </p:sp>
      <p:cxnSp>
        <p:nvCxnSpPr>
          <p:cNvPr id="28" name="直線單箭頭接點 115">
            <a:extLst>
              <a:ext uri="{FF2B5EF4-FFF2-40B4-BE49-F238E27FC236}">
                <a16:creationId xmlns:a16="http://schemas.microsoft.com/office/drawing/2014/main" id="{7E23AAB5-55A2-0145-B888-293608403BBE}"/>
              </a:ext>
            </a:extLst>
          </p:cNvPr>
          <p:cNvCxnSpPr>
            <a:cxnSpLocks/>
          </p:cNvCxnSpPr>
          <p:nvPr/>
        </p:nvCxnSpPr>
        <p:spPr>
          <a:xfrm flipV="1">
            <a:off x="8592852" y="3265374"/>
            <a:ext cx="0" cy="4841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118">
            <a:extLst>
              <a:ext uri="{FF2B5EF4-FFF2-40B4-BE49-F238E27FC236}">
                <a16:creationId xmlns:a16="http://schemas.microsoft.com/office/drawing/2014/main" id="{07B51E9F-0D70-6A4C-9164-C817E4E51184}"/>
              </a:ext>
            </a:extLst>
          </p:cNvPr>
          <p:cNvSpPr txBox="1"/>
          <p:nvPr/>
        </p:nvSpPr>
        <p:spPr>
          <a:xfrm>
            <a:off x="5845832" y="2766344"/>
            <a:ext cx="187197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Testing Data</a:t>
            </a:r>
            <a:endParaRPr lang="zh-TW" altLang="en-US" sz="2400" dirty="0"/>
          </a:p>
        </p:txBody>
      </p:sp>
      <p:cxnSp>
        <p:nvCxnSpPr>
          <p:cNvPr id="30" name="直線單箭頭接點 119">
            <a:extLst>
              <a:ext uri="{FF2B5EF4-FFF2-40B4-BE49-F238E27FC236}">
                <a16:creationId xmlns:a16="http://schemas.microsoft.com/office/drawing/2014/main" id="{B21F0245-D113-8444-BF62-A028B100D6AD}"/>
              </a:ext>
            </a:extLst>
          </p:cNvPr>
          <p:cNvCxnSpPr>
            <a:cxnSpLocks/>
          </p:cNvCxnSpPr>
          <p:nvPr/>
        </p:nvCxnSpPr>
        <p:spPr>
          <a:xfrm>
            <a:off x="7739702" y="2997177"/>
            <a:ext cx="38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矩形 120">
                <a:extLst>
                  <a:ext uri="{FF2B5EF4-FFF2-40B4-BE49-F238E27FC236}">
                    <a16:creationId xmlns:a16="http://schemas.microsoft.com/office/drawing/2014/main" id="{235A115B-EC68-ED45-A7A9-96A28C499371}"/>
                  </a:ext>
                </a:extLst>
              </p:cNvPr>
              <p:cNvSpPr/>
              <p:nvPr/>
            </p:nvSpPr>
            <p:spPr>
              <a:xfrm>
                <a:off x="8062818" y="2762303"/>
                <a:ext cx="10763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𝑙</m:t>
                      </m:r>
                      <m:d>
                        <m:dPr>
                          <m:ctrlPr>
                            <a:rPr lang="en-US" altLang="zh-TW" sz="2800" b="0" i="1" smtClean="0">
                              <a:latin typeface="Cambria Math" panose="02040503050406030204" pitchFamily="18" charset="0"/>
                            </a:rPr>
                          </m:ctrlPr>
                        </m:dPr>
                        <m:e>
                          <m:sSup>
                            <m:sSupPr>
                              <m:ctrlPr>
                                <a:rPr lang="en-US" altLang="zh-TW" sz="2800" i="1">
                                  <a:latin typeface="Cambria Math" panose="02040503050406030204" pitchFamily="18" charset="0"/>
                                </a:rPr>
                              </m:ctrlPr>
                            </m:sSupPr>
                            <m:e>
                              <m:r>
                                <a:rPr lang="zh-TW" altLang="en-US" sz="2800" i="1">
                                  <a:latin typeface="Cambria Math" panose="02040503050406030204" pitchFamily="18" charset="0"/>
                                </a:rPr>
                                <m:t>𝜃</m:t>
                              </m:r>
                            </m:e>
                            <m:sup>
                              <m:r>
                                <a:rPr lang="en-US" altLang="zh-TW" sz="2800" i="1">
                                  <a:latin typeface="Cambria Math" panose="02040503050406030204" pitchFamily="18" charset="0"/>
                                </a:rPr>
                                <m:t>3</m:t>
                              </m:r>
                            </m:sup>
                          </m:sSup>
                        </m:e>
                      </m:d>
                    </m:oMath>
                  </m:oMathPara>
                </a14:m>
                <a:endParaRPr lang="zh-TW" altLang="en-US" sz="2800" dirty="0"/>
              </a:p>
            </p:txBody>
          </p:sp>
        </mc:Choice>
        <mc:Fallback xmlns="">
          <p:sp>
            <p:nvSpPr>
              <p:cNvPr id="31" name="矩形 120">
                <a:extLst>
                  <a:ext uri="{FF2B5EF4-FFF2-40B4-BE49-F238E27FC236}">
                    <a16:creationId xmlns:a16="http://schemas.microsoft.com/office/drawing/2014/main" id="{235A115B-EC68-ED45-A7A9-96A28C499371}"/>
                  </a:ext>
                </a:extLst>
              </p:cNvPr>
              <p:cNvSpPr>
                <a:spLocks noRot="1" noChangeAspect="1" noMove="1" noResize="1" noEditPoints="1" noAdjustHandles="1" noChangeArrowheads="1" noChangeShapeType="1" noTextEdit="1"/>
              </p:cNvSpPr>
              <p:nvPr/>
            </p:nvSpPr>
            <p:spPr>
              <a:xfrm>
                <a:off x="8062818" y="2762303"/>
                <a:ext cx="1076320" cy="523220"/>
              </a:xfrm>
              <a:prstGeom prst="rect">
                <a:avLst/>
              </a:prstGeom>
              <a:blipFill>
                <a:blip r:embed="rId11"/>
                <a:stretch>
                  <a:fillRect/>
                </a:stretch>
              </a:blipFill>
            </p:spPr>
            <p:txBody>
              <a:bodyPr/>
              <a:lstStyle/>
              <a:p>
                <a:r>
                  <a:rPr lang="en-US">
                    <a:noFill/>
                  </a:rPr>
                  <a:t> </a:t>
                </a:r>
              </a:p>
            </p:txBody>
          </p:sp>
        </mc:Fallback>
      </mc:AlternateContent>
      <p:sp>
        <p:nvSpPr>
          <p:cNvPr id="32" name="文字方塊 121">
            <a:extLst>
              <a:ext uri="{FF2B5EF4-FFF2-40B4-BE49-F238E27FC236}">
                <a16:creationId xmlns:a16="http://schemas.microsoft.com/office/drawing/2014/main" id="{764B1843-83B1-8240-8F50-456CE16632D9}"/>
              </a:ext>
            </a:extLst>
          </p:cNvPr>
          <p:cNvSpPr txBox="1"/>
          <p:nvPr/>
        </p:nvSpPr>
        <p:spPr>
          <a:xfrm>
            <a:off x="1648400" y="5797876"/>
            <a:ext cx="1510126" cy="83099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Batch from train</a:t>
            </a:r>
            <a:endParaRPr lang="zh-TW" altLang="en-US" sz="2400" dirty="0"/>
          </a:p>
        </p:txBody>
      </p:sp>
      <p:sp>
        <p:nvSpPr>
          <p:cNvPr id="33" name="文字方塊 122">
            <a:extLst>
              <a:ext uri="{FF2B5EF4-FFF2-40B4-BE49-F238E27FC236}">
                <a16:creationId xmlns:a16="http://schemas.microsoft.com/office/drawing/2014/main" id="{87E0F20D-2C30-D14D-ACAA-12277BDAFA75}"/>
              </a:ext>
            </a:extLst>
          </p:cNvPr>
          <p:cNvSpPr txBox="1"/>
          <p:nvPr/>
        </p:nvSpPr>
        <p:spPr>
          <a:xfrm>
            <a:off x="4161883" y="5797876"/>
            <a:ext cx="1510126" cy="83099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Batch from train</a:t>
            </a:r>
            <a:endParaRPr lang="zh-TW" altLang="en-US" sz="2400" dirty="0"/>
          </a:p>
        </p:txBody>
      </p:sp>
      <p:sp>
        <p:nvSpPr>
          <p:cNvPr id="34" name="文字方塊 123">
            <a:extLst>
              <a:ext uri="{FF2B5EF4-FFF2-40B4-BE49-F238E27FC236}">
                <a16:creationId xmlns:a16="http://schemas.microsoft.com/office/drawing/2014/main" id="{00F2A485-BD6B-304B-B653-BFEC106DB825}"/>
              </a:ext>
            </a:extLst>
          </p:cNvPr>
          <p:cNvSpPr txBox="1"/>
          <p:nvPr/>
        </p:nvSpPr>
        <p:spPr>
          <a:xfrm>
            <a:off x="6675366" y="5797876"/>
            <a:ext cx="1510126" cy="83099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Batch from train</a:t>
            </a:r>
            <a:endParaRPr lang="zh-TW" altLang="en-US" sz="2400" dirty="0"/>
          </a:p>
        </p:txBody>
      </p:sp>
      <p:sp>
        <p:nvSpPr>
          <p:cNvPr id="35" name="文字方塊 124">
            <a:extLst>
              <a:ext uri="{FF2B5EF4-FFF2-40B4-BE49-F238E27FC236}">
                <a16:creationId xmlns:a16="http://schemas.microsoft.com/office/drawing/2014/main" id="{49D5A3E8-BD28-CD4D-9605-8761AD58C4F8}"/>
              </a:ext>
            </a:extLst>
          </p:cNvPr>
          <p:cNvSpPr txBox="1"/>
          <p:nvPr/>
        </p:nvSpPr>
        <p:spPr>
          <a:xfrm>
            <a:off x="221034" y="3055855"/>
            <a:ext cx="1510115" cy="461665"/>
          </a:xfrm>
          <a:prstGeom prst="rect">
            <a:avLst/>
          </a:prstGeom>
          <a:noFill/>
        </p:spPr>
        <p:txBody>
          <a:bodyPr wrap="square" rtlCol="0">
            <a:spAutoFit/>
          </a:bodyPr>
          <a:lstStyle/>
          <a:p>
            <a:r>
              <a:rPr lang="en-US" altLang="zh-TW" sz="2400" dirty="0"/>
              <a:t>Learnable</a:t>
            </a:r>
            <a:endParaRPr lang="zh-TW" altLang="en-US" sz="2400" dirty="0"/>
          </a:p>
        </p:txBody>
      </p:sp>
      <p:cxnSp>
        <p:nvCxnSpPr>
          <p:cNvPr id="36" name="直線單箭頭接點 126">
            <a:extLst>
              <a:ext uri="{FF2B5EF4-FFF2-40B4-BE49-F238E27FC236}">
                <a16:creationId xmlns:a16="http://schemas.microsoft.com/office/drawing/2014/main" id="{B32692CF-552E-7940-BC7C-0211B49CA691}"/>
              </a:ext>
            </a:extLst>
          </p:cNvPr>
          <p:cNvCxnSpPr>
            <a:cxnSpLocks/>
          </p:cNvCxnSpPr>
          <p:nvPr/>
        </p:nvCxnSpPr>
        <p:spPr>
          <a:xfrm flipH="1" flipV="1">
            <a:off x="850336" y="3466584"/>
            <a:ext cx="232843" cy="2707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文字方塊 131">
            <a:extLst>
              <a:ext uri="{FF2B5EF4-FFF2-40B4-BE49-F238E27FC236}">
                <a16:creationId xmlns:a16="http://schemas.microsoft.com/office/drawing/2014/main" id="{CE7B3BEF-CFAC-9843-9D05-2130FB09B226}"/>
              </a:ext>
            </a:extLst>
          </p:cNvPr>
          <p:cNvSpPr txBox="1"/>
          <p:nvPr/>
        </p:nvSpPr>
        <p:spPr>
          <a:xfrm>
            <a:off x="2093177" y="230159"/>
            <a:ext cx="2185575" cy="523220"/>
          </a:xfrm>
          <a:prstGeom prst="rect">
            <a:avLst/>
          </a:prstGeom>
          <a:noFill/>
        </p:spPr>
        <p:txBody>
          <a:bodyPr wrap="square" rtlCol="0">
            <a:spAutoFit/>
          </a:bodyPr>
          <a:lstStyle/>
          <a:p>
            <a:r>
              <a:rPr lang="en-US" altLang="zh-TW" sz="2800" b="1" i="1" u="sng" dirty="0"/>
              <a:t>Typical LSTM</a:t>
            </a:r>
            <a:endParaRPr lang="zh-TW" altLang="en-US" sz="2800" b="1" i="1" u="sng" dirty="0"/>
          </a:p>
        </p:txBody>
      </p:sp>
      <p:grpSp>
        <p:nvGrpSpPr>
          <p:cNvPr id="38" name="群組 143">
            <a:extLst>
              <a:ext uri="{FF2B5EF4-FFF2-40B4-BE49-F238E27FC236}">
                <a16:creationId xmlns:a16="http://schemas.microsoft.com/office/drawing/2014/main" id="{48F8C93D-6DC2-C048-8038-781445320034}"/>
              </a:ext>
            </a:extLst>
          </p:cNvPr>
          <p:cNvGrpSpPr/>
          <p:nvPr/>
        </p:nvGrpSpPr>
        <p:grpSpPr>
          <a:xfrm>
            <a:off x="153548" y="2102986"/>
            <a:ext cx="3809946" cy="556476"/>
            <a:chOff x="5253133" y="3079907"/>
            <a:chExt cx="3809946" cy="556476"/>
          </a:xfrm>
        </p:grpSpPr>
        <mc:AlternateContent xmlns:mc="http://schemas.openxmlformats.org/markup-compatibility/2006" xmlns:a14="http://schemas.microsoft.com/office/drawing/2010/main">
          <mc:Choice Requires="a14">
            <p:sp>
              <p:nvSpPr>
                <p:cNvPr id="39" name="文字方塊 132">
                  <a:extLst>
                    <a:ext uri="{FF2B5EF4-FFF2-40B4-BE49-F238E27FC236}">
                      <a16:creationId xmlns:a16="http://schemas.microsoft.com/office/drawing/2014/main" id="{6C1DA295-C915-E54A-A21B-531D0DF61010}"/>
                    </a:ext>
                  </a:extLst>
                </p:cNvPr>
                <p:cNvSpPr txBox="1"/>
                <p:nvPr/>
              </p:nvSpPr>
              <p:spPr>
                <a:xfrm>
                  <a:off x="5268639" y="3171743"/>
                  <a:ext cx="2214388" cy="4428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𝑐</m:t>
                            </m:r>
                          </m:e>
                          <m:sup>
                            <m:r>
                              <a:rPr lang="en-US" altLang="zh-TW" sz="2800" b="0" i="1" smtClean="0">
                                <a:latin typeface="Cambria Math" panose="02040503050406030204" pitchFamily="18" charset="0"/>
                              </a:rPr>
                              <m:t>𝑡</m:t>
                            </m:r>
                          </m:sup>
                        </m:sSup>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b="0" i="1" smtClean="0">
                                <a:latin typeface="Cambria Math" panose="02040503050406030204" pitchFamily="18" charset="0"/>
                              </a:rPr>
                              <m:t>𝑧</m:t>
                            </m:r>
                          </m:e>
                          <m:sup>
                            <m:r>
                              <a:rPr lang="en-US" altLang="zh-TW" sz="2800" i="1" smtClean="0">
                                <a:latin typeface="Cambria Math" panose="02040503050406030204" pitchFamily="18" charset="0"/>
                              </a:rPr>
                              <m:t>𝑓</m:t>
                            </m:r>
                          </m:sup>
                        </m:sSup>
                        <m:r>
                          <a:rPr lang="en-US" altLang="zh-TW" sz="2800" i="1" smtClean="0">
                            <a:latin typeface="Cambria Math" panose="02040503050406030204" pitchFamily="18" charset="0"/>
                            <a:ea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𝑐</m:t>
                            </m:r>
                          </m:e>
                          <m:sup>
                            <m:r>
                              <a:rPr lang="en-US" altLang="zh-TW" sz="2800" i="1">
                                <a:latin typeface="Cambria Math" panose="02040503050406030204" pitchFamily="18" charset="0"/>
                              </a:rPr>
                              <m:t>𝑡</m:t>
                            </m:r>
                            <m:r>
                              <a:rPr lang="en-US" altLang="zh-TW" sz="2800" i="1">
                                <a:latin typeface="Cambria Math" panose="02040503050406030204" pitchFamily="18" charset="0"/>
                              </a:rPr>
                              <m:t>−1</m:t>
                            </m:r>
                          </m:sup>
                        </m:sSup>
                      </m:oMath>
                    </m:oMathPara>
                  </a14:m>
                  <a:endParaRPr lang="zh-TW" altLang="en-US" sz="2800" dirty="0"/>
                </a:p>
              </p:txBody>
            </p:sp>
          </mc:Choice>
          <mc:Fallback xmlns="">
            <p:sp>
              <p:nvSpPr>
                <p:cNvPr id="133" name="文字方塊 132">
                  <a:extLst>
                    <a:ext uri="{FF2B5EF4-FFF2-40B4-BE49-F238E27FC236}">
                      <a16:creationId xmlns:a16="http://schemas.microsoft.com/office/drawing/2014/main" id="{86900544-7CFB-4A30-BAF2-84F34B054798}"/>
                    </a:ext>
                  </a:extLst>
                </p:cNvPr>
                <p:cNvSpPr txBox="1">
                  <a:spLocks noRot="1" noChangeAspect="1" noMove="1" noResize="1" noEditPoints="1" noAdjustHandles="1" noChangeArrowheads="1" noChangeShapeType="1" noTextEdit="1"/>
                </p:cNvSpPr>
                <p:nvPr/>
              </p:nvSpPr>
              <p:spPr>
                <a:xfrm>
                  <a:off x="5268639" y="3171743"/>
                  <a:ext cx="2214388" cy="442814"/>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文字方塊 133">
                  <a:extLst>
                    <a:ext uri="{FF2B5EF4-FFF2-40B4-BE49-F238E27FC236}">
                      <a16:creationId xmlns:a16="http://schemas.microsoft.com/office/drawing/2014/main" id="{8F7AD3D2-CD84-FA4C-A042-7EFDCCD45804}"/>
                    </a:ext>
                  </a:extLst>
                </p:cNvPr>
                <p:cNvSpPr txBox="1"/>
                <p:nvPr/>
              </p:nvSpPr>
              <p:spPr>
                <a:xfrm>
                  <a:off x="7383660" y="3182854"/>
                  <a:ext cx="1147173" cy="444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b="0" i="1" smtClean="0">
                                <a:latin typeface="Cambria Math" panose="02040503050406030204" pitchFamily="18" charset="0"/>
                              </a:rPr>
                              <m:t>𝑧</m:t>
                            </m:r>
                          </m:e>
                          <m:sup>
                            <m:r>
                              <a:rPr lang="en-US" altLang="zh-TW" sz="2800" b="0" i="1" smtClean="0">
                                <a:latin typeface="Cambria Math" panose="02040503050406030204" pitchFamily="18" charset="0"/>
                              </a:rPr>
                              <m:t>𝑖</m:t>
                            </m:r>
                          </m:sup>
                        </m:sSup>
                        <m:r>
                          <a:rPr lang="en-US" altLang="zh-TW" sz="2800" i="1">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rPr>
                          <m:t>𝑧</m:t>
                        </m:r>
                      </m:oMath>
                    </m:oMathPara>
                  </a14:m>
                  <a:endParaRPr lang="zh-TW" altLang="en-US" sz="2800" dirty="0"/>
                </a:p>
              </p:txBody>
            </p:sp>
          </mc:Choice>
          <mc:Fallback xmlns="">
            <p:sp>
              <p:nvSpPr>
                <p:cNvPr id="134" name="文字方塊 133">
                  <a:extLst>
                    <a:ext uri="{FF2B5EF4-FFF2-40B4-BE49-F238E27FC236}">
                      <a16:creationId xmlns:a16="http://schemas.microsoft.com/office/drawing/2014/main" id="{153E1AB9-5C73-46FC-850C-64E87104502C}"/>
                    </a:ext>
                  </a:extLst>
                </p:cNvPr>
                <p:cNvSpPr txBox="1">
                  <a:spLocks noRot="1" noChangeAspect="1" noMove="1" noResize="1" noEditPoints="1" noAdjustHandles="1" noChangeArrowheads="1" noChangeShapeType="1" noTextEdit="1"/>
                </p:cNvSpPr>
                <p:nvPr/>
              </p:nvSpPr>
              <p:spPr>
                <a:xfrm>
                  <a:off x="7383660" y="3182854"/>
                  <a:ext cx="1147173" cy="444802"/>
                </a:xfrm>
                <a:prstGeom prst="rect">
                  <a:avLst/>
                </a:prstGeom>
                <a:blipFill>
                  <a:blip r:embed="rId13"/>
                  <a:stretch>
                    <a:fillRect/>
                  </a:stretch>
                </a:blipFill>
              </p:spPr>
              <p:txBody>
                <a:bodyPr/>
                <a:lstStyle/>
                <a:p>
                  <a:r>
                    <a:rPr lang="zh-TW" altLang="en-US">
                      <a:noFill/>
                    </a:rPr>
                    <a:t> </a:t>
                  </a:r>
                </a:p>
              </p:txBody>
            </p:sp>
          </mc:Fallback>
        </mc:AlternateContent>
        <p:grpSp>
          <p:nvGrpSpPr>
            <p:cNvPr id="41" name="群組 134">
              <a:extLst>
                <a:ext uri="{FF2B5EF4-FFF2-40B4-BE49-F238E27FC236}">
                  <a16:creationId xmlns:a16="http://schemas.microsoft.com/office/drawing/2014/main" id="{C608F1D0-5736-5A45-BD99-20586B652535}"/>
                </a:ext>
              </a:extLst>
            </p:cNvPr>
            <p:cNvGrpSpPr/>
            <p:nvPr/>
          </p:nvGrpSpPr>
          <p:grpSpPr>
            <a:xfrm>
              <a:off x="5253133" y="3079907"/>
              <a:ext cx="442782" cy="523220"/>
              <a:chOff x="6269070" y="1933495"/>
              <a:chExt cx="442782" cy="523220"/>
            </a:xfrm>
          </p:grpSpPr>
          <p:sp>
            <p:nvSpPr>
              <p:cNvPr id="48" name="矩形 135">
                <a:extLst>
                  <a:ext uri="{FF2B5EF4-FFF2-40B4-BE49-F238E27FC236}">
                    <a16:creationId xmlns:a16="http://schemas.microsoft.com/office/drawing/2014/main" id="{B312998C-7F39-DF4D-B3F2-4DECB3945EDB}"/>
                  </a:ext>
                </a:extLst>
              </p:cNvPr>
              <p:cNvSpPr/>
              <p:nvPr/>
            </p:nvSpPr>
            <p:spPr>
              <a:xfrm>
                <a:off x="6269070" y="1933495"/>
                <a:ext cx="435428" cy="523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9" name="文字方塊 136">
                    <a:extLst>
                      <a:ext uri="{FF2B5EF4-FFF2-40B4-BE49-F238E27FC236}">
                        <a16:creationId xmlns:a16="http://schemas.microsoft.com/office/drawing/2014/main" id="{7066CEF9-BE17-354F-9860-D9CC0A9142C5}"/>
                      </a:ext>
                    </a:extLst>
                  </p:cNvPr>
                  <p:cNvSpPr txBox="1"/>
                  <p:nvPr/>
                </p:nvSpPr>
                <p:spPr>
                  <a:xfrm>
                    <a:off x="6336556" y="2066524"/>
                    <a:ext cx="3752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𝑡</m:t>
                              </m:r>
                            </m:sup>
                          </m:sSup>
                        </m:oMath>
                      </m:oMathPara>
                    </a14:m>
                    <a:endParaRPr lang="zh-TW" altLang="en-US" sz="2400" dirty="0"/>
                  </a:p>
                </p:txBody>
              </p:sp>
            </mc:Choice>
            <mc:Fallback xmlns="">
              <p:sp>
                <p:nvSpPr>
                  <p:cNvPr id="137" name="文字方塊 136">
                    <a:extLst>
                      <a:ext uri="{FF2B5EF4-FFF2-40B4-BE49-F238E27FC236}">
                        <a16:creationId xmlns:a16="http://schemas.microsoft.com/office/drawing/2014/main" id="{860B39D3-E444-46B4-9EE7-B1EF9FEFBD66}"/>
                      </a:ext>
                    </a:extLst>
                  </p:cNvPr>
                  <p:cNvSpPr txBox="1">
                    <a:spLocks noRot="1" noChangeAspect="1" noMove="1" noResize="1" noEditPoints="1" noAdjustHandles="1" noChangeArrowheads="1" noChangeShapeType="1" noTextEdit="1"/>
                  </p:cNvSpPr>
                  <p:nvPr/>
                </p:nvSpPr>
                <p:spPr>
                  <a:xfrm>
                    <a:off x="6336556" y="2066524"/>
                    <a:ext cx="375296" cy="369332"/>
                  </a:xfrm>
                  <a:prstGeom prst="rect">
                    <a:avLst/>
                  </a:prstGeom>
                  <a:blipFill>
                    <a:blip r:embed="rId14"/>
                    <a:stretch>
                      <a:fillRect l="-17742" r="-3226" b="-6667"/>
                    </a:stretch>
                  </a:blipFill>
                </p:spPr>
                <p:txBody>
                  <a:bodyPr/>
                  <a:lstStyle/>
                  <a:p>
                    <a:r>
                      <a:rPr lang="zh-TW" altLang="en-US">
                        <a:noFill/>
                      </a:rPr>
                      <a:t> </a:t>
                    </a:r>
                  </a:p>
                </p:txBody>
              </p:sp>
            </mc:Fallback>
          </mc:AlternateContent>
        </p:grpSp>
        <p:grpSp>
          <p:nvGrpSpPr>
            <p:cNvPr id="42" name="群組 137">
              <a:extLst>
                <a:ext uri="{FF2B5EF4-FFF2-40B4-BE49-F238E27FC236}">
                  <a16:creationId xmlns:a16="http://schemas.microsoft.com/office/drawing/2014/main" id="{372E4E62-F0E8-9645-B763-C02CF10C0D0F}"/>
                </a:ext>
              </a:extLst>
            </p:cNvPr>
            <p:cNvGrpSpPr/>
            <p:nvPr/>
          </p:nvGrpSpPr>
          <p:grpSpPr>
            <a:xfrm>
              <a:off x="6743883" y="3113163"/>
              <a:ext cx="736131" cy="523220"/>
              <a:chOff x="6269070" y="1933495"/>
              <a:chExt cx="736131" cy="523220"/>
            </a:xfrm>
          </p:grpSpPr>
          <p:sp>
            <p:nvSpPr>
              <p:cNvPr id="46" name="矩形 138">
                <a:extLst>
                  <a:ext uri="{FF2B5EF4-FFF2-40B4-BE49-F238E27FC236}">
                    <a16:creationId xmlns:a16="http://schemas.microsoft.com/office/drawing/2014/main" id="{7F4EDBA7-C302-BE49-9B0D-D88E0DDB1184}"/>
                  </a:ext>
                </a:extLst>
              </p:cNvPr>
              <p:cNvSpPr/>
              <p:nvPr/>
            </p:nvSpPr>
            <p:spPr>
              <a:xfrm>
                <a:off x="6269070" y="1933495"/>
                <a:ext cx="668644" cy="5232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7" name="文字方塊 139">
                    <a:extLst>
                      <a:ext uri="{FF2B5EF4-FFF2-40B4-BE49-F238E27FC236}">
                        <a16:creationId xmlns:a16="http://schemas.microsoft.com/office/drawing/2014/main" id="{DEF2BB9B-781E-9144-A5EE-E3B759AB3A22}"/>
                      </a:ext>
                    </a:extLst>
                  </p:cNvPr>
                  <p:cNvSpPr txBox="1"/>
                  <p:nvPr/>
                </p:nvSpPr>
                <p:spPr>
                  <a:xfrm>
                    <a:off x="6336556" y="2066524"/>
                    <a:ext cx="6686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zh-TW" altLang="en-US" sz="2400" i="1" smtClean="0">
                                  <a:latin typeface="Cambria Math" panose="02040503050406030204" pitchFamily="18" charset="0"/>
                                </a:rPr>
                                <m:t>𝜃</m:t>
                              </m:r>
                            </m:e>
                            <m:sup>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40" name="文字方塊 139">
                    <a:extLst>
                      <a:ext uri="{FF2B5EF4-FFF2-40B4-BE49-F238E27FC236}">
                        <a16:creationId xmlns:a16="http://schemas.microsoft.com/office/drawing/2014/main" id="{C59D6B15-1CA5-413B-8895-A30E8F56F366}"/>
                      </a:ext>
                    </a:extLst>
                  </p:cNvPr>
                  <p:cNvSpPr txBox="1">
                    <a:spLocks noRot="1" noChangeAspect="1" noMove="1" noResize="1" noEditPoints="1" noAdjustHandles="1" noChangeArrowheads="1" noChangeShapeType="1" noTextEdit="1"/>
                  </p:cNvSpPr>
                  <p:nvPr/>
                </p:nvSpPr>
                <p:spPr>
                  <a:xfrm>
                    <a:off x="6336556" y="2066524"/>
                    <a:ext cx="668645" cy="369332"/>
                  </a:xfrm>
                  <a:prstGeom prst="rect">
                    <a:avLst/>
                  </a:prstGeom>
                  <a:blipFill>
                    <a:blip r:embed="rId15"/>
                    <a:stretch>
                      <a:fillRect l="-11009" r="-4587" b="-6557"/>
                    </a:stretch>
                  </a:blipFill>
                </p:spPr>
                <p:txBody>
                  <a:bodyPr/>
                  <a:lstStyle/>
                  <a:p>
                    <a:r>
                      <a:rPr lang="zh-TW" altLang="en-US">
                        <a:noFill/>
                      </a:rPr>
                      <a:t> </a:t>
                    </a:r>
                  </a:p>
                </p:txBody>
              </p:sp>
            </mc:Fallback>
          </mc:AlternateContent>
        </p:grpSp>
        <p:grpSp>
          <p:nvGrpSpPr>
            <p:cNvPr id="43" name="群組 140">
              <a:extLst>
                <a:ext uri="{FF2B5EF4-FFF2-40B4-BE49-F238E27FC236}">
                  <a16:creationId xmlns:a16="http://schemas.microsoft.com/office/drawing/2014/main" id="{A72CFB55-00EB-864C-BA67-AC51FE913BCA}"/>
                </a:ext>
              </a:extLst>
            </p:cNvPr>
            <p:cNvGrpSpPr/>
            <p:nvPr/>
          </p:nvGrpSpPr>
          <p:grpSpPr>
            <a:xfrm>
              <a:off x="8303851" y="3113163"/>
              <a:ext cx="759228" cy="523220"/>
              <a:chOff x="6260304" y="1933495"/>
              <a:chExt cx="759228" cy="523220"/>
            </a:xfrm>
          </p:grpSpPr>
          <p:sp>
            <p:nvSpPr>
              <p:cNvPr id="44" name="矩形 141">
                <a:extLst>
                  <a:ext uri="{FF2B5EF4-FFF2-40B4-BE49-F238E27FC236}">
                    <a16:creationId xmlns:a16="http://schemas.microsoft.com/office/drawing/2014/main" id="{F40E9C6D-3D64-8C48-946A-9A591940E8B9}"/>
                  </a:ext>
                </a:extLst>
              </p:cNvPr>
              <p:cNvSpPr/>
              <p:nvPr/>
            </p:nvSpPr>
            <p:spPr>
              <a:xfrm>
                <a:off x="6269070" y="1933495"/>
                <a:ext cx="750462" cy="5232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5" name="文字方塊 142">
                    <a:extLst>
                      <a:ext uri="{FF2B5EF4-FFF2-40B4-BE49-F238E27FC236}">
                        <a16:creationId xmlns:a16="http://schemas.microsoft.com/office/drawing/2014/main" id="{4AA0C7A5-DE84-AD44-8334-4EAF1AAA3FED}"/>
                      </a:ext>
                    </a:extLst>
                  </p:cNvPr>
                  <p:cNvSpPr txBox="1"/>
                  <p:nvPr/>
                </p:nvSpPr>
                <p:spPr>
                  <a:xfrm>
                    <a:off x="6260304" y="2010750"/>
                    <a:ext cx="7504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solidFill>
                                <a:prstClr val="black"/>
                              </a:solidFill>
                              <a:latin typeface="Cambria Math" panose="02040503050406030204" pitchFamily="18" charset="0"/>
                              <a:ea typeface="Cambria Math" panose="02040503050406030204" pitchFamily="18" charset="0"/>
                            </a:rPr>
                            <m:t>−</m:t>
                          </m:r>
                          <m:sSub>
                            <m:sSubPr>
                              <m:ctrlPr>
                                <a:rPr lang="en-US" altLang="zh-TW" sz="2400" i="1">
                                  <a:solidFill>
                                    <a:prstClr val="black"/>
                                  </a:solidFill>
                                  <a:latin typeface="Cambria Math" panose="02040503050406030204" pitchFamily="18" charset="0"/>
                                  <a:ea typeface="Cambria Math" panose="02040503050406030204" pitchFamily="18" charset="0"/>
                                </a:rPr>
                              </m:ctrlPr>
                            </m:sSubPr>
                            <m:e>
                              <m:r>
                                <m:rPr>
                                  <m:sty m:val="p"/>
                                </m:rPr>
                                <a:rPr lang="en-US" altLang="zh-TW" sz="2400" i="1">
                                  <a:solidFill>
                                    <a:prstClr val="black"/>
                                  </a:solidFill>
                                  <a:latin typeface="Cambria Math" panose="02040503050406030204" pitchFamily="18" charset="0"/>
                                  <a:ea typeface="Cambria Math" panose="02040503050406030204" pitchFamily="18" charset="0"/>
                                </a:rPr>
                                <m:t>∇</m:t>
                              </m:r>
                            </m:e>
                            <m:sub>
                              <m:r>
                                <a:rPr lang="zh-TW" altLang="en-US" sz="2400" i="1">
                                  <a:solidFill>
                                    <a:prstClr val="black"/>
                                  </a:solidFill>
                                  <a:latin typeface="Cambria Math" panose="02040503050406030204" pitchFamily="18" charset="0"/>
                                  <a:ea typeface="Cambria Math" panose="02040503050406030204" pitchFamily="18" charset="0"/>
                                </a:rPr>
                                <m:t>𝜃</m:t>
                              </m:r>
                            </m:sub>
                          </m:sSub>
                          <m:r>
                            <a:rPr lang="en-US" altLang="zh-TW" sz="2400" i="1">
                              <a:latin typeface="Cambria Math" panose="02040503050406030204" pitchFamily="18" charset="0"/>
                            </a:rPr>
                            <m:t>𝑙</m:t>
                          </m:r>
                        </m:oMath>
                      </m:oMathPara>
                    </a14:m>
                    <a:endParaRPr lang="zh-TW" altLang="en-US" sz="2400" dirty="0"/>
                  </a:p>
                </p:txBody>
              </p:sp>
            </mc:Choice>
            <mc:Fallback xmlns="">
              <p:sp>
                <p:nvSpPr>
                  <p:cNvPr id="143" name="文字方塊 142">
                    <a:extLst>
                      <a:ext uri="{FF2B5EF4-FFF2-40B4-BE49-F238E27FC236}">
                        <a16:creationId xmlns:a16="http://schemas.microsoft.com/office/drawing/2014/main" id="{6C3844C1-1C9F-4BA4-A157-E6BD768CCC18}"/>
                      </a:ext>
                    </a:extLst>
                  </p:cNvPr>
                  <p:cNvSpPr txBox="1">
                    <a:spLocks noRot="1" noChangeAspect="1" noMove="1" noResize="1" noEditPoints="1" noAdjustHandles="1" noChangeArrowheads="1" noChangeShapeType="1" noTextEdit="1"/>
                  </p:cNvSpPr>
                  <p:nvPr/>
                </p:nvSpPr>
                <p:spPr>
                  <a:xfrm>
                    <a:off x="6260304" y="2010750"/>
                    <a:ext cx="750462" cy="369332"/>
                  </a:xfrm>
                  <a:prstGeom prst="rect">
                    <a:avLst/>
                  </a:prstGeom>
                  <a:blipFill>
                    <a:blip r:embed="rId16"/>
                    <a:stretch>
                      <a:fillRect l="-2439" r="-8130" b="-16393"/>
                    </a:stretch>
                  </a:blipFill>
                </p:spPr>
                <p:txBody>
                  <a:bodyPr/>
                  <a:lstStyle/>
                  <a:p>
                    <a:r>
                      <a:rPr lang="zh-TW" altLang="en-US">
                        <a:noFill/>
                      </a:rPr>
                      <a:t> </a:t>
                    </a:r>
                  </a:p>
                </p:txBody>
              </p:sp>
            </mc:Fallback>
          </mc:AlternateContent>
        </p:grpSp>
      </p:grpSp>
      <p:cxnSp>
        <p:nvCxnSpPr>
          <p:cNvPr id="50" name="直線單箭頭接點 144">
            <a:extLst>
              <a:ext uri="{FF2B5EF4-FFF2-40B4-BE49-F238E27FC236}">
                <a16:creationId xmlns:a16="http://schemas.microsoft.com/office/drawing/2014/main" id="{B09B295B-9DD1-1A4D-B46A-6451E737E248}"/>
              </a:ext>
            </a:extLst>
          </p:cNvPr>
          <p:cNvCxnSpPr>
            <a:cxnSpLocks/>
          </p:cNvCxnSpPr>
          <p:nvPr/>
        </p:nvCxnSpPr>
        <p:spPr>
          <a:xfrm flipV="1">
            <a:off x="2403463" y="5299371"/>
            <a:ext cx="0" cy="49850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146">
            <a:extLst>
              <a:ext uri="{FF2B5EF4-FFF2-40B4-BE49-F238E27FC236}">
                <a16:creationId xmlns:a16="http://schemas.microsoft.com/office/drawing/2014/main" id="{6F24B66A-F9C6-7E42-BA14-991134F3B36D}"/>
              </a:ext>
            </a:extLst>
          </p:cNvPr>
          <p:cNvCxnSpPr>
            <a:cxnSpLocks/>
          </p:cNvCxnSpPr>
          <p:nvPr/>
        </p:nvCxnSpPr>
        <p:spPr>
          <a:xfrm flipV="1">
            <a:off x="4905360" y="5324771"/>
            <a:ext cx="0" cy="49850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147">
            <a:extLst>
              <a:ext uri="{FF2B5EF4-FFF2-40B4-BE49-F238E27FC236}">
                <a16:creationId xmlns:a16="http://schemas.microsoft.com/office/drawing/2014/main" id="{03CAAC59-CBA0-0847-B1F8-30E6E3429A92}"/>
              </a:ext>
            </a:extLst>
          </p:cNvPr>
          <p:cNvCxnSpPr>
            <a:cxnSpLocks/>
          </p:cNvCxnSpPr>
          <p:nvPr/>
        </p:nvCxnSpPr>
        <p:spPr>
          <a:xfrm flipV="1">
            <a:off x="7371107" y="5299371"/>
            <a:ext cx="0" cy="49850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148">
            <a:extLst>
              <a:ext uri="{FF2B5EF4-FFF2-40B4-BE49-F238E27FC236}">
                <a16:creationId xmlns:a16="http://schemas.microsoft.com/office/drawing/2014/main" id="{66D17B3C-DABF-C64A-A36C-F882600BC7D2}"/>
              </a:ext>
            </a:extLst>
          </p:cNvPr>
          <p:cNvCxnSpPr>
            <a:cxnSpLocks/>
          </p:cNvCxnSpPr>
          <p:nvPr/>
        </p:nvCxnSpPr>
        <p:spPr>
          <a:xfrm>
            <a:off x="6114070" y="5094924"/>
            <a:ext cx="805260" cy="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150">
            <a:extLst>
              <a:ext uri="{FF2B5EF4-FFF2-40B4-BE49-F238E27FC236}">
                <a16:creationId xmlns:a16="http://schemas.microsoft.com/office/drawing/2014/main" id="{D6F3E411-D696-0F43-BB4D-19B9EB31050D}"/>
              </a:ext>
            </a:extLst>
          </p:cNvPr>
          <p:cNvCxnSpPr>
            <a:cxnSpLocks/>
          </p:cNvCxnSpPr>
          <p:nvPr/>
        </p:nvCxnSpPr>
        <p:spPr>
          <a:xfrm>
            <a:off x="3619862" y="5094431"/>
            <a:ext cx="805260" cy="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151">
            <a:extLst>
              <a:ext uri="{FF2B5EF4-FFF2-40B4-BE49-F238E27FC236}">
                <a16:creationId xmlns:a16="http://schemas.microsoft.com/office/drawing/2014/main" id="{E4E8A6F1-04D4-6B48-982F-C11F6646F8F9}"/>
              </a:ext>
            </a:extLst>
          </p:cNvPr>
          <p:cNvCxnSpPr>
            <a:cxnSpLocks/>
          </p:cNvCxnSpPr>
          <p:nvPr/>
        </p:nvCxnSpPr>
        <p:spPr>
          <a:xfrm>
            <a:off x="1166189" y="5081245"/>
            <a:ext cx="805260" cy="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154">
            <a:extLst>
              <a:ext uri="{FF2B5EF4-FFF2-40B4-BE49-F238E27FC236}">
                <a16:creationId xmlns:a16="http://schemas.microsoft.com/office/drawing/2014/main" id="{A3BE73B6-EBEA-8848-86E9-3EF69342290D}"/>
              </a:ext>
            </a:extLst>
          </p:cNvPr>
          <p:cNvCxnSpPr>
            <a:cxnSpLocks/>
          </p:cNvCxnSpPr>
          <p:nvPr/>
        </p:nvCxnSpPr>
        <p:spPr>
          <a:xfrm>
            <a:off x="3618974" y="4376885"/>
            <a:ext cx="0" cy="697712"/>
          </a:xfrm>
          <a:prstGeom prst="straightConnector1">
            <a:avLst/>
          </a:prstGeom>
          <a:ln w="381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單箭頭接點 155">
            <a:extLst>
              <a:ext uri="{FF2B5EF4-FFF2-40B4-BE49-F238E27FC236}">
                <a16:creationId xmlns:a16="http://schemas.microsoft.com/office/drawing/2014/main" id="{92634D02-5F25-A146-BB30-E085289BA078}"/>
              </a:ext>
            </a:extLst>
          </p:cNvPr>
          <p:cNvCxnSpPr>
            <a:cxnSpLocks/>
          </p:cNvCxnSpPr>
          <p:nvPr/>
        </p:nvCxnSpPr>
        <p:spPr>
          <a:xfrm>
            <a:off x="6138944" y="4381525"/>
            <a:ext cx="0" cy="697712"/>
          </a:xfrm>
          <a:prstGeom prst="straightConnector1">
            <a:avLst/>
          </a:prstGeom>
          <a:ln w="381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線單箭頭接點 156">
            <a:extLst>
              <a:ext uri="{FF2B5EF4-FFF2-40B4-BE49-F238E27FC236}">
                <a16:creationId xmlns:a16="http://schemas.microsoft.com/office/drawing/2014/main" id="{21B023AF-88E9-8047-953C-A755F9AE27D8}"/>
              </a:ext>
            </a:extLst>
          </p:cNvPr>
          <p:cNvCxnSpPr>
            <a:cxnSpLocks/>
          </p:cNvCxnSpPr>
          <p:nvPr/>
        </p:nvCxnSpPr>
        <p:spPr>
          <a:xfrm>
            <a:off x="1141306" y="4376885"/>
            <a:ext cx="0" cy="697712"/>
          </a:xfrm>
          <a:prstGeom prst="straightConnector1">
            <a:avLst/>
          </a:prstGeom>
          <a:ln w="3810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文字方塊 60">
            <a:extLst>
              <a:ext uri="{FF2B5EF4-FFF2-40B4-BE49-F238E27FC236}">
                <a16:creationId xmlns:a16="http://schemas.microsoft.com/office/drawing/2014/main" id="{11959708-3FC4-DB4D-946C-9D1154B7E9DB}"/>
              </a:ext>
            </a:extLst>
          </p:cNvPr>
          <p:cNvSpPr txBox="1"/>
          <p:nvPr/>
        </p:nvSpPr>
        <p:spPr>
          <a:xfrm>
            <a:off x="6675366" y="2277500"/>
            <a:ext cx="2468634" cy="461665"/>
          </a:xfrm>
          <a:prstGeom prst="rect">
            <a:avLst/>
          </a:prstGeom>
          <a:noFill/>
        </p:spPr>
        <p:txBody>
          <a:bodyPr wrap="square" rtlCol="0">
            <a:spAutoFit/>
          </a:bodyPr>
          <a:lstStyle/>
          <a:p>
            <a:r>
              <a:rPr lang="en-US" altLang="zh-TW" sz="2400" dirty="0">
                <a:solidFill>
                  <a:srgbClr val="0070C0"/>
                </a:solidFill>
              </a:rPr>
              <a:t>Learn to minimize</a:t>
            </a:r>
            <a:endParaRPr lang="zh-TW" altLang="en-US" sz="2400" dirty="0">
              <a:solidFill>
                <a:srgbClr val="0070C0"/>
              </a:solidFill>
            </a:endParaRPr>
          </a:p>
        </p:txBody>
      </p:sp>
      <p:sp>
        <p:nvSpPr>
          <p:cNvPr id="60" name="文字方塊 3">
            <a:extLst>
              <a:ext uri="{FF2B5EF4-FFF2-40B4-BE49-F238E27FC236}">
                <a16:creationId xmlns:a16="http://schemas.microsoft.com/office/drawing/2014/main" id="{BE1185ED-73F5-2648-A674-6E4AA1D11F81}"/>
              </a:ext>
            </a:extLst>
          </p:cNvPr>
          <p:cNvSpPr txBox="1"/>
          <p:nvPr/>
        </p:nvSpPr>
        <p:spPr>
          <a:xfrm>
            <a:off x="29216" y="5296518"/>
            <a:ext cx="2008903" cy="830997"/>
          </a:xfrm>
          <a:prstGeom prst="rect">
            <a:avLst/>
          </a:prstGeom>
          <a:noFill/>
        </p:spPr>
        <p:txBody>
          <a:bodyPr wrap="square" rtlCol="0">
            <a:spAutoFit/>
          </a:bodyPr>
          <a:lstStyle/>
          <a:p>
            <a:r>
              <a:rPr lang="en-US" altLang="zh-TW" sz="2400" dirty="0"/>
              <a:t>Independence assumption</a:t>
            </a:r>
            <a:endParaRPr lang="zh-TW" altLang="en-US" sz="2400" dirty="0"/>
          </a:p>
        </p:txBody>
      </p:sp>
    </p:spTree>
    <p:extLst>
      <p:ext uri="{BB962C8B-B14F-4D97-AF65-F5344CB8AC3E}">
        <p14:creationId xmlns:p14="http://schemas.microsoft.com/office/powerpoint/2010/main" val="128248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7"/>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8"/>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6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0"/>
                                          </p:stCondLst>
                                        </p:cTn>
                                        <p:tgtEl>
                                          <p:spTgt spid="53"/>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0"/>
                                          </p:stCondLst>
                                        </p:cTn>
                                        <p:tgtEl>
                                          <p:spTgt spid="57"/>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0"/>
                                          </p:stCondLst>
                                        </p:cTn>
                                        <p:tgtEl>
                                          <p:spTgt spid="54"/>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56"/>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58"/>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55"/>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3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p:bldP spid="9" grpId="0" animBg="1"/>
      <p:bldP spid="10" grpId="0"/>
      <p:bldP spid="11" grpId="0" animBg="1"/>
      <p:bldP spid="15" grpId="0" animBg="1"/>
      <p:bldP spid="16" grpId="0"/>
      <p:bldP spid="17" grpId="0" animBg="1"/>
      <p:bldP spid="21" grpId="0" animBg="1"/>
      <p:bldP spid="22" grpId="0"/>
      <p:bldP spid="23" grpId="0" animBg="1"/>
      <p:bldP spid="25" grpId="0" animBg="1"/>
      <p:bldP spid="26" grpId="0" animBg="1"/>
      <p:bldP spid="27" grpId="0"/>
      <p:bldP spid="29" grpId="0" animBg="1"/>
      <p:bldP spid="31" grpId="0"/>
      <p:bldP spid="32" grpId="0" animBg="1"/>
      <p:bldP spid="33" grpId="0" animBg="1"/>
      <p:bldP spid="34" grpId="0" animBg="1"/>
      <p:bldP spid="35" grpId="0"/>
      <p:bldP spid="59" grpId="0"/>
      <p:bldP spid="6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F3BF56-09B2-074C-9E64-20B9768426F5}"/>
              </a:ext>
            </a:extLst>
          </p:cNvPr>
          <p:cNvSpPr txBox="1">
            <a:spLocks/>
          </p:cNvSpPr>
          <p:nvPr/>
        </p:nvSpPr>
        <p:spPr>
          <a:xfrm>
            <a:off x="362836" y="721242"/>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Experimental Results</a:t>
            </a:r>
            <a:endParaRPr lang="zh-TW" altLang="en-US" dirty="0"/>
          </a:p>
        </p:txBody>
      </p:sp>
      <p:pic>
        <p:nvPicPr>
          <p:cNvPr id="3" name="圖片 3">
            <a:extLst>
              <a:ext uri="{FF2B5EF4-FFF2-40B4-BE49-F238E27FC236}">
                <a16:creationId xmlns:a16="http://schemas.microsoft.com/office/drawing/2014/main" id="{851622DF-D913-2A44-BBDE-ECD8093180A7}"/>
              </a:ext>
            </a:extLst>
          </p:cNvPr>
          <p:cNvPicPr>
            <a:picLocks noChangeAspect="1"/>
          </p:cNvPicPr>
          <p:nvPr/>
        </p:nvPicPr>
        <p:blipFill>
          <a:blip r:embed="rId3"/>
          <a:stretch>
            <a:fillRect/>
          </a:stretch>
        </p:blipFill>
        <p:spPr>
          <a:xfrm>
            <a:off x="0" y="1781866"/>
            <a:ext cx="9144000" cy="2334147"/>
          </a:xfrm>
          <a:prstGeom prst="rect">
            <a:avLst/>
          </a:prstGeom>
        </p:spPr>
      </p:pic>
      <p:pic>
        <p:nvPicPr>
          <p:cNvPr id="4" name="圖片 4">
            <a:extLst>
              <a:ext uri="{FF2B5EF4-FFF2-40B4-BE49-F238E27FC236}">
                <a16:creationId xmlns:a16="http://schemas.microsoft.com/office/drawing/2014/main" id="{AC92623D-6E14-8B49-A8BE-BD5BC8FEF1D8}"/>
              </a:ext>
            </a:extLst>
          </p:cNvPr>
          <p:cNvPicPr>
            <a:picLocks noChangeAspect="1"/>
          </p:cNvPicPr>
          <p:nvPr/>
        </p:nvPicPr>
        <p:blipFill>
          <a:blip r:embed="rId4"/>
          <a:stretch>
            <a:fillRect/>
          </a:stretch>
        </p:blipFill>
        <p:spPr>
          <a:xfrm>
            <a:off x="0" y="4287463"/>
            <a:ext cx="9144000" cy="2333625"/>
          </a:xfrm>
          <a:prstGeom prst="rect">
            <a:avLst/>
          </a:prstGeom>
        </p:spPr>
      </p:pic>
      <p:sp>
        <p:nvSpPr>
          <p:cNvPr id="5" name="矩形 5">
            <a:extLst>
              <a:ext uri="{FF2B5EF4-FFF2-40B4-BE49-F238E27FC236}">
                <a16:creationId xmlns:a16="http://schemas.microsoft.com/office/drawing/2014/main" id="{C1F68764-3F69-7849-BFD1-43F301AD1F12}"/>
              </a:ext>
            </a:extLst>
          </p:cNvPr>
          <p:cNvSpPr/>
          <p:nvPr/>
        </p:nvSpPr>
        <p:spPr>
          <a:xfrm>
            <a:off x="5567409" y="180460"/>
            <a:ext cx="3312702" cy="369332"/>
          </a:xfrm>
          <a:prstGeom prst="rect">
            <a:avLst/>
          </a:prstGeom>
        </p:spPr>
        <p:txBody>
          <a:bodyPr wrap="none">
            <a:spAutoFit/>
          </a:bodyPr>
          <a:lstStyle/>
          <a:p>
            <a:r>
              <a:rPr lang="en-US" altLang="zh-TW" dirty="0">
                <a:hlinkClick r:id="rId5"/>
              </a:rPr>
              <a:t>https://arxiv.org/abs/1606.04474</a:t>
            </a:r>
            <a:endParaRPr lang="zh-TW" altLang="en-US" dirty="0"/>
          </a:p>
        </p:txBody>
      </p:sp>
    </p:spTree>
    <p:extLst>
      <p:ext uri="{BB962C8B-B14F-4D97-AF65-F5344CB8AC3E}">
        <p14:creationId xmlns:p14="http://schemas.microsoft.com/office/powerpoint/2010/main" val="1682028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A4ED50-5F45-5246-8166-5ECA7B0416A2}"/>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691140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95734" y="744187"/>
            <a:ext cx="3170210" cy="707886"/>
          </a:xfrm>
          <a:prstGeom prst="rect">
            <a:avLst/>
          </a:prstGeom>
          <a:noFill/>
        </p:spPr>
        <p:txBody>
          <a:bodyPr wrap="square" rtlCol="0">
            <a:spAutoFit/>
          </a:bodyPr>
          <a:lstStyle/>
          <a:p>
            <a:r>
              <a:rPr lang="en-US" altLang="zh-CN" sz="4000" dirty="0"/>
              <a:t>Introduction</a:t>
            </a:r>
            <a:endParaRPr lang="zh-CN" altLang="en-US" sz="4000" dirty="0"/>
          </a:p>
        </p:txBody>
      </p:sp>
      <p:sp>
        <p:nvSpPr>
          <p:cNvPr id="6" name="內容版面配置區 2">
            <a:extLst>
              <a:ext uri="{FF2B5EF4-FFF2-40B4-BE49-F238E27FC236}">
                <a16:creationId xmlns:a16="http://schemas.microsoft.com/office/drawing/2014/main" id="{42A4D3AF-54D8-514C-A307-40A7BA189427}"/>
              </a:ext>
            </a:extLst>
          </p:cNvPr>
          <p:cNvSpPr txBox="1">
            <a:spLocks/>
          </p:cNvSpPr>
          <p:nvPr/>
        </p:nvSpPr>
        <p:spPr>
          <a:xfrm>
            <a:off x="560186" y="1606227"/>
            <a:ext cx="7886700" cy="45707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Meta learning = Learn to learn</a:t>
            </a:r>
          </a:p>
          <a:p>
            <a:endParaRPr lang="en-US" altLang="zh-TW" dirty="0"/>
          </a:p>
          <a:p>
            <a:endParaRPr lang="en-US" altLang="zh-TW" dirty="0"/>
          </a:p>
          <a:p>
            <a:endParaRPr lang="zh-TW" altLang="en-US" dirty="0"/>
          </a:p>
        </p:txBody>
      </p:sp>
      <p:pic>
        <p:nvPicPr>
          <p:cNvPr id="7" name="圖片 3">
            <a:extLst>
              <a:ext uri="{FF2B5EF4-FFF2-40B4-BE49-F238E27FC236}">
                <a16:creationId xmlns:a16="http://schemas.microsoft.com/office/drawing/2014/main" id="{636A68A0-6A53-804D-8B8B-9A13FFCD09FE}"/>
              </a:ext>
            </a:extLst>
          </p:cNvPr>
          <p:cNvPicPr>
            <a:picLocks noChangeAspect="1"/>
          </p:cNvPicPr>
          <p:nvPr/>
        </p:nvPicPr>
        <p:blipFill>
          <a:blip r:embed="rId2"/>
          <a:stretch>
            <a:fillRect/>
          </a:stretch>
        </p:blipFill>
        <p:spPr>
          <a:xfrm flipH="1">
            <a:off x="494608" y="3363316"/>
            <a:ext cx="1112269" cy="1888457"/>
          </a:xfrm>
          <a:prstGeom prst="rect">
            <a:avLst/>
          </a:prstGeom>
        </p:spPr>
      </p:pic>
      <p:sp>
        <p:nvSpPr>
          <p:cNvPr id="8" name="語音泡泡: 圓角矩形 4">
            <a:extLst>
              <a:ext uri="{FF2B5EF4-FFF2-40B4-BE49-F238E27FC236}">
                <a16:creationId xmlns:a16="http://schemas.microsoft.com/office/drawing/2014/main" id="{E60555BF-A3A0-B94A-A9E4-C43837602E73}"/>
              </a:ext>
            </a:extLst>
          </p:cNvPr>
          <p:cNvSpPr/>
          <p:nvPr/>
        </p:nvSpPr>
        <p:spPr>
          <a:xfrm>
            <a:off x="1712884" y="2494679"/>
            <a:ext cx="1428406" cy="729783"/>
          </a:xfrm>
          <a:prstGeom prst="wedgeRoundRectCallout">
            <a:avLst>
              <a:gd name="adj1" fmla="val -69510"/>
              <a:gd name="adj2" fmla="val 80371"/>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000" dirty="0"/>
              <a:t>Learning </a:t>
            </a:r>
          </a:p>
          <a:p>
            <a:pPr algn="ctr"/>
            <a:r>
              <a:rPr lang="en-US" altLang="zh-TW" sz="2000" dirty="0"/>
              <a:t>task 1</a:t>
            </a:r>
            <a:endParaRPr lang="zh-TW" altLang="en-US" sz="2000" dirty="0"/>
          </a:p>
        </p:txBody>
      </p:sp>
      <p:pic>
        <p:nvPicPr>
          <p:cNvPr id="9" name="圖片 5">
            <a:extLst>
              <a:ext uri="{FF2B5EF4-FFF2-40B4-BE49-F238E27FC236}">
                <a16:creationId xmlns:a16="http://schemas.microsoft.com/office/drawing/2014/main" id="{865B534D-1052-3244-9AED-409B80754960}"/>
              </a:ext>
            </a:extLst>
          </p:cNvPr>
          <p:cNvPicPr>
            <a:picLocks noChangeAspect="1"/>
          </p:cNvPicPr>
          <p:nvPr/>
        </p:nvPicPr>
        <p:blipFill>
          <a:blip r:embed="rId2"/>
          <a:stretch>
            <a:fillRect/>
          </a:stretch>
        </p:blipFill>
        <p:spPr>
          <a:xfrm flipH="1">
            <a:off x="4235392" y="3697073"/>
            <a:ext cx="1112269" cy="1888457"/>
          </a:xfrm>
          <a:prstGeom prst="rect">
            <a:avLst/>
          </a:prstGeom>
        </p:spPr>
      </p:pic>
      <p:sp>
        <p:nvSpPr>
          <p:cNvPr id="10" name="語音泡泡: 圓角矩形 6">
            <a:extLst>
              <a:ext uri="{FF2B5EF4-FFF2-40B4-BE49-F238E27FC236}">
                <a16:creationId xmlns:a16="http://schemas.microsoft.com/office/drawing/2014/main" id="{4F68725E-67C0-F848-AEBA-DE96064E687E}"/>
              </a:ext>
            </a:extLst>
          </p:cNvPr>
          <p:cNvSpPr/>
          <p:nvPr/>
        </p:nvSpPr>
        <p:spPr>
          <a:xfrm>
            <a:off x="1712884" y="5472527"/>
            <a:ext cx="1484049" cy="729783"/>
          </a:xfrm>
          <a:prstGeom prst="wedgeRoundRectCallout">
            <a:avLst>
              <a:gd name="adj1" fmla="val -73221"/>
              <a:gd name="adj2" fmla="val -152738"/>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000" dirty="0"/>
              <a:t>Learning </a:t>
            </a:r>
          </a:p>
          <a:p>
            <a:pPr algn="ctr"/>
            <a:r>
              <a:rPr lang="en-US" altLang="zh-TW" sz="2000" dirty="0"/>
              <a:t>task 100</a:t>
            </a:r>
            <a:endParaRPr lang="zh-TW" altLang="en-US" sz="2000" dirty="0"/>
          </a:p>
        </p:txBody>
      </p:sp>
      <p:sp>
        <p:nvSpPr>
          <p:cNvPr id="11" name="語音泡泡: 圓角矩形 7">
            <a:extLst>
              <a:ext uri="{FF2B5EF4-FFF2-40B4-BE49-F238E27FC236}">
                <a16:creationId xmlns:a16="http://schemas.microsoft.com/office/drawing/2014/main" id="{97E4DE7F-43EC-FE40-A0BA-6753BCBEB516}"/>
              </a:ext>
            </a:extLst>
          </p:cNvPr>
          <p:cNvSpPr/>
          <p:nvPr/>
        </p:nvSpPr>
        <p:spPr>
          <a:xfrm>
            <a:off x="4986943" y="2532203"/>
            <a:ext cx="3695828" cy="1012082"/>
          </a:xfrm>
          <a:prstGeom prst="wedgeRoundRectCallout">
            <a:avLst>
              <a:gd name="adj1" fmla="val -39043"/>
              <a:gd name="adj2" fmla="val 67800"/>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000" dirty="0"/>
              <a:t>I can learn </a:t>
            </a:r>
            <a:r>
              <a:rPr lang="en-US" altLang="zh-TW" sz="2000" dirty="0">
                <a:solidFill>
                  <a:srgbClr val="FF0000"/>
                </a:solidFill>
              </a:rPr>
              <a:t>task 101 </a:t>
            </a:r>
            <a:r>
              <a:rPr lang="en-US" altLang="zh-TW" sz="2000" dirty="0"/>
              <a:t>better because I learn some </a:t>
            </a:r>
            <a:r>
              <a:rPr lang="en-US" altLang="zh-TW" sz="2000" b="1" dirty="0"/>
              <a:t>learning skills</a:t>
            </a:r>
            <a:endParaRPr lang="zh-TW" altLang="en-US" sz="2000" b="1" dirty="0"/>
          </a:p>
        </p:txBody>
      </p:sp>
      <p:sp>
        <p:nvSpPr>
          <p:cNvPr id="13" name="文字方塊 11">
            <a:extLst>
              <a:ext uri="{FF2B5EF4-FFF2-40B4-BE49-F238E27FC236}">
                <a16:creationId xmlns:a16="http://schemas.microsoft.com/office/drawing/2014/main" id="{00076033-DC9A-5F41-8FCA-6420C259A570}"/>
              </a:ext>
            </a:extLst>
          </p:cNvPr>
          <p:cNvSpPr txBox="1"/>
          <p:nvPr/>
        </p:nvSpPr>
        <p:spPr>
          <a:xfrm>
            <a:off x="4388511" y="6112867"/>
            <a:ext cx="4352894" cy="461665"/>
          </a:xfrm>
          <a:prstGeom prst="rect">
            <a:avLst/>
          </a:prstGeom>
          <a:noFill/>
        </p:spPr>
        <p:txBody>
          <a:bodyPr wrap="square" rtlCol="0">
            <a:spAutoFit/>
          </a:bodyPr>
          <a:lstStyle/>
          <a:p>
            <a:r>
              <a:rPr lang="en-US" altLang="zh-TW" sz="2400" b="1" dirty="0"/>
              <a:t>Meta</a:t>
            </a:r>
            <a:r>
              <a:rPr lang="en-US" altLang="zh-TW" sz="2400" dirty="0"/>
              <a:t>: How to learn a new model </a:t>
            </a:r>
            <a:endParaRPr lang="zh-TW" altLang="en-US" sz="2400" dirty="0"/>
          </a:p>
        </p:txBody>
      </p:sp>
      <p:sp>
        <p:nvSpPr>
          <p:cNvPr id="14" name="語音泡泡: 圓角矩形 12">
            <a:extLst>
              <a:ext uri="{FF2B5EF4-FFF2-40B4-BE49-F238E27FC236}">
                <a16:creationId xmlns:a16="http://schemas.microsoft.com/office/drawing/2014/main" id="{8A7D425B-695C-E14F-8BF9-FB8715B57231}"/>
              </a:ext>
            </a:extLst>
          </p:cNvPr>
          <p:cNvSpPr/>
          <p:nvPr/>
        </p:nvSpPr>
        <p:spPr>
          <a:xfrm>
            <a:off x="1712884" y="3633538"/>
            <a:ext cx="1484049" cy="729783"/>
          </a:xfrm>
          <a:prstGeom prst="wedgeRoundRectCallout">
            <a:avLst>
              <a:gd name="adj1" fmla="val -75463"/>
              <a:gd name="adj2" fmla="val 11506"/>
              <a:gd name="adj3" fmla="val 1666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000" dirty="0"/>
              <a:t>Learning </a:t>
            </a:r>
          </a:p>
          <a:p>
            <a:pPr algn="ctr"/>
            <a:r>
              <a:rPr lang="en-US" altLang="zh-TW" sz="2000" dirty="0"/>
              <a:t>task 2</a:t>
            </a:r>
            <a:endParaRPr lang="zh-TW" altLang="en-US" sz="2000" dirty="0"/>
          </a:p>
        </p:txBody>
      </p:sp>
      <p:sp>
        <p:nvSpPr>
          <p:cNvPr id="15" name="文字方塊 13">
            <a:extLst>
              <a:ext uri="{FF2B5EF4-FFF2-40B4-BE49-F238E27FC236}">
                <a16:creationId xmlns:a16="http://schemas.microsoft.com/office/drawing/2014/main" id="{D4D7E7A9-EA70-2045-924F-81C9DAD27CF6}"/>
              </a:ext>
            </a:extLst>
          </p:cNvPr>
          <p:cNvSpPr txBox="1"/>
          <p:nvPr/>
        </p:nvSpPr>
        <p:spPr>
          <a:xfrm rot="5400000">
            <a:off x="2378287" y="4801383"/>
            <a:ext cx="693307" cy="523220"/>
          </a:xfrm>
          <a:prstGeom prst="rect">
            <a:avLst/>
          </a:prstGeom>
          <a:noFill/>
        </p:spPr>
        <p:txBody>
          <a:bodyPr wrap="square" rtlCol="0">
            <a:spAutoFit/>
          </a:bodyPr>
          <a:lstStyle/>
          <a:p>
            <a:r>
              <a:rPr lang="en-US" altLang="zh-TW" sz="2800" b="1" dirty="0"/>
              <a:t>……</a:t>
            </a:r>
            <a:endParaRPr lang="zh-TW" altLang="en-US" sz="2800" b="1" dirty="0"/>
          </a:p>
        </p:txBody>
      </p:sp>
      <p:sp>
        <p:nvSpPr>
          <p:cNvPr id="16" name="文字方塊 14">
            <a:extLst>
              <a:ext uri="{FF2B5EF4-FFF2-40B4-BE49-F238E27FC236}">
                <a16:creationId xmlns:a16="http://schemas.microsoft.com/office/drawing/2014/main" id="{60B4C26A-6CAA-CB4C-9745-476F2E81B02B}"/>
              </a:ext>
            </a:extLst>
          </p:cNvPr>
          <p:cNvSpPr txBox="1"/>
          <p:nvPr/>
        </p:nvSpPr>
        <p:spPr>
          <a:xfrm>
            <a:off x="5434414" y="4333544"/>
            <a:ext cx="2543976" cy="461665"/>
          </a:xfrm>
          <a:prstGeom prst="rect">
            <a:avLst/>
          </a:prstGeom>
          <a:noFill/>
        </p:spPr>
        <p:txBody>
          <a:bodyPr wrap="square" rtlCol="0">
            <a:spAutoFit/>
          </a:bodyPr>
          <a:lstStyle/>
          <a:p>
            <a:r>
              <a:rPr lang="en-US" altLang="zh-TW" sz="2400" dirty="0"/>
              <a:t>Be a better learner</a:t>
            </a:r>
            <a:endParaRPr lang="zh-TW" altLang="en-US" sz="2400" dirty="0"/>
          </a:p>
        </p:txBody>
      </p:sp>
      <p:sp>
        <p:nvSpPr>
          <p:cNvPr id="17" name="右大括弧 15">
            <a:extLst>
              <a:ext uri="{FF2B5EF4-FFF2-40B4-BE49-F238E27FC236}">
                <a16:creationId xmlns:a16="http://schemas.microsoft.com/office/drawing/2014/main" id="{FE77A64C-B8CD-9E4F-88C4-F03CB6E71DE0}"/>
              </a:ext>
            </a:extLst>
          </p:cNvPr>
          <p:cNvSpPr/>
          <p:nvPr/>
        </p:nvSpPr>
        <p:spPr>
          <a:xfrm>
            <a:off x="3610204" y="2698495"/>
            <a:ext cx="409925" cy="3329651"/>
          </a:xfrm>
          <a:prstGeom prst="rightBrace">
            <a:avLst>
              <a:gd name="adj1" fmla="val 27873"/>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9DFA23AF-AAA0-9C41-80DA-00789CE5EE32}"/>
              </a:ext>
            </a:extLst>
          </p:cNvPr>
          <p:cNvSpPr txBox="1"/>
          <p:nvPr/>
        </p:nvSpPr>
        <p:spPr>
          <a:xfrm>
            <a:off x="5712748" y="43906"/>
            <a:ext cx="3500544" cy="461665"/>
          </a:xfrm>
          <a:prstGeom prst="rect">
            <a:avLst/>
          </a:prstGeom>
          <a:noFill/>
        </p:spPr>
        <p:txBody>
          <a:bodyPr wrap="square" rtlCol="0">
            <a:spAutoFit/>
          </a:bodyPr>
          <a:lstStyle/>
          <a:p>
            <a:r>
              <a:rPr lang="en-US" altLang="zh-TW" sz="2400" dirty="0"/>
              <a:t>Task 1: speech recognition </a:t>
            </a:r>
            <a:endParaRPr lang="zh-TW" altLang="en-US" sz="2400" dirty="0"/>
          </a:p>
        </p:txBody>
      </p:sp>
      <p:sp>
        <p:nvSpPr>
          <p:cNvPr id="19" name="文字方塊 18">
            <a:extLst>
              <a:ext uri="{FF2B5EF4-FFF2-40B4-BE49-F238E27FC236}">
                <a16:creationId xmlns:a16="http://schemas.microsoft.com/office/drawing/2014/main" id="{DCDDCCC4-6B81-C342-BE43-68E08C8603AE}"/>
              </a:ext>
            </a:extLst>
          </p:cNvPr>
          <p:cNvSpPr txBox="1"/>
          <p:nvPr/>
        </p:nvSpPr>
        <p:spPr>
          <a:xfrm>
            <a:off x="5734894" y="432663"/>
            <a:ext cx="3500545" cy="461665"/>
          </a:xfrm>
          <a:prstGeom prst="rect">
            <a:avLst/>
          </a:prstGeom>
          <a:noFill/>
        </p:spPr>
        <p:txBody>
          <a:bodyPr wrap="square" rtlCol="0">
            <a:spAutoFit/>
          </a:bodyPr>
          <a:lstStyle/>
          <a:p>
            <a:r>
              <a:rPr lang="en-US" altLang="zh-TW" sz="2400" dirty="0"/>
              <a:t>Task 2: image recognition </a:t>
            </a:r>
            <a:endParaRPr lang="zh-TW" altLang="en-US" sz="2400" dirty="0"/>
          </a:p>
        </p:txBody>
      </p:sp>
      <p:sp>
        <p:nvSpPr>
          <p:cNvPr id="20" name="文字方塊 19">
            <a:extLst>
              <a:ext uri="{FF2B5EF4-FFF2-40B4-BE49-F238E27FC236}">
                <a16:creationId xmlns:a16="http://schemas.microsoft.com/office/drawing/2014/main" id="{3735BE9D-C42C-2143-B4AC-41A8067264EF}"/>
              </a:ext>
            </a:extLst>
          </p:cNvPr>
          <p:cNvSpPr txBox="1"/>
          <p:nvPr/>
        </p:nvSpPr>
        <p:spPr>
          <a:xfrm>
            <a:off x="5454302" y="1368608"/>
            <a:ext cx="3588098" cy="461665"/>
          </a:xfrm>
          <a:prstGeom prst="rect">
            <a:avLst/>
          </a:prstGeom>
          <a:noFill/>
        </p:spPr>
        <p:txBody>
          <a:bodyPr wrap="square" rtlCol="0">
            <a:spAutoFit/>
          </a:bodyPr>
          <a:lstStyle/>
          <a:p>
            <a:r>
              <a:rPr lang="en-US" altLang="zh-TW" sz="2400" dirty="0">
                <a:solidFill>
                  <a:srgbClr val="FF0000"/>
                </a:solidFill>
              </a:rPr>
              <a:t>Task 101: text classification </a:t>
            </a:r>
            <a:endParaRPr lang="zh-TW" altLang="en-US" sz="2400" dirty="0">
              <a:solidFill>
                <a:srgbClr val="FF0000"/>
              </a:solidFill>
            </a:endParaRPr>
          </a:p>
        </p:txBody>
      </p:sp>
      <p:sp>
        <p:nvSpPr>
          <p:cNvPr id="21" name="文字方塊 20">
            <a:extLst>
              <a:ext uri="{FF2B5EF4-FFF2-40B4-BE49-F238E27FC236}">
                <a16:creationId xmlns:a16="http://schemas.microsoft.com/office/drawing/2014/main" id="{72727A3F-1866-8F4C-9490-70AB545B26C2}"/>
              </a:ext>
            </a:extLst>
          </p:cNvPr>
          <p:cNvSpPr txBox="1"/>
          <p:nvPr/>
        </p:nvSpPr>
        <p:spPr>
          <a:xfrm rot="5400000">
            <a:off x="6457895" y="836520"/>
            <a:ext cx="497014" cy="523220"/>
          </a:xfrm>
          <a:prstGeom prst="rect">
            <a:avLst/>
          </a:prstGeom>
          <a:noFill/>
        </p:spPr>
        <p:txBody>
          <a:bodyPr wrap="square" rtlCol="0">
            <a:spAutoFit/>
          </a:bodyPr>
          <a:lstStyle/>
          <a:p>
            <a:r>
              <a:rPr lang="en-US" altLang="zh-TW" sz="2800" dirty="0"/>
              <a:t>…</a:t>
            </a:r>
            <a:endParaRPr lang="zh-TW" altLang="en-US" sz="2800" dirty="0"/>
          </a:p>
        </p:txBody>
      </p:sp>
      <p:cxnSp>
        <p:nvCxnSpPr>
          <p:cNvPr id="22" name="直線接點 22">
            <a:extLst>
              <a:ext uri="{FF2B5EF4-FFF2-40B4-BE49-F238E27FC236}">
                <a16:creationId xmlns:a16="http://schemas.microsoft.com/office/drawing/2014/main" id="{063E0274-1995-E043-A0F3-A4DB8A6BD680}"/>
              </a:ext>
            </a:extLst>
          </p:cNvPr>
          <p:cNvCxnSpPr>
            <a:cxnSpLocks/>
          </p:cNvCxnSpPr>
          <p:nvPr/>
        </p:nvCxnSpPr>
        <p:spPr>
          <a:xfrm>
            <a:off x="5733371" y="1389719"/>
            <a:ext cx="322753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9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3" grpId="0"/>
      <p:bldP spid="14" grpId="0" animBg="1"/>
      <p:bldP spid="15" grpId="0"/>
      <p:bldP spid="16" grpId="0"/>
      <p:bldP spid="17" grpId="0" animBg="1"/>
      <p:bldP spid="18" grpId="0"/>
      <p:bldP spid="19" grpId="0"/>
      <p:bldP spid="20" grpId="0"/>
      <p:bldP spid="2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DDF5246-D003-6C4F-8FBC-730D920E418E}"/>
              </a:ext>
            </a:extLst>
          </p:cNvPr>
          <p:cNvGrpSpPr/>
          <p:nvPr/>
        </p:nvGrpSpPr>
        <p:grpSpPr>
          <a:xfrm>
            <a:off x="854764" y="1605515"/>
            <a:ext cx="8119858" cy="4731490"/>
            <a:chOff x="1870396" y="1292490"/>
            <a:chExt cx="6682348" cy="4624373"/>
          </a:xfrm>
        </p:grpSpPr>
        <p:sp>
          <p:nvSpPr>
            <p:cNvPr id="3" name="Freeform 29">
              <a:extLst>
                <a:ext uri="{FF2B5EF4-FFF2-40B4-BE49-F238E27FC236}">
                  <a16:creationId xmlns:a16="http://schemas.microsoft.com/office/drawing/2014/main" id="{8FF22145-0604-0242-8AEC-12F7A1893EB9}"/>
                </a:ext>
              </a:extLst>
            </p:cNvPr>
            <p:cNvSpPr/>
            <p:nvPr/>
          </p:nvSpPr>
          <p:spPr bwMode="auto">
            <a:xfrm>
              <a:off x="1870396" y="1537627"/>
              <a:ext cx="2387739" cy="2067576"/>
            </a:xfrm>
            <a:custGeom>
              <a:avLst/>
              <a:gdLst/>
              <a:ahLst/>
              <a:cxnLst>
                <a:cxn ang="0">
                  <a:pos x="1197" y="0"/>
                </a:cxn>
                <a:cxn ang="0">
                  <a:pos x="1596" y="691"/>
                </a:cxn>
                <a:cxn ang="0">
                  <a:pos x="1197" y="1382"/>
                </a:cxn>
                <a:cxn ang="0">
                  <a:pos x="399" y="1382"/>
                </a:cxn>
                <a:cxn ang="0">
                  <a:pos x="0" y="691"/>
                </a:cxn>
                <a:cxn ang="0">
                  <a:pos x="399" y="0"/>
                </a:cxn>
                <a:cxn ang="0">
                  <a:pos x="1197" y="0"/>
                </a:cxn>
              </a:cxnLst>
              <a:rect l="0" t="0" r="r" b="b"/>
              <a:pathLst>
                <a:path w="1596" h="1382">
                  <a:moveTo>
                    <a:pt x="1197" y="0"/>
                  </a:moveTo>
                  <a:lnTo>
                    <a:pt x="1596" y="691"/>
                  </a:lnTo>
                  <a:lnTo>
                    <a:pt x="1197" y="1382"/>
                  </a:lnTo>
                  <a:lnTo>
                    <a:pt x="399" y="1382"/>
                  </a:lnTo>
                  <a:lnTo>
                    <a:pt x="0" y="691"/>
                  </a:lnTo>
                  <a:lnTo>
                    <a:pt x="399" y="0"/>
                  </a:lnTo>
                  <a:lnTo>
                    <a:pt x="1197" y="0"/>
                  </a:lnTo>
                  <a:close/>
                </a:path>
              </a:pathLst>
            </a:custGeom>
            <a:solidFill>
              <a:schemeClr val="accent3"/>
            </a:solidFill>
            <a:ln w="9525">
              <a:noFill/>
              <a:round/>
            </a:ln>
          </p:spPr>
          <p:txBody>
            <a:bodyPr vert="horz" wrap="square" lIns="86174" tIns="43087" rIns="86174" bIns="43087" numCol="1" anchor="t" anchorCtr="0" compatLnSpc="1"/>
            <a:lstStyle/>
            <a:p>
              <a:pPr>
                <a:lnSpc>
                  <a:spcPct val="120000"/>
                </a:lnSpc>
              </a:pPr>
              <a:endParaRPr lang="en-US" sz="1885"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Freeform 30">
              <a:extLst>
                <a:ext uri="{FF2B5EF4-FFF2-40B4-BE49-F238E27FC236}">
                  <a16:creationId xmlns:a16="http://schemas.microsoft.com/office/drawing/2014/main" id="{8369F360-DA2C-1448-B217-8823E8925703}"/>
                </a:ext>
              </a:extLst>
            </p:cNvPr>
            <p:cNvSpPr/>
            <p:nvPr/>
          </p:nvSpPr>
          <p:spPr bwMode="auto">
            <a:xfrm>
              <a:off x="5600958" y="1292490"/>
              <a:ext cx="2387739" cy="2067576"/>
            </a:xfrm>
            <a:custGeom>
              <a:avLst/>
              <a:gdLst/>
              <a:ahLst/>
              <a:cxnLst>
                <a:cxn ang="0">
                  <a:pos x="1197" y="0"/>
                </a:cxn>
                <a:cxn ang="0">
                  <a:pos x="1596" y="691"/>
                </a:cxn>
                <a:cxn ang="0">
                  <a:pos x="1197" y="1382"/>
                </a:cxn>
                <a:cxn ang="0">
                  <a:pos x="399" y="1382"/>
                </a:cxn>
                <a:cxn ang="0">
                  <a:pos x="0" y="691"/>
                </a:cxn>
                <a:cxn ang="0">
                  <a:pos x="399" y="0"/>
                </a:cxn>
                <a:cxn ang="0">
                  <a:pos x="1197" y="0"/>
                </a:cxn>
              </a:cxnLst>
              <a:rect l="0" t="0" r="r" b="b"/>
              <a:pathLst>
                <a:path w="1596" h="1382">
                  <a:moveTo>
                    <a:pt x="1197" y="0"/>
                  </a:moveTo>
                  <a:lnTo>
                    <a:pt x="1596" y="691"/>
                  </a:lnTo>
                  <a:lnTo>
                    <a:pt x="1197" y="1382"/>
                  </a:lnTo>
                  <a:lnTo>
                    <a:pt x="399" y="1382"/>
                  </a:lnTo>
                  <a:lnTo>
                    <a:pt x="0" y="691"/>
                  </a:lnTo>
                  <a:lnTo>
                    <a:pt x="399" y="0"/>
                  </a:lnTo>
                  <a:lnTo>
                    <a:pt x="1197" y="0"/>
                  </a:lnTo>
                  <a:close/>
                </a:path>
              </a:pathLst>
            </a:custGeom>
            <a:solidFill>
              <a:schemeClr val="accent3"/>
            </a:solidFill>
            <a:ln w="9525">
              <a:noFill/>
              <a:round/>
            </a:ln>
          </p:spPr>
          <p:txBody>
            <a:bodyPr vert="horz" wrap="square" lIns="86174" tIns="43087" rIns="86174" bIns="43087" numCol="1" anchor="t" anchorCtr="0" compatLnSpc="1"/>
            <a:lstStyle/>
            <a:p>
              <a:pPr>
                <a:lnSpc>
                  <a:spcPct val="120000"/>
                </a:lnSpc>
              </a:pPr>
              <a:endParaRPr lang="en-US" sz="1885" dirty="0">
                <a:solidFill>
                  <a:srgbClr val="FF0000"/>
                </a:solidFill>
                <a:highlight>
                  <a:srgbClr val="FFFF00"/>
                </a:highligh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31">
              <a:extLst>
                <a:ext uri="{FF2B5EF4-FFF2-40B4-BE49-F238E27FC236}">
                  <a16:creationId xmlns:a16="http://schemas.microsoft.com/office/drawing/2014/main" id="{E8EAA6B2-73E4-7C4A-BFB1-0191A0987B1A}"/>
                </a:ext>
              </a:extLst>
            </p:cNvPr>
            <p:cNvSpPr/>
            <p:nvPr/>
          </p:nvSpPr>
          <p:spPr bwMode="auto">
            <a:xfrm>
              <a:off x="5790621" y="3796919"/>
              <a:ext cx="1403319" cy="812370"/>
            </a:xfrm>
            <a:custGeom>
              <a:avLst/>
              <a:gdLst/>
              <a:ahLst/>
              <a:cxnLst>
                <a:cxn ang="0">
                  <a:pos x="917" y="35"/>
                </a:cxn>
                <a:cxn ang="0">
                  <a:pos x="333" y="35"/>
                </a:cxn>
                <a:cxn ang="0">
                  <a:pos x="41" y="543"/>
                </a:cxn>
                <a:cxn ang="0">
                  <a:pos x="0" y="543"/>
                </a:cxn>
                <a:cxn ang="0">
                  <a:pos x="313" y="0"/>
                </a:cxn>
                <a:cxn ang="0">
                  <a:pos x="938" y="0"/>
                </a:cxn>
                <a:cxn ang="0">
                  <a:pos x="917" y="35"/>
                </a:cxn>
              </a:cxnLst>
              <a:rect l="0" t="0" r="r" b="b"/>
              <a:pathLst>
                <a:path w="938" h="543">
                  <a:moveTo>
                    <a:pt x="917" y="35"/>
                  </a:moveTo>
                  <a:lnTo>
                    <a:pt x="333" y="35"/>
                  </a:lnTo>
                  <a:lnTo>
                    <a:pt x="41" y="543"/>
                  </a:lnTo>
                  <a:lnTo>
                    <a:pt x="0" y="543"/>
                  </a:lnTo>
                  <a:lnTo>
                    <a:pt x="313" y="0"/>
                  </a:lnTo>
                  <a:lnTo>
                    <a:pt x="938" y="0"/>
                  </a:lnTo>
                  <a:lnTo>
                    <a:pt x="917" y="35"/>
                  </a:lnTo>
                  <a:close/>
                </a:path>
              </a:pathLst>
            </a:custGeom>
            <a:solidFill>
              <a:schemeClr val="tx1">
                <a:lumMod val="90000"/>
                <a:lumOff val="10000"/>
                <a:alpha val="30000"/>
              </a:schemeClr>
            </a:solidFill>
            <a:ln w="9525">
              <a:noFill/>
              <a:round/>
            </a:ln>
          </p:spPr>
          <p:txBody>
            <a:bodyPr vert="horz" wrap="square" lIns="86174" tIns="43087" rIns="86174" bIns="43087" numCol="1" anchor="t" anchorCtr="0" compatLnSpc="1"/>
            <a:lstStyle/>
            <a:p>
              <a:pPr>
                <a:lnSpc>
                  <a:spcPct val="120000"/>
                </a:lnSpc>
              </a:pPr>
              <a:endParaRPr lang="en-US" sz="18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32">
              <a:extLst>
                <a:ext uri="{FF2B5EF4-FFF2-40B4-BE49-F238E27FC236}">
                  <a16:creationId xmlns:a16="http://schemas.microsoft.com/office/drawing/2014/main" id="{8A0E5852-3188-BB42-B746-CAF02628D5F7}"/>
                </a:ext>
              </a:extLst>
            </p:cNvPr>
            <p:cNvSpPr/>
            <p:nvPr/>
          </p:nvSpPr>
          <p:spPr bwMode="auto">
            <a:xfrm>
              <a:off x="5691882" y="3849288"/>
              <a:ext cx="2387739" cy="2067575"/>
            </a:xfrm>
            <a:custGeom>
              <a:avLst/>
              <a:gdLst/>
              <a:ahLst/>
              <a:cxnLst>
                <a:cxn ang="0">
                  <a:pos x="1596" y="691"/>
                </a:cxn>
                <a:cxn ang="0">
                  <a:pos x="1197" y="1382"/>
                </a:cxn>
                <a:cxn ang="0">
                  <a:pos x="399" y="1382"/>
                </a:cxn>
                <a:cxn ang="0">
                  <a:pos x="0" y="691"/>
                </a:cxn>
                <a:cxn ang="0">
                  <a:pos x="399" y="0"/>
                </a:cxn>
                <a:cxn ang="0">
                  <a:pos x="1197" y="0"/>
                </a:cxn>
                <a:cxn ang="0">
                  <a:pos x="1596" y="691"/>
                </a:cxn>
              </a:cxnLst>
              <a:rect l="0" t="0" r="r" b="b"/>
              <a:pathLst>
                <a:path w="1596" h="1382">
                  <a:moveTo>
                    <a:pt x="1596" y="691"/>
                  </a:moveTo>
                  <a:lnTo>
                    <a:pt x="1197" y="1382"/>
                  </a:lnTo>
                  <a:lnTo>
                    <a:pt x="399" y="1382"/>
                  </a:lnTo>
                  <a:lnTo>
                    <a:pt x="0" y="691"/>
                  </a:lnTo>
                  <a:lnTo>
                    <a:pt x="399" y="0"/>
                  </a:lnTo>
                  <a:lnTo>
                    <a:pt x="1197" y="0"/>
                  </a:lnTo>
                  <a:lnTo>
                    <a:pt x="1596" y="691"/>
                  </a:lnTo>
                  <a:close/>
                </a:path>
              </a:pathLst>
            </a:custGeom>
            <a:solidFill>
              <a:schemeClr val="accent2"/>
            </a:solidFill>
            <a:ln w="9525">
              <a:noFill/>
              <a:round/>
            </a:ln>
          </p:spPr>
          <p:txBody>
            <a:bodyPr vert="horz" wrap="square" lIns="86174" tIns="43087" rIns="86174" bIns="43087" numCol="1" anchor="t" anchorCtr="0" compatLnSpc="1"/>
            <a:lstStyle/>
            <a:p>
              <a:pPr>
                <a:lnSpc>
                  <a:spcPct val="120000"/>
                </a:lnSpc>
              </a:pPr>
              <a:endParaRPr lang="en-US" sz="18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33">
              <a:extLst>
                <a:ext uri="{FF2B5EF4-FFF2-40B4-BE49-F238E27FC236}">
                  <a16:creationId xmlns:a16="http://schemas.microsoft.com/office/drawing/2014/main" id="{F4D07128-9765-A64C-917B-5FD05FBB234F}"/>
                </a:ext>
              </a:extLst>
            </p:cNvPr>
            <p:cNvSpPr/>
            <p:nvPr/>
          </p:nvSpPr>
          <p:spPr bwMode="auto">
            <a:xfrm>
              <a:off x="7370823" y="4189280"/>
              <a:ext cx="1038276" cy="1033790"/>
            </a:xfrm>
            <a:custGeom>
              <a:avLst/>
              <a:gdLst/>
              <a:ahLst/>
              <a:cxnLst>
                <a:cxn ang="0">
                  <a:pos x="694" y="183"/>
                </a:cxn>
                <a:cxn ang="0">
                  <a:pos x="402" y="691"/>
                </a:cxn>
                <a:cxn ang="0">
                  <a:pos x="0" y="0"/>
                </a:cxn>
                <a:cxn ang="0">
                  <a:pos x="588" y="0"/>
                </a:cxn>
                <a:cxn ang="0">
                  <a:pos x="694" y="183"/>
                </a:cxn>
              </a:cxnLst>
              <a:rect l="0" t="0" r="r" b="b"/>
              <a:pathLst>
                <a:path w="694" h="691">
                  <a:moveTo>
                    <a:pt x="694" y="183"/>
                  </a:moveTo>
                  <a:lnTo>
                    <a:pt x="402" y="691"/>
                  </a:lnTo>
                  <a:lnTo>
                    <a:pt x="0" y="0"/>
                  </a:lnTo>
                  <a:lnTo>
                    <a:pt x="588" y="0"/>
                  </a:lnTo>
                  <a:lnTo>
                    <a:pt x="694" y="183"/>
                  </a:lnTo>
                  <a:close/>
                </a:path>
              </a:pathLst>
            </a:custGeom>
            <a:solidFill>
              <a:schemeClr val="accent1"/>
            </a:solidFill>
            <a:ln w="9525">
              <a:noFill/>
              <a:round/>
            </a:ln>
          </p:spPr>
          <p:txBody>
            <a:bodyPr vert="horz" wrap="square" lIns="86174" tIns="43087" rIns="86174" bIns="43087" numCol="1" anchor="t" anchorCtr="0" compatLnSpc="1"/>
            <a:lstStyle/>
            <a:p>
              <a:pPr>
                <a:lnSpc>
                  <a:spcPct val="120000"/>
                </a:lnSpc>
              </a:pPr>
              <a:endParaRPr lang="en-US" sz="18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34">
              <a:extLst>
                <a:ext uri="{FF2B5EF4-FFF2-40B4-BE49-F238E27FC236}">
                  <a16:creationId xmlns:a16="http://schemas.microsoft.com/office/drawing/2014/main" id="{486193F0-F792-C94C-B26E-11766DBD8914}"/>
                </a:ext>
              </a:extLst>
            </p:cNvPr>
            <p:cNvSpPr/>
            <p:nvPr/>
          </p:nvSpPr>
          <p:spPr bwMode="auto">
            <a:xfrm>
              <a:off x="6721075" y="3846792"/>
              <a:ext cx="1424266" cy="821348"/>
            </a:xfrm>
            <a:custGeom>
              <a:avLst/>
              <a:gdLst/>
              <a:ahLst/>
              <a:cxnLst>
                <a:cxn ang="0">
                  <a:pos x="952" y="549"/>
                </a:cxn>
                <a:cxn ang="0">
                  <a:pos x="317" y="549"/>
                </a:cxn>
                <a:cxn ang="0">
                  <a:pos x="0" y="0"/>
                </a:cxn>
                <a:cxn ang="0">
                  <a:pos x="47" y="0"/>
                </a:cxn>
                <a:cxn ang="0">
                  <a:pos x="340" y="508"/>
                </a:cxn>
                <a:cxn ang="0">
                  <a:pos x="928" y="508"/>
                </a:cxn>
                <a:cxn ang="0">
                  <a:pos x="952" y="549"/>
                </a:cxn>
              </a:cxnLst>
              <a:rect l="0" t="0" r="r" b="b"/>
              <a:pathLst>
                <a:path w="952" h="549">
                  <a:moveTo>
                    <a:pt x="952" y="549"/>
                  </a:moveTo>
                  <a:lnTo>
                    <a:pt x="317" y="549"/>
                  </a:lnTo>
                  <a:lnTo>
                    <a:pt x="0" y="0"/>
                  </a:lnTo>
                  <a:lnTo>
                    <a:pt x="47" y="0"/>
                  </a:lnTo>
                  <a:lnTo>
                    <a:pt x="340" y="508"/>
                  </a:lnTo>
                  <a:lnTo>
                    <a:pt x="928" y="508"/>
                  </a:lnTo>
                  <a:lnTo>
                    <a:pt x="952" y="549"/>
                  </a:lnTo>
                  <a:close/>
                </a:path>
              </a:pathLst>
            </a:custGeom>
            <a:solidFill>
              <a:schemeClr val="tx1">
                <a:lumMod val="90000"/>
                <a:lumOff val="10000"/>
                <a:alpha val="30000"/>
              </a:schemeClr>
            </a:solidFill>
            <a:ln w="9525">
              <a:noFill/>
              <a:round/>
            </a:ln>
          </p:spPr>
          <p:txBody>
            <a:bodyPr vert="horz" wrap="square" lIns="86174" tIns="43087" rIns="86174" bIns="43087" numCol="1" anchor="t" anchorCtr="0" compatLnSpc="1"/>
            <a:lstStyle/>
            <a:p>
              <a:pPr>
                <a:lnSpc>
                  <a:spcPct val="120000"/>
                </a:lnSpc>
              </a:pPr>
              <a:endParaRPr lang="en-US" sz="18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35">
              <a:extLst>
                <a:ext uri="{FF2B5EF4-FFF2-40B4-BE49-F238E27FC236}">
                  <a16:creationId xmlns:a16="http://schemas.microsoft.com/office/drawing/2014/main" id="{2F612B06-746D-2346-843B-6297E0B0114E}"/>
                </a:ext>
              </a:extLst>
            </p:cNvPr>
            <p:cNvSpPr/>
            <p:nvPr/>
          </p:nvSpPr>
          <p:spPr bwMode="auto">
            <a:xfrm>
              <a:off x="7541096" y="1519144"/>
              <a:ext cx="493705" cy="1614267"/>
            </a:xfrm>
            <a:custGeom>
              <a:avLst/>
              <a:gdLst/>
              <a:ahLst/>
              <a:cxnLst>
                <a:cxn ang="0">
                  <a:pos x="18" y="0"/>
                </a:cxn>
                <a:cxn ang="0">
                  <a:pos x="330" y="539"/>
                </a:cxn>
                <a:cxn ang="0">
                  <a:pos x="18" y="1079"/>
                </a:cxn>
                <a:cxn ang="0">
                  <a:pos x="0" y="1047"/>
                </a:cxn>
                <a:cxn ang="0">
                  <a:pos x="292" y="539"/>
                </a:cxn>
                <a:cxn ang="0">
                  <a:pos x="0" y="33"/>
                </a:cxn>
                <a:cxn ang="0">
                  <a:pos x="18" y="0"/>
                </a:cxn>
              </a:cxnLst>
              <a:rect l="0" t="0" r="r" b="b"/>
              <a:pathLst>
                <a:path w="330" h="1079">
                  <a:moveTo>
                    <a:pt x="18" y="0"/>
                  </a:moveTo>
                  <a:lnTo>
                    <a:pt x="330" y="539"/>
                  </a:lnTo>
                  <a:lnTo>
                    <a:pt x="18" y="1079"/>
                  </a:lnTo>
                  <a:lnTo>
                    <a:pt x="0" y="1047"/>
                  </a:lnTo>
                  <a:lnTo>
                    <a:pt x="292" y="539"/>
                  </a:lnTo>
                  <a:lnTo>
                    <a:pt x="0" y="33"/>
                  </a:lnTo>
                  <a:lnTo>
                    <a:pt x="18" y="0"/>
                  </a:lnTo>
                  <a:close/>
                </a:path>
              </a:pathLst>
            </a:custGeom>
            <a:solidFill>
              <a:schemeClr val="tx1">
                <a:lumMod val="90000"/>
                <a:lumOff val="10000"/>
                <a:alpha val="30000"/>
              </a:schemeClr>
            </a:solidFill>
            <a:ln w="9525">
              <a:noFill/>
              <a:round/>
            </a:ln>
          </p:spPr>
          <p:txBody>
            <a:bodyPr vert="horz" wrap="square" lIns="86174" tIns="43087" rIns="86174" bIns="43087" numCol="1" anchor="t" anchorCtr="0" compatLnSpc="1"/>
            <a:lstStyle/>
            <a:p>
              <a:pPr>
                <a:lnSpc>
                  <a:spcPct val="120000"/>
                </a:lnSpc>
              </a:pPr>
              <a:endParaRPr lang="en-US" sz="1885">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0" name="Group 52">
              <a:extLst>
                <a:ext uri="{FF2B5EF4-FFF2-40B4-BE49-F238E27FC236}">
                  <a16:creationId xmlns:a16="http://schemas.microsoft.com/office/drawing/2014/main" id="{1D9307BB-718E-E74A-9512-C85ADF971005}"/>
                </a:ext>
              </a:extLst>
            </p:cNvPr>
            <p:cNvGrpSpPr/>
            <p:nvPr/>
          </p:nvGrpSpPr>
          <p:grpSpPr>
            <a:xfrm>
              <a:off x="7384307" y="3519039"/>
              <a:ext cx="1168437" cy="1014339"/>
              <a:chOff x="8319658" y="4653606"/>
              <a:chExt cx="1239838" cy="1076325"/>
            </a:xfrm>
          </p:grpSpPr>
          <p:sp>
            <p:nvSpPr>
              <p:cNvPr id="37" name="Freeform 36">
                <a:extLst>
                  <a:ext uri="{FF2B5EF4-FFF2-40B4-BE49-F238E27FC236}">
                    <a16:creationId xmlns:a16="http://schemas.microsoft.com/office/drawing/2014/main" id="{121DE0C7-34EC-DE47-B285-7808BF58C505}"/>
                  </a:ext>
                </a:extLst>
              </p:cNvPr>
              <p:cNvSpPr/>
              <p:nvPr/>
            </p:nvSpPr>
            <p:spPr bwMode="auto">
              <a:xfrm>
                <a:off x="8319658" y="4653606"/>
                <a:ext cx="1239838" cy="1076325"/>
              </a:xfrm>
              <a:custGeom>
                <a:avLst/>
                <a:gdLst/>
                <a:ahLst/>
                <a:cxnLst>
                  <a:cxn ang="0">
                    <a:pos x="585" y="678"/>
                  </a:cxn>
                  <a:cxn ang="0">
                    <a:pos x="194" y="678"/>
                  </a:cxn>
                  <a:cxn ang="0">
                    <a:pos x="0" y="339"/>
                  </a:cxn>
                  <a:cxn ang="0">
                    <a:pos x="194" y="0"/>
                  </a:cxn>
                  <a:cxn ang="0">
                    <a:pos x="585" y="0"/>
                  </a:cxn>
                  <a:cxn ang="0">
                    <a:pos x="781" y="339"/>
                  </a:cxn>
                  <a:cxn ang="0">
                    <a:pos x="585" y="678"/>
                  </a:cxn>
                </a:cxnLst>
                <a:rect l="0" t="0" r="r" b="b"/>
                <a:pathLst>
                  <a:path w="781" h="678">
                    <a:moveTo>
                      <a:pt x="585" y="678"/>
                    </a:moveTo>
                    <a:lnTo>
                      <a:pt x="194" y="678"/>
                    </a:lnTo>
                    <a:lnTo>
                      <a:pt x="0" y="339"/>
                    </a:lnTo>
                    <a:lnTo>
                      <a:pt x="194" y="0"/>
                    </a:lnTo>
                    <a:lnTo>
                      <a:pt x="585" y="0"/>
                    </a:lnTo>
                    <a:lnTo>
                      <a:pt x="781" y="339"/>
                    </a:lnTo>
                    <a:lnTo>
                      <a:pt x="585" y="678"/>
                    </a:lnTo>
                    <a:close/>
                  </a:path>
                </a:pathLst>
              </a:custGeom>
              <a:solidFill>
                <a:schemeClr val="tx1">
                  <a:lumMod val="90000"/>
                  <a:lumOff val="10000"/>
                  <a:alpha val="30000"/>
                </a:schemeClr>
              </a:solidFill>
              <a:ln w="9525">
                <a:noFill/>
                <a:round/>
              </a:ln>
            </p:spPr>
            <p:txBody>
              <a:bodyPr vert="horz" wrap="square" lIns="86174" tIns="43087" rIns="86174" bIns="43087" numCol="1" anchor="t" anchorCtr="0" compatLnSpc="1"/>
              <a:lstStyle/>
              <a:p>
                <a:pPr>
                  <a:lnSpc>
                    <a:spcPct val="120000"/>
                  </a:lnSpc>
                </a:pPr>
                <a:endParaRPr lang="en-US" sz="18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37">
                <a:extLst>
                  <a:ext uri="{FF2B5EF4-FFF2-40B4-BE49-F238E27FC236}">
                    <a16:creationId xmlns:a16="http://schemas.microsoft.com/office/drawing/2014/main" id="{3F745819-5F1D-694B-A3DA-47522119DEE2}"/>
                  </a:ext>
                </a:extLst>
              </p:cNvPr>
              <p:cNvSpPr/>
              <p:nvPr/>
            </p:nvSpPr>
            <p:spPr bwMode="auto">
              <a:xfrm>
                <a:off x="8438718" y="4759968"/>
                <a:ext cx="998538" cy="865188"/>
              </a:xfrm>
              <a:custGeom>
                <a:avLst/>
                <a:gdLst/>
                <a:ahLst/>
                <a:cxnLst>
                  <a:cxn ang="0">
                    <a:pos x="472" y="545"/>
                  </a:cxn>
                  <a:cxn ang="0">
                    <a:pos x="158" y="545"/>
                  </a:cxn>
                  <a:cxn ang="0">
                    <a:pos x="0" y="272"/>
                  </a:cxn>
                  <a:cxn ang="0">
                    <a:pos x="158" y="0"/>
                  </a:cxn>
                  <a:cxn ang="0">
                    <a:pos x="472" y="0"/>
                  </a:cxn>
                  <a:cxn ang="0">
                    <a:pos x="629" y="272"/>
                  </a:cxn>
                  <a:cxn ang="0">
                    <a:pos x="472" y="545"/>
                  </a:cxn>
                </a:cxnLst>
                <a:rect l="0" t="0" r="r" b="b"/>
                <a:pathLst>
                  <a:path w="629" h="545">
                    <a:moveTo>
                      <a:pt x="472" y="545"/>
                    </a:moveTo>
                    <a:lnTo>
                      <a:pt x="158" y="545"/>
                    </a:lnTo>
                    <a:lnTo>
                      <a:pt x="0" y="272"/>
                    </a:lnTo>
                    <a:lnTo>
                      <a:pt x="158" y="0"/>
                    </a:lnTo>
                    <a:lnTo>
                      <a:pt x="472" y="0"/>
                    </a:lnTo>
                    <a:lnTo>
                      <a:pt x="629" y="272"/>
                    </a:lnTo>
                    <a:lnTo>
                      <a:pt x="472" y="545"/>
                    </a:lnTo>
                    <a:close/>
                  </a:path>
                </a:pathLst>
              </a:custGeom>
              <a:gradFill>
                <a:gsLst>
                  <a:gs pos="0">
                    <a:schemeClr val="bg1"/>
                  </a:gs>
                  <a:gs pos="50000">
                    <a:schemeClr val="bg1">
                      <a:lumMod val="85000"/>
                    </a:schemeClr>
                  </a:gs>
                </a:gsLst>
                <a:lin ang="5400000" scaled="0"/>
              </a:gradFill>
              <a:ln w="9525">
                <a:noFill/>
                <a:round/>
              </a:ln>
            </p:spPr>
            <p:txBody>
              <a:bodyPr vert="horz" wrap="square" lIns="86174" tIns="43087" rIns="86174" bIns="43087" numCol="1" anchor="t" anchorCtr="0" compatLnSpc="1"/>
              <a:lstStyle/>
              <a:p>
                <a:pPr>
                  <a:lnSpc>
                    <a:spcPct val="120000"/>
                  </a:lnSpc>
                </a:pPr>
                <a:endParaRPr lang="en-US" sz="1885">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1" name="Freeform 31">
              <a:extLst>
                <a:ext uri="{FF2B5EF4-FFF2-40B4-BE49-F238E27FC236}">
                  <a16:creationId xmlns:a16="http://schemas.microsoft.com/office/drawing/2014/main" id="{2A522E3C-5FCA-B24D-8A4D-A66B6DAADC25}"/>
                </a:ext>
              </a:extLst>
            </p:cNvPr>
            <p:cNvSpPr>
              <a:spLocks noEditPoints="1"/>
            </p:cNvSpPr>
            <p:nvPr/>
          </p:nvSpPr>
          <p:spPr bwMode="auto">
            <a:xfrm>
              <a:off x="7736540" y="3796486"/>
              <a:ext cx="460981" cy="460981"/>
            </a:xfrm>
            <a:custGeom>
              <a:avLst/>
              <a:gdLst/>
              <a:ahLst/>
              <a:cxnLst>
                <a:cxn ang="0">
                  <a:pos x="602" y="178"/>
                </a:cxn>
                <a:cxn ang="0">
                  <a:pos x="450" y="390"/>
                </a:cxn>
                <a:cxn ang="0">
                  <a:pos x="330" y="390"/>
                </a:cxn>
                <a:cxn ang="0">
                  <a:pos x="421" y="339"/>
                </a:cxn>
                <a:cxn ang="0">
                  <a:pos x="390" y="781"/>
                </a:cxn>
                <a:cxn ang="0">
                  <a:pos x="390" y="0"/>
                </a:cxn>
                <a:cxn ang="0">
                  <a:pos x="695" y="522"/>
                </a:cxn>
                <a:cxn ang="0">
                  <a:pos x="652" y="488"/>
                </a:cxn>
                <a:cxn ang="0">
                  <a:pos x="722" y="405"/>
                </a:cxn>
                <a:cxn ang="0">
                  <a:pos x="669" y="375"/>
                </a:cxn>
                <a:cxn ang="0">
                  <a:pos x="699" y="268"/>
                </a:cxn>
                <a:cxn ang="0">
                  <a:pos x="645" y="275"/>
                </a:cxn>
                <a:cxn ang="0">
                  <a:pos x="522" y="85"/>
                </a:cxn>
                <a:cxn ang="0">
                  <a:pos x="488" y="129"/>
                </a:cxn>
                <a:cxn ang="0">
                  <a:pos x="405" y="58"/>
                </a:cxn>
                <a:cxn ang="0">
                  <a:pos x="375" y="111"/>
                </a:cxn>
                <a:cxn ang="0">
                  <a:pos x="268" y="81"/>
                </a:cxn>
                <a:cxn ang="0">
                  <a:pos x="275" y="136"/>
                </a:cxn>
                <a:cxn ang="0">
                  <a:pos x="166" y="145"/>
                </a:cxn>
                <a:cxn ang="0">
                  <a:pos x="182" y="203"/>
                </a:cxn>
                <a:cxn ang="0">
                  <a:pos x="85" y="258"/>
                </a:cxn>
                <a:cxn ang="0">
                  <a:pos x="129" y="292"/>
                </a:cxn>
                <a:cxn ang="0">
                  <a:pos x="58" y="375"/>
                </a:cxn>
                <a:cxn ang="0">
                  <a:pos x="111" y="405"/>
                </a:cxn>
                <a:cxn ang="0">
                  <a:pos x="81" y="512"/>
                </a:cxn>
                <a:cxn ang="0">
                  <a:pos x="136" y="506"/>
                </a:cxn>
                <a:cxn ang="0">
                  <a:pos x="145" y="614"/>
                </a:cxn>
                <a:cxn ang="0">
                  <a:pos x="203" y="598"/>
                </a:cxn>
                <a:cxn ang="0">
                  <a:pos x="390" y="723"/>
                </a:cxn>
                <a:cxn ang="0">
                  <a:pos x="577" y="598"/>
                </a:cxn>
                <a:cxn ang="0">
                  <a:pos x="635" y="614"/>
                </a:cxn>
                <a:cxn ang="0">
                  <a:pos x="280" y="599"/>
                </a:cxn>
                <a:cxn ang="0">
                  <a:pos x="500" y="555"/>
                </a:cxn>
                <a:cxn ang="0">
                  <a:pos x="280" y="599"/>
                </a:cxn>
                <a:cxn ang="0">
                  <a:pos x="280" y="599"/>
                </a:cxn>
              </a:cxnLst>
              <a:rect l="0" t="0" r="r" b="b"/>
              <a:pathLst>
                <a:path w="781" h="781">
                  <a:moveTo>
                    <a:pt x="421" y="339"/>
                  </a:moveTo>
                  <a:cubicBezTo>
                    <a:pt x="602" y="178"/>
                    <a:pt x="602" y="178"/>
                    <a:pt x="602" y="178"/>
                  </a:cubicBezTo>
                  <a:cubicBezTo>
                    <a:pt x="442" y="361"/>
                    <a:pt x="442" y="361"/>
                    <a:pt x="442" y="361"/>
                  </a:cubicBezTo>
                  <a:cubicBezTo>
                    <a:pt x="447" y="370"/>
                    <a:pt x="450" y="379"/>
                    <a:pt x="450" y="390"/>
                  </a:cubicBezTo>
                  <a:cubicBezTo>
                    <a:pt x="450" y="423"/>
                    <a:pt x="423" y="450"/>
                    <a:pt x="390" y="450"/>
                  </a:cubicBezTo>
                  <a:cubicBezTo>
                    <a:pt x="357" y="450"/>
                    <a:pt x="330" y="423"/>
                    <a:pt x="330" y="390"/>
                  </a:cubicBezTo>
                  <a:cubicBezTo>
                    <a:pt x="330" y="357"/>
                    <a:pt x="357" y="330"/>
                    <a:pt x="390" y="330"/>
                  </a:cubicBezTo>
                  <a:cubicBezTo>
                    <a:pt x="401" y="330"/>
                    <a:pt x="412" y="334"/>
                    <a:pt x="421" y="339"/>
                  </a:cubicBezTo>
                  <a:close/>
                  <a:moveTo>
                    <a:pt x="781" y="390"/>
                  </a:moveTo>
                  <a:cubicBezTo>
                    <a:pt x="781" y="605"/>
                    <a:pt x="605" y="781"/>
                    <a:pt x="390" y="781"/>
                  </a:cubicBezTo>
                  <a:cubicBezTo>
                    <a:pt x="175" y="781"/>
                    <a:pt x="0" y="605"/>
                    <a:pt x="0" y="390"/>
                  </a:cubicBezTo>
                  <a:cubicBezTo>
                    <a:pt x="0" y="175"/>
                    <a:pt x="175" y="0"/>
                    <a:pt x="390" y="0"/>
                  </a:cubicBezTo>
                  <a:cubicBezTo>
                    <a:pt x="605" y="0"/>
                    <a:pt x="781" y="175"/>
                    <a:pt x="781" y="390"/>
                  </a:cubicBezTo>
                  <a:close/>
                  <a:moveTo>
                    <a:pt x="695" y="522"/>
                  </a:moveTo>
                  <a:cubicBezTo>
                    <a:pt x="646" y="503"/>
                    <a:pt x="646" y="503"/>
                    <a:pt x="646" y="503"/>
                  </a:cubicBezTo>
                  <a:cubicBezTo>
                    <a:pt x="652" y="488"/>
                    <a:pt x="652" y="488"/>
                    <a:pt x="652" y="488"/>
                  </a:cubicBezTo>
                  <a:cubicBezTo>
                    <a:pt x="701" y="508"/>
                    <a:pt x="701" y="508"/>
                    <a:pt x="701" y="508"/>
                  </a:cubicBezTo>
                  <a:cubicBezTo>
                    <a:pt x="713" y="476"/>
                    <a:pt x="720" y="442"/>
                    <a:pt x="722" y="405"/>
                  </a:cubicBezTo>
                  <a:cubicBezTo>
                    <a:pt x="669" y="405"/>
                    <a:pt x="669" y="405"/>
                    <a:pt x="669" y="405"/>
                  </a:cubicBezTo>
                  <a:cubicBezTo>
                    <a:pt x="669" y="375"/>
                    <a:pt x="669" y="375"/>
                    <a:pt x="669" y="375"/>
                  </a:cubicBezTo>
                  <a:cubicBezTo>
                    <a:pt x="722" y="375"/>
                    <a:pt x="722" y="375"/>
                    <a:pt x="722" y="375"/>
                  </a:cubicBezTo>
                  <a:cubicBezTo>
                    <a:pt x="720" y="337"/>
                    <a:pt x="712" y="302"/>
                    <a:pt x="699" y="268"/>
                  </a:cubicBezTo>
                  <a:cubicBezTo>
                    <a:pt x="651" y="289"/>
                    <a:pt x="651" y="289"/>
                    <a:pt x="651" y="289"/>
                  </a:cubicBezTo>
                  <a:cubicBezTo>
                    <a:pt x="645" y="275"/>
                    <a:pt x="645" y="275"/>
                    <a:pt x="645" y="275"/>
                  </a:cubicBezTo>
                  <a:cubicBezTo>
                    <a:pt x="693" y="254"/>
                    <a:pt x="693" y="254"/>
                    <a:pt x="693" y="254"/>
                  </a:cubicBezTo>
                  <a:cubicBezTo>
                    <a:pt x="659" y="179"/>
                    <a:pt x="598" y="118"/>
                    <a:pt x="522" y="85"/>
                  </a:cubicBezTo>
                  <a:cubicBezTo>
                    <a:pt x="503" y="134"/>
                    <a:pt x="503" y="134"/>
                    <a:pt x="503" y="134"/>
                  </a:cubicBezTo>
                  <a:cubicBezTo>
                    <a:pt x="488" y="129"/>
                    <a:pt x="488" y="129"/>
                    <a:pt x="488" y="129"/>
                  </a:cubicBezTo>
                  <a:cubicBezTo>
                    <a:pt x="508" y="80"/>
                    <a:pt x="508" y="80"/>
                    <a:pt x="508" y="80"/>
                  </a:cubicBezTo>
                  <a:cubicBezTo>
                    <a:pt x="476" y="67"/>
                    <a:pt x="442" y="60"/>
                    <a:pt x="405" y="58"/>
                  </a:cubicBezTo>
                  <a:cubicBezTo>
                    <a:pt x="405" y="111"/>
                    <a:pt x="405" y="111"/>
                    <a:pt x="405" y="111"/>
                  </a:cubicBezTo>
                  <a:cubicBezTo>
                    <a:pt x="375" y="111"/>
                    <a:pt x="375" y="111"/>
                    <a:pt x="375" y="111"/>
                  </a:cubicBezTo>
                  <a:cubicBezTo>
                    <a:pt x="375" y="58"/>
                    <a:pt x="375" y="58"/>
                    <a:pt x="375" y="58"/>
                  </a:cubicBezTo>
                  <a:cubicBezTo>
                    <a:pt x="337" y="60"/>
                    <a:pt x="302" y="68"/>
                    <a:pt x="268" y="81"/>
                  </a:cubicBezTo>
                  <a:cubicBezTo>
                    <a:pt x="289" y="130"/>
                    <a:pt x="289" y="130"/>
                    <a:pt x="289" y="130"/>
                  </a:cubicBezTo>
                  <a:cubicBezTo>
                    <a:pt x="275" y="136"/>
                    <a:pt x="275" y="136"/>
                    <a:pt x="275" y="136"/>
                  </a:cubicBezTo>
                  <a:cubicBezTo>
                    <a:pt x="254" y="87"/>
                    <a:pt x="254" y="87"/>
                    <a:pt x="254" y="87"/>
                  </a:cubicBezTo>
                  <a:cubicBezTo>
                    <a:pt x="222" y="102"/>
                    <a:pt x="192" y="121"/>
                    <a:pt x="166" y="145"/>
                  </a:cubicBezTo>
                  <a:cubicBezTo>
                    <a:pt x="203" y="182"/>
                    <a:pt x="203" y="182"/>
                    <a:pt x="203" y="182"/>
                  </a:cubicBezTo>
                  <a:cubicBezTo>
                    <a:pt x="182" y="203"/>
                    <a:pt x="182" y="203"/>
                    <a:pt x="182" y="203"/>
                  </a:cubicBezTo>
                  <a:cubicBezTo>
                    <a:pt x="145" y="166"/>
                    <a:pt x="145" y="166"/>
                    <a:pt x="145" y="166"/>
                  </a:cubicBezTo>
                  <a:cubicBezTo>
                    <a:pt x="120" y="193"/>
                    <a:pt x="100" y="224"/>
                    <a:pt x="85" y="258"/>
                  </a:cubicBezTo>
                  <a:cubicBezTo>
                    <a:pt x="134" y="278"/>
                    <a:pt x="134" y="278"/>
                    <a:pt x="134" y="278"/>
                  </a:cubicBezTo>
                  <a:cubicBezTo>
                    <a:pt x="129" y="292"/>
                    <a:pt x="129" y="292"/>
                    <a:pt x="129" y="292"/>
                  </a:cubicBezTo>
                  <a:cubicBezTo>
                    <a:pt x="80" y="272"/>
                    <a:pt x="80" y="272"/>
                    <a:pt x="80" y="272"/>
                  </a:cubicBezTo>
                  <a:cubicBezTo>
                    <a:pt x="67" y="304"/>
                    <a:pt x="60" y="339"/>
                    <a:pt x="58" y="375"/>
                  </a:cubicBezTo>
                  <a:cubicBezTo>
                    <a:pt x="111" y="375"/>
                    <a:pt x="111" y="375"/>
                    <a:pt x="111" y="375"/>
                  </a:cubicBezTo>
                  <a:cubicBezTo>
                    <a:pt x="111" y="405"/>
                    <a:pt x="111" y="405"/>
                    <a:pt x="111" y="405"/>
                  </a:cubicBezTo>
                  <a:cubicBezTo>
                    <a:pt x="58" y="405"/>
                    <a:pt x="58" y="405"/>
                    <a:pt x="58" y="405"/>
                  </a:cubicBezTo>
                  <a:cubicBezTo>
                    <a:pt x="60" y="443"/>
                    <a:pt x="68" y="479"/>
                    <a:pt x="81" y="512"/>
                  </a:cubicBezTo>
                  <a:cubicBezTo>
                    <a:pt x="130" y="492"/>
                    <a:pt x="130" y="492"/>
                    <a:pt x="130" y="492"/>
                  </a:cubicBezTo>
                  <a:cubicBezTo>
                    <a:pt x="136" y="506"/>
                    <a:pt x="136" y="506"/>
                    <a:pt x="136" y="506"/>
                  </a:cubicBezTo>
                  <a:cubicBezTo>
                    <a:pt x="87" y="526"/>
                    <a:pt x="87" y="526"/>
                    <a:pt x="87" y="526"/>
                  </a:cubicBezTo>
                  <a:cubicBezTo>
                    <a:pt x="102" y="558"/>
                    <a:pt x="121" y="588"/>
                    <a:pt x="145" y="614"/>
                  </a:cubicBezTo>
                  <a:cubicBezTo>
                    <a:pt x="182" y="577"/>
                    <a:pt x="182" y="577"/>
                    <a:pt x="182" y="577"/>
                  </a:cubicBezTo>
                  <a:cubicBezTo>
                    <a:pt x="203" y="598"/>
                    <a:pt x="203" y="598"/>
                    <a:pt x="203" y="598"/>
                  </a:cubicBezTo>
                  <a:cubicBezTo>
                    <a:pt x="166" y="635"/>
                    <a:pt x="166" y="635"/>
                    <a:pt x="166" y="635"/>
                  </a:cubicBezTo>
                  <a:cubicBezTo>
                    <a:pt x="226" y="689"/>
                    <a:pt x="304" y="723"/>
                    <a:pt x="390" y="723"/>
                  </a:cubicBezTo>
                  <a:cubicBezTo>
                    <a:pt x="476" y="723"/>
                    <a:pt x="555" y="689"/>
                    <a:pt x="614" y="635"/>
                  </a:cubicBezTo>
                  <a:cubicBezTo>
                    <a:pt x="577" y="598"/>
                    <a:pt x="577" y="598"/>
                    <a:pt x="577" y="598"/>
                  </a:cubicBezTo>
                  <a:cubicBezTo>
                    <a:pt x="598" y="577"/>
                    <a:pt x="598" y="577"/>
                    <a:pt x="598" y="577"/>
                  </a:cubicBezTo>
                  <a:cubicBezTo>
                    <a:pt x="635" y="614"/>
                    <a:pt x="635" y="614"/>
                    <a:pt x="635" y="614"/>
                  </a:cubicBezTo>
                  <a:cubicBezTo>
                    <a:pt x="660" y="587"/>
                    <a:pt x="680" y="556"/>
                    <a:pt x="695" y="522"/>
                  </a:cubicBezTo>
                  <a:close/>
                  <a:moveTo>
                    <a:pt x="280" y="599"/>
                  </a:moveTo>
                  <a:cubicBezTo>
                    <a:pt x="500" y="599"/>
                    <a:pt x="500" y="599"/>
                    <a:pt x="500" y="599"/>
                  </a:cubicBezTo>
                  <a:cubicBezTo>
                    <a:pt x="500" y="555"/>
                    <a:pt x="500" y="555"/>
                    <a:pt x="500" y="555"/>
                  </a:cubicBezTo>
                  <a:cubicBezTo>
                    <a:pt x="280" y="555"/>
                    <a:pt x="280" y="555"/>
                    <a:pt x="280" y="555"/>
                  </a:cubicBezTo>
                  <a:lnTo>
                    <a:pt x="280" y="599"/>
                  </a:lnTo>
                  <a:close/>
                  <a:moveTo>
                    <a:pt x="280" y="599"/>
                  </a:moveTo>
                  <a:cubicBezTo>
                    <a:pt x="280" y="599"/>
                    <a:pt x="280" y="599"/>
                    <a:pt x="280" y="599"/>
                  </a:cubicBezTo>
                </a:path>
              </a:pathLst>
            </a:custGeom>
            <a:solidFill>
              <a:schemeClr val="tx1">
                <a:lumMod val="90000"/>
                <a:lumOff val="10000"/>
              </a:schemeClr>
            </a:solidFill>
            <a:ln w="9525">
              <a:noFill/>
              <a:round/>
            </a:ln>
          </p:spPr>
          <p:txBody>
            <a:bodyPr vert="horz" wrap="square" lIns="86174" tIns="43087" rIns="86174" bIns="43087" numCol="1" anchor="t" anchorCtr="0" compatLnSpc="1"/>
            <a:lstStyle/>
            <a:p>
              <a:pPr>
                <a:lnSpc>
                  <a:spcPct val="120000"/>
                </a:lnSpc>
              </a:pPr>
              <a:endParaRPr lang="en-US" sz="1885">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5">
              <a:extLst>
                <a:ext uri="{FF2B5EF4-FFF2-40B4-BE49-F238E27FC236}">
                  <a16:creationId xmlns:a16="http://schemas.microsoft.com/office/drawing/2014/main" id="{98123ECA-BD6E-6A44-90E7-A9556F9B6C96}"/>
                </a:ext>
              </a:extLst>
            </p:cNvPr>
            <p:cNvSpPr txBox="1"/>
            <p:nvPr/>
          </p:nvSpPr>
          <p:spPr>
            <a:xfrm>
              <a:off x="6194486" y="2209880"/>
              <a:ext cx="1226088" cy="229430"/>
            </a:xfrm>
            <a:prstGeom prst="rect">
              <a:avLst/>
            </a:prstGeom>
            <a:noFill/>
          </p:spPr>
          <p:txBody>
            <a:bodyPr wrap="square" lIns="0" tIns="0" rIns="0" bIns="0" rtlCol="0">
              <a:spAutoFit/>
            </a:bodyPr>
            <a:lstStyle/>
            <a:p>
              <a:pPr defTabSz="861060">
                <a:lnSpc>
                  <a:spcPct val="120000"/>
                </a:lnSpc>
                <a:spcBef>
                  <a:spcPct val="20000"/>
                </a:spcBef>
                <a:defRPr/>
              </a:pPr>
              <a:r>
                <a:rPr lang="en-US" altLang="zh-CN"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LSTM</a:t>
              </a:r>
              <a:endParaRPr lang="zh-CN" altLang="en-US"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Rectangle 16">
              <a:extLst>
                <a:ext uri="{FF2B5EF4-FFF2-40B4-BE49-F238E27FC236}">
                  <a16:creationId xmlns:a16="http://schemas.microsoft.com/office/drawing/2014/main" id="{5BFD6D50-8692-1642-9947-1825D0148899}"/>
                </a:ext>
              </a:extLst>
            </p:cNvPr>
            <p:cNvSpPr/>
            <p:nvPr/>
          </p:nvSpPr>
          <p:spPr>
            <a:xfrm>
              <a:off x="6161623" y="1649377"/>
              <a:ext cx="1319212" cy="305243"/>
            </a:xfrm>
            <a:prstGeom prst="rect">
              <a:avLst/>
            </a:prstGeom>
          </p:spPr>
          <p:txBody>
            <a:bodyPr wrap="none" lIns="0" tIns="0" rIns="0" bIns="0">
              <a:spAutoFit/>
            </a:bodyPr>
            <a:lstStyle/>
            <a:p>
              <a:pPr>
                <a:lnSpc>
                  <a:spcPct val="120000"/>
                </a:lnSpc>
              </a:pPr>
              <a:r>
                <a:rPr lang="en-US" altLang="zh-CN"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Memory based</a:t>
              </a:r>
              <a:endParaRPr lang="zh-CN" altLang="en-US"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Rectangle 18">
              <a:extLst>
                <a:ext uri="{FF2B5EF4-FFF2-40B4-BE49-F238E27FC236}">
                  <a16:creationId xmlns:a16="http://schemas.microsoft.com/office/drawing/2014/main" id="{ABA8AF51-28D2-5A40-AF99-39BFCADF0D24}"/>
                </a:ext>
              </a:extLst>
            </p:cNvPr>
            <p:cNvSpPr/>
            <p:nvPr/>
          </p:nvSpPr>
          <p:spPr>
            <a:xfrm>
              <a:off x="2138101" y="2505005"/>
              <a:ext cx="1382535" cy="295044"/>
            </a:xfrm>
            <a:prstGeom prst="rect">
              <a:avLst/>
            </a:prstGeom>
          </p:spPr>
          <p:txBody>
            <a:bodyPr wrap="none" lIns="0" tIns="0" rIns="0" bIns="0">
              <a:spAutoFit/>
            </a:bodyPr>
            <a:lstStyle/>
            <a:p>
              <a:pPr>
                <a:lnSpc>
                  <a:spcPct val="120000"/>
                </a:lnSpc>
              </a:pPr>
              <a:r>
                <a:rPr lang="en-US"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Gradient based</a:t>
              </a:r>
            </a:p>
          </p:txBody>
        </p:sp>
        <p:sp>
          <p:nvSpPr>
            <p:cNvPr id="16" name="Rectangle 20">
              <a:extLst>
                <a:ext uri="{FF2B5EF4-FFF2-40B4-BE49-F238E27FC236}">
                  <a16:creationId xmlns:a16="http://schemas.microsoft.com/office/drawing/2014/main" id="{83EA29E7-46E2-C040-B25A-34D37AD1C287}"/>
                </a:ext>
              </a:extLst>
            </p:cNvPr>
            <p:cNvSpPr/>
            <p:nvPr/>
          </p:nvSpPr>
          <p:spPr>
            <a:xfrm>
              <a:off x="6427239" y="4043980"/>
              <a:ext cx="1150515" cy="305243"/>
            </a:xfrm>
            <a:prstGeom prst="rect">
              <a:avLst/>
            </a:prstGeom>
          </p:spPr>
          <p:txBody>
            <a:bodyPr wrap="none" lIns="0" tIns="0" rIns="0" bIns="0">
              <a:spAutoFit/>
            </a:bodyPr>
            <a:lstStyle/>
            <a:p>
              <a:pPr>
                <a:lnSpc>
                  <a:spcPct val="120000"/>
                </a:lnSpc>
              </a:pPr>
              <a:r>
                <a:rPr lang="en-US" altLang="zh-CN"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Metric based</a:t>
              </a:r>
              <a:endParaRPr lang="zh-CN" altLang="en-US"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TextBox 24">
              <a:extLst>
                <a:ext uri="{FF2B5EF4-FFF2-40B4-BE49-F238E27FC236}">
                  <a16:creationId xmlns:a16="http://schemas.microsoft.com/office/drawing/2014/main" id="{7F6BBE87-B848-8B44-BA80-630B0512E194}"/>
                </a:ext>
              </a:extLst>
            </p:cNvPr>
            <p:cNvSpPr txBox="1"/>
            <p:nvPr/>
          </p:nvSpPr>
          <p:spPr>
            <a:xfrm>
              <a:off x="6207725" y="4508196"/>
              <a:ext cx="1589543" cy="1113807"/>
            </a:xfrm>
            <a:prstGeom prst="rect">
              <a:avLst/>
            </a:prstGeom>
            <a:noFill/>
          </p:spPr>
          <p:txBody>
            <a:bodyPr wrap="square" lIns="0" tIns="0" rIns="0" bIns="0" rtlCol="0">
              <a:spAutoFit/>
            </a:bodyPr>
            <a:lstStyle/>
            <a:p>
              <a:pPr defTabSz="861060">
                <a:lnSpc>
                  <a:spcPct val="120000"/>
                </a:lnSpc>
                <a:spcBef>
                  <a:spcPct val="20000"/>
                </a:spcBef>
                <a:defRPr/>
              </a:pPr>
              <a:r>
                <a:rPr lang="en-US" altLang="zh-CN"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Siamese Network</a:t>
              </a:r>
            </a:p>
            <a:p>
              <a:pPr defTabSz="861060">
                <a:lnSpc>
                  <a:spcPct val="120000"/>
                </a:lnSpc>
                <a:spcBef>
                  <a:spcPct val="20000"/>
                </a:spcBef>
                <a:defRPr/>
              </a:pPr>
              <a:r>
                <a:rPr lang="en-US" altLang="zh-CN"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Prototypical Network</a:t>
              </a:r>
            </a:p>
            <a:p>
              <a:pPr defTabSz="861060">
                <a:lnSpc>
                  <a:spcPct val="120000"/>
                </a:lnSpc>
                <a:spcBef>
                  <a:spcPct val="20000"/>
                </a:spcBef>
                <a:defRPr/>
              </a:pPr>
              <a:r>
                <a:rPr lang="en-US" altLang="zh-CN"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Matching Network</a:t>
              </a:r>
            </a:p>
            <a:p>
              <a:pPr defTabSz="861060">
                <a:lnSpc>
                  <a:spcPct val="120000"/>
                </a:lnSpc>
                <a:spcBef>
                  <a:spcPct val="20000"/>
                </a:spcBef>
                <a:defRPr/>
              </a:pPr>
              <a:r>
                <a:rPr lang="en-US" altLang="zh-CN"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Relational Network</a:t>
              </a:r>
              <a:endParaRPr lang="zh-CN" altLang="en-US"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 Placeholder 3">
              <a:extLst>
                <a:ext uri="{FF2B5EF4-FFF2-40B4-BE49-F238E27FC236}">
                  <a16:creationId xmlns:a16="http://schemas.microsoft.com/office/drawing/2014/main" id="{528C8EB0-C527-4744-B50F-6D01520FC664}"/>
                </a:ext>
              </a:extLst>
            </p:cNvPr>
            <p:cNvSpPr txBox="1"/>
            <p:nvPr/>
          </p:nvSpPr>
          <p:spPr>
            <a:xfrm>
              <a:off x="3704838" y="3786547"/>
              <a:ext cx="133653" cy="1086628"/>
            </a:xfrm>
            <a:prstGeom prst="rect">
              <a:avLst/>
            </a:prstGeom>
          </p:spPr>
          <p:txBody>
            <a:bodyPr wrap="none" lIns="0" tIns="0" rIns="0" bIns="0" anchor="ctr">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861060">
                <a:lnSpc>
                  <a:spcPct val="120000"/>
                </a:lnSpc>
                <a:spcBef>
                  <a:spcPct val="20000"/>
                </a:spcBef>
                <a:defRPr/>
              </a:pPr>
              <a:endParaRPr lang="en-US" sz="4525"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0" name="TextBox 15">
            <a:extLst>
              <a:ext uri="{FF2B5EF4-FFF2-40B4-BE49-F238E27FC236}">
                <a16:creationId xmlns:a16="http://schemas.microsoft.com/office/drawing/2014/main" id="{650C9194-6F01-274B-B331-D4E44E27FC96}"/>
              </a:ext>
            </a:extLst>
          </p:cNvPr>
          <p:cNvSpPr txBox="1"/>
          <p:nvPr/>
        </p:nvSpPr>
        <p:spPr>
          <a:xfrm>
            <a:off x="1762632" y="3260026"/>
            <a:ext cx="1165059" cy="536365"/>
          </a:xfrm>
          <a:prstGeom prst="rect">
            <a:avLst/>
          </a:prstGeom>
          <a:noFill/>
        </p:spPr>
        <p:txBody>
          <a:bodyPr wrap="square" lIns="0" tIns="0" rIns="0" bIns="0" rtlCol="0">
            <a:spAutoFit/>
          </a:bodyPr>
          <a:lstStyle/>
          <a:p>
            <a:pPr defTabSz="861060">
              <a:lnSpc>
                <a:spcPct val="120000"/>
              </a:lnSpc>
              <a:spcBef>
                <a:spcPct val="20000"/>
              </a:spcBef>
              <a:defRPr/>
            </a:pPr>
            <a:r>
              <a:rPr lang="en-US" altLang="zh-CN"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MAML</a:t>
            </a:r>
          </a:p>
          <a:p>
            <a:pPr defTabSz="861060">
              <a:lnSpc>
                <a:spcPct val="120000"/>
              </a:lnSpc>
              <a:spcBef>
                <a:spcPct val="20000"/>
              </a:spcBef>
              <a:defRPr/>
            </a:pPr>
            <a:r>
              <a:rPr lang="en-US" altLang="zh-CN"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rPr>
              <a:t>Reptile</a:t>
            </a:r>
            <a:endParaRPr lang="zh-CN" altLang="en-US" sz="1400"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標題 1">
            <a:extLst>
              <a:ext uri="{FF2B5EF4-FFF2-40B4-BE49-F238E27FC236}">
                <a16:creationId xmlns:a16="http://schemas.microsoft.com/office/drawing/2014/main" id="{8E128605-1EC9-154E-8D77-238386DBF470}"/>
              </a:ext>
            </a:extLst>
          </p:cNvPr>
          <p:cNvSpPr txBox="1">
            <a:spLocks/>
          </p:cNvSpPr>
          <p:nvPr/>
        </p:nvSpPr>
        <p:spPr>
          <a:xfrm>
            <a:off x="362833" y="755188"/>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Meta Learning</a:t>
            </a:r>
            <a:endParaRPr lang="zh-TW" altLang="en-US" dirty="0"/>
          </a:p>
        </p:txBody>
      </p:sp>
    </p:spTree>
    <p:extLst>
      <p:ext uri="{BB962C8B-B14F-4D97-AF65-F5344CB8AC3E}">
        <p14:creationId xmlns:p14="http://schemas.microsoft.com/office/powerpoint/2010/main" val="14748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資料庫圖表 5">
            <a:extLst>
              <a:ext uri="{FF2B5EF4-FFF2-40B4-BE49-F238E27FC236}">
                <a16:creationId xmlns:a16="http://schemas.microsoft.com/office/drawing/2014/main" id="{E3F54154-F3E6-B442-ACE8-0C44FE8CE5C2}"/>
              </a:ext>
            </a:extLst>
          </p:cNvPr>
          <p:cNvGraphicFramePr/>
          <p:nvPr>
            <p:extLst>
              <p:ext uri="{D42A27DB-BD31-4B8C-83A1-F6EECF244321}">
                <p14:modId xmlns:p14="http://schemas.microsoft.com/office/powerpoint/2010/main" val="1739878419"/>
              </p:ext>
            </p:extLst>
          </p:nvPr>
        </p:nvGraphicFramePr>
        <p:xfrm>
          <a:off x="675193" y="2240531"/>
          <a:ext cx="3636579"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文字方塊 6">
            <a:extLst>
              <a:ext uri="{FF2B5EF4-FFF2-40B4-BE49-F238E27FC236}">
                <a16:creationId xmlns:a16="http://schemas.microsoft.com/office/drawing/2014/main" id="{5848396C-4808-4D44-81ED-EECE9C1D0424}"/>
              </a:ext>
            </a:extLst>
          </p:cNvPr>
          <p:cNvSpPr txBox="1"/>
          <p:nvPr/>
        </p:nvSpPr>
        <p:spPr>
          <a:xfrm>
            <a:off x="704891" y="1571037"/>
            <a:ext cx="2375338" cy="523220"/>
          </a:xfrm>
          <a:prstGeom prst="rect">
            <a:avLst/>
          </a:prstGeom>
          <a:noFill/>
        </p:spPr>
        <p:txBody>
          <a:bodyPr wrap="square" rtlCol="0">
            <a:spAutoFit/>
          </a:bodyPr>
          <a:lstStyle/>
          <a:p>
            <a:r>
              <a:rPr lang="en-US" altLang="zh-TW" sz="2800" dirty="0"/>
              <a:t>In each task:</a:t>
            </a:r>
            <a:endParaRPr lang="zh-TW" altLang="en-US" sz="2800" dirty="0"/>
          </a:p>
        </p:txBody>
      </p:sp>
      <p:sp>
        <p:nvSpPr>
          <p:cNvPr id="10" name="文字方塊 7">
            <a:extLst>
              <a:ext uri="{FF2B5EF4-FFF2-40B4-BE49-F238E27FC236}">
                <a16:creationId xmlns:a16="http://schemas.microsoft.com/office/drawing/2014/main" id="{453AC59B-5A5D-9243-8BEB-6F598D6D902C}"/>
              </a:ext>
            </a:extLst>
          </p:cNvPr>
          <p:cNvSpPr txBox="1"/>
          <p:nvPr/>
        </p:nvSpPr>
        <p:spPr>
          <a:xfrm>
            <a:off x="2503992" y="2073242"/>
            <a:ext cx="1555531" cy="83099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Few-shot Learning</a:t>
            </a:r>
            <a:endParaRPr lang="zh-TW" altLang="en-US" sz="2400" dirty="0"/>
          </a:p>
        </p:txBody>
      </p:sp>
      <p:pic>
        <p:nvPicPr>
          <p:cNvPr id="12" name="Picture 11" descr="A screenshot of a cell phone&#10;&#10;Description automatically generated">
            <a:extLst>
              <a:ext uri="{FF2B5EF4-FFF2-40B4-BE49-F238E27FC236}">
                <a16:creationId xmlns:a16="http://schemas.microsoft.com/office/drawing/2014/main" id="{3409DB30-183D-1E4E-BC6A-CA4B20AFB68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32230" y="2731922"/>
            <a:ext cx="3839524" cy="3081218"/>
          </a:xfrm>
          <a:prstGeom prst="rect">
            <a:avLst/>
          </a:prstGeom>
        </p:spPr>
      </p:pic>
      <p:sp>
        <p:nvSpPr>
          <p:cNvPr id="7" name="標題 1">
            <a:extLst>
              <a:ext uri="{FF2B5EF4-FFF2-40B4-BE49-F238E27FC236}">
                <a16:creationId xmlns:a16="http://schemas.microsoft.com/office/drawing/2014/main" id="{99595017-6909-474F-AFB8-37A83A6C8737}"/>
              </a:ext>
            </a:extLst>
          </p:cNvPr>
          <p:cNvSpPr txBox="1">
            <a:spLocks/>
          </p:cNvSpPr>
          <p:nvPr/>
        </p:nvSpPr>
        <p:spPr>
          <a:xfrm>
            <a:off x="362833" y="755188"/>
            <a:ext cx="7886700" cy="7010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Metric</a:t>
            </a:r>
            <a:r>
              <a:rPr lang="zh-CN" altLang="en-US" dirty="0"/>
              <a:t> </a:t>
            </a:r>
            <a:r>
              <a:rPr lang="en-US" altLang="zh-CN" dirty="0"/>
              <a:t>Based – Image search</a:t>
            </a:r>
            <a:endParaRPr lang="zh-TW" altLang="en-US" dirty="0"/>
          </a:p>
        </p:txBody>
      </p:sp>
    </p:spTree>
    <p:extLst>
      <p:ext uri="{BB962C8B-B14F-4D97-AF65-F5344CB8AC3E}">
        <p14:creationId xmlns:p14="http://schemas.microsoft.com/office/powerpoint/2010/main" val="930361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
            <a:extLst>
              <a:ext uri="{FF2B5EF4-FFF2-40B4-BE49-F238E27FC236}">
                <a16:creationId xmlns:a16="http://schemas.microsoft.com/office/drawing/2014/main" id="{B11F3F6C-5480-4710-A771-AEF2A574450B}"/>
              </a:ext>
            </a:extLst>
          </p:cNvPr>
          <p:cNvSpPr/>
          <p:nvPr/>
        </p:nvSpPr>
        <p:spPr>
          <a:xfrm>
            <a:off x="1743830" y="965723"/>
            <a:ext cx="4392258" cy="132556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zh-TW" altLang="en-US"/>
          </a:p>
        </p:txBody>
      </p:sp>
      <p:sp>
        <p:nvSpPr>
          <p:cNvPr id="3" name="矩形 65">
            <a:extLst>
              <a:ext uri="{FF2B5EF4-FFF2-40B4-BE49-F238E27FC236}">
                <a16:creationId xmlns:a16="http://schemas.microsoft.com/office/drawing/2014/main" id="{D791D0EF-C9E3-423B-A997-A5D881AB2F1E}"/>
              </a:ext>
            </a:extLst>
          </p:cNvPr>
          <p:cNvSpPr/>
          <p:nvPr/>
        </p:nvSpPr>
        <p:spPr>
          <a:xfrm>
            <a:off x="4244116" y="1062997"/>
            <a:ext cx="17007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zh-TW" altLang="en-US" dirty="0"/>
          </a:p>
        </p:txBody>
      </p:sp>
      <p:sp>
        <p:nvSpPr>
          <p:cNvPr id="4" name="矩形 5">
            <a:extLst>
              <a:ext uri="{FF2B5EF4-FFF2-40B4-BE49-F238E27FC236}">
                <a16:creationId xmlns:a16="http://schemas.microsoft.com/office/drawing/2014/main" id="{5EB0CC0D-1A4A-465B-B4B4-688363A5CE06}"/>
              </a:ext>
            </a:extLst>
          </p:cNvPr>
          <p:cNvSpPr/>
          <p:nvPr/>
        </p:nvSpPr>
        <p:spPr>
          <a:xfrm>
            <a:off x="1743830" y="5468579"/>
            <a:ext cx="4415924" cy="113176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zh-TW" altLang="en-US"/>
          </a:p>
        </p:txBody>
      </p:sp>
      <p:sp>
        <p:nvSpPr>
          <p:cNvPr id="5" name="矩形 45">
            <a:extLst>
              <a:ext uri="{FF2B5EF4-FFF2-40B4-BE49-F238E27FC236}">
                <a16:creationId xmlns:a16="http://schemas.microsoft.com/office/drawing/2014/main" id="{FD34C81C-76D2-47BE-AB7E-51E5E5A79806}"/>
              </a:ext>
            </a:extLst>
          </p:cNvPr>
          <p:cNvSpPr/>
          <p:nvPr/>
        </p:nvSpPr>
        <p:spPr>
          <a:xfrm>
            <a:off x="231200" y="5559711"/>
            <a:ext cx="1450713" cy="83099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TW" sz="2400" b="1" u="sng" dirty="0">
                <a:latin typeface="微軟正黑體" panose="020B0604030504040204" pitchFamily="34" charset="-120"/>
                <a:ea typeface="微軟正黑體" panose="020B0604030504040204" pitchFamily="34" charset="-120"/>
              </a:rPr>
              <a:t>Testing </a:t>
            </a:r>
          </a:p>
          <a:p>
            <a:pPr algn="ctr"/>
            <a:r>
              <a:rPr lang="en-US" altLang="zh-TW" sz="2400" b="1" u="sng" dirty="0">
                <a:latin typeface="微軟正黑體" panose="020B0604030504040204" pitchFamily="34" charset="-120"/>
                <a:ea typeface="微軟正黑體" panose="020B0604030504040204" pitchFamily="34" charset="-120"/>
              </a:rPr>
              <a:t>Tasks</a:t>
            </a:r>
            <a:endParaRPr lang="zh-TW" altLang="en-US" sz="2400" b="1" u="sng" dirty="0"/>
          </a:p>
        </p:txBody>
      </p:sp>
      <p:sp>
        <p:nvSpPr>
          <p:cNvPr id="6" name="文字方塊 46">
            <a:extLst>
              <a:ext uri="{FF2B5EF4-FFF2-40B4-BE49-F238E27FC236}">
                <a16:creationId xmlns:a16="http://schemas.microsoft.com/office/drawing/2014/main" id="{08572B58-4799-40D2-907D-C1FD33A03FA5}"/>
              </a:ext>
            </a:extLst>
          </p:cNvPr>
          <p:cNvSpPr txBox="1"/>
          <p:nvPr/>
        </p:nvSpPr>
        <p:spPr>
          <a:xfrm>
            <a:off x="1675560" y="1424645"/>
            <a:ext cx="9121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TW" sz="2400" i="1" dirty="0"/>
              <a:t>Train</a:t>
            </a:r>
            <a:endParaRPr lang="zh-TW" altLang="en-US" sz="2400" i="1" dirty="0"/>
          </a:p>
        </p:txBody>
      </p:sp>
      <p:sp>
        <p:nvSpPr>
          <p:cNvPr id="7" name="文字方塊 47">
            <a:extLst>
              <a:ext uri="{FF2B5EF4-FFF2-40B4-BE49-F238E27FC236}">
                <a16:creationId xmlns:a16="http://schemas.microsoft.com/office/drawing/2014/main" id="{566B07A8-6532-43B4-8189-E0CEC7D40B8D}"/>
              </a:ext>
            </a:extLst>
          </p:cNvPr>
          <p:cNvSpPr txBox="1"/>
          <p:nvPr/>
        </p:nvSpPr>
        <p:spPr>
          <a:xfrm>
            <a:off x="3387010" y="1394361"/>
            <a:ext cx="9121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TW" sz="2400" i="1" dirty="0"/>
              <a:t>Test</a:t>
            </a:r>
            <a:endParaRPr lang="zh-TW" altLang="en-US" sz="2400" i="1" dirty="0"/>
          </a:p>
        </p:txBody>
      </p:sp>
      <p:sp>
        <p:nvSpPr>
          <p:cNvPr id="8" name="文字方塊 50">
            <a:extLst>
              <a:ext uri="{FF2B5EF4-FFF2-40B4-BE49-F238E27FC236}">
                <a16:creationId xmlns:a16="http://schemas.microsoft.com/office/drawing/2014/main" id="{F096D803-5FEC-4E77-87B6-5307F9BA0DC4}"/>
              </a:ext>
            </a:extLst>
          </p:cNvPr>
          <p:cNvSpPr txBox="1"/>
          <p:nvPr/>
        </p:nvSpPr>
        <p:spPr>
          <a:xfrm>
            <a:off x="1666263" y="5797774"/>
            <a:ext cx="9121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TW" sz="2400" i="1" dirty="0"/>
              <a:t>Train</a:t>
            </a:r>
            <a:endParaRPr lang="zh-TW" altLang="en-US" sz="2400" i="1" dirty="0"/>
          </a:p>
        </p:txBody>
      </p:sp>
      <p:sp>
        <p:nvSpPr>
          <p:cNvPr id="9" name="文字方塊 51">
            <a:extLst>
              <a:ext uri="{FF2B5EF4-FFF2-40B4-BE49-F238E27FC236}">
                <a16:creationId xmlns:a16="http://schemas.microsoft.com/office/drawing/2014/main" id="{2F9B70F3-5F9F-4CCD-8637-DC763518DB2E}"/>
              </a:ext>
            </a:extLst>
          </p:cNvPr>
          <p:cNvSpPr txBox="1"/>
          <p:nvPr/>
        </p:nvSpPr>
        <p:spPr>
          <a:xfrm>
            <a:off x="3431018" y="5825328"/>
            <a:ext cx="9121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TW" sz="2400" i="1" dirty="0"/>
              <a:t>Test</a:t>
            </a:r>
            <a:endParaRPr lang="zh-TW" altLang="en-US" sz="2400" i="1" dirty="0"/>
          </a:p>
        </p:txBody>
      </p:sp>
      <p:pic>
        <p:nvPicPr>
          <p:cNvPr id="10" name="圖片 62">
            <a:extLst>
              <a:ext uri="{FF2B5EF4-FFF2-40B4-BE49-F238E27FC236}">
                <a16:creationId xmlns:a16="http://schemas.microsoft.com/office/drawing/2014/main" id="{67BBC72C-0ECD-41F1-AA5A-8C3B4D178E7E}"/>
              </a:ext>
            </a:extLst>
          </p:cNvPr>
          <p:cNvPicPr preferRelativeResize="0">
            <a:picLocks/>
          </p:cNvPicPr>
          <p:nvPr/>
        </p:nvPicPr>
        <p:blipFill>
          <a:blip r:embed="rId2" cstate="screen">
            <a:extLst>
              <a:ext uri="{28A0092B-C50C-407E-A947-70E740481C1C}">
                <a14:useLocalDpi xmlns:a14="http://schemas.microsoft.com/office/drawing/2010/main"/>
              </a:ext>
            </a:extLst>
          </a:blip>
          <a:stretch>
            <a:fillRect/>
          </a:stretch>
        </p:blipFill>
        <p:spPr>
          <a:xfrm>
            <a:off x="4345035" y="1129438"/>
            <a:ext cx="900000" cy="900000"/>
          </a:xfrm>
          <a:prstGeom prst="rect">
            <a:avLst/>
          </a:prstGeom>
        </p:spPr>
      </p:pic>
      <p:pic>
        <p:nvPicPr>
          <p:cNvPr id="11" name="圖片 63">
            <a:extLst>
              <a:ext uri="{FF2B5EF4-FFF2-40B4-BE49-F238E27FC236}">
                <a16:creationId xmlns:a16="http://schemas.microsoft.com/office/drawing/2014/main" id="{98986616-13E8-45E0-84A3-01B3B31C6C69}"/>
              </a:ext>
            </a:extLst>
          </p:cNvPr>
          <p:cNvPicPr preferRelativeResize="0">
            <a:picLocks/>
          </p:cNvPicPr>
          <p:nvPr/>
        </p:nvPicPr>
        <p:blipFill>
          <a:blip r:embed="rId3" cstate="screen">
            <a:extLst>
              <a:ext uri="{28A0092B-C50C-407E-A947-70E740481C1C}">
                <a14:useLocalDpi xmlns:a14="http://schemas.microsoft.com/office/drawing/2010/main"/>
              </a:ext>
            </a:extLst>
          </a:blip>
          <a:stretch>
            <a:fillRect/>
          </a:stretch>
        </p:blipFill>
        <p:spPr>
          <a:xfrm>
            <a:off x="2511334" y="1125777"/>
            <a:ext cx="900000" cy="900000"/>
          </a:xfrm>
          <a:prstGeom prst="rect">
            <a:avLst/>
          </a:prstGeom>
        </p:spPr>
      </p:pic>
      <p:sp>
        <p:nvSpPr>
          <p:cNvPr id="12" name="文字方塊 64">
            <a:extLst>
              <a:ext uri="{FF2B5EF4-FFF2-40B4-BE49-F238E27FC236}">
                <a16:creationId xmlns:a16="http://schemas.microsoft.com/office/drawing/2014/main" id="{B3AF0712-5B76-4DF7-9514-EA18BE1BA5EE}"/>
              </a:ext>
            </a:extLst>
          </p:cNvPr>
          <p:cNvSpPr txBox="1"/>
          <p:nvPr/>
        </p:nvSpPr>
        <p:spPr>
          <a:xfrm>
            <a:off x="5118386" y="1398834"/>
            <a:ext cx="9121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TW" sz="2400" i="1" dirty="0"/>
              <a:t>Yes</a:t>
            </a:r>
            <a:endParaRPr lang="zh-TW" altLang="en-US" sz="2400" i="1" dirty="0"/>
          </a:p>
        </p:txBody>
      </p:sp>
      <p:sp>
        <p:nvSpPr>
          <p:cNvPr id="13" name="矩形 66">
            <a:extLst>
              <a:ext uri="{FF2B5EF4-FFF2-40B4-BE49-F238E27FC236}">
                <a16:creationId xmlns:a16="http://schemas.microsoft.com/office/drawing/2014/main" id="{2FC05D01-8C4B-46D7-BA38-5D1712AFC466}"/>
              </a:ext>
            </a:extLst>
          </p:cNvPr>
          <p:cNvSpPr/>
          <p:nvPr/>
        </p:nvSpPr>
        <p:spPr>
          <a:xfrm>
            <a:off x="1767496" y="3759102"/>
            <a:ext cx="4392258" cy="132556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zh-TW" altLang="en-US"/>
          </a:p>
        </p:txBody>
      </p:sp>
      <p:sp>
        <p:nvSpPr>
          <p:cNvPr id="14" name="矩形 67">
            <a:extLst>
              <a:ext uri="{FF2B5EF4-FFF2-40B4-BE49-F238E27FC236}">
                <a16:creationId xmlns:a16="http://schemas.microsoft.com/office/drawing/2014/main" id="{4F187A22-9335-436B-BCF2-85E4CE710556}"/>
              </a:ext>
            </a:extLst>
          </p:cNvPr>
          <p:cNvSpPr/>
          <p:nvPr/>
        </p:nvSpPr>
        <p:spPr>
          <a:xfrm>
            <a:off x="4267782" y="3856376"/>
            <a:ext cx="17007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zh-TW" altLang="en-US" dirty="0"/>
          </a:p>
        </p:txBody>
      </p:sp>
      <p:sp>
        <p:nvSpPr>
          <p:cNvPr id="15" name="文字方塊 68">
            <a:extLst>
              <a:ext uri="{FF2B5EF4-FFF2-40B4-BE49-F238E27FC236}">
                <a16:creationId xmlns:a16="http://schemas.microsoft.com/office/drawing/2014/main" id="{8DE5C5F9-CDDC-48B3-9CDB-FB924398747E}"/>
              </a:ext>
            </a:extLst>
          </p:cNvPr>
          <p:cNvSpPr txBox="1"/>
          <p:nvPr/>
        </p:nvSpPr>
        <p:spPr>
          <a:xfrm>
            <a:off x="1699226" y="4218024"/>
            <a:ext cx="9121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TW" sz="2400" i="1" dirty="0"/>
              <a:t>Train</a:t>
            </a:r>
            <a:endParaRPr lang="zh-TW" altLang="en-US" sz="2400" i="1" dirty="0"/>
          </a:p>
        </p:txBody>
      </p:sp>
      <p:sp>
        <p:nvSpPr>
          <p:cNvPr id="16" name="文字方塊 69">
            <a:extLst>
              <a:ext uri="{FF2B5EF4-FFF2-40B4-BE49-F238E27FC236}">
                <a16:creationId xmlns:a16="http://schemas.microsoft.com/office/drawing/2014/main" id="{205756A6-5972-4DED-8283-8491FD76DD38}"/>
              </a:ext>
            </a:extLst>
          </p:cNvPr>
          <p:cNvSpPr txBox="1"/>
          <p:nvPr/>
        </p:nvSpPr>
        <p:spPr>
          <a:xfrm>
            <a:off x="3410676" y="4187740"/>
            <a:ext cx="9121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TW" sz="2400" i="1" dirty="0"/>
              <a:t>Test</a:t>
            </a:r>
            <a:endParaRPr lang="zh-TW" altLang="en-US" sz="2400" i="1" dirty="0"/>
          </a:p>
        </p:txBody>
      </p:sp>
      <p:sp>
        <p:nvSpPr>
          <p:cNvPr id="17" name="文字方塊 72">
            <a:extLst>
              <a:ext uri="{FF2B5EF4-FFF2-40B4-BE49-F238E27FC236}">
                <a16:creationId xmlns:a16="http://schemas.microsoft.com/office/drawing/2014/main" id="{A86952FF-249E-4DE3-9D6C-4E11F0839D72}"/>
              </a:ext>
            </a:extLst>
          </p:cNvPr>
          <p:cNvSpPr txBox="1"/>
          <p:nvPr/>
        </p:nvSpPr>
        <p:spPr>
          <a:xfrm>
            <a:off x="5142052" y="4192213"/>
            <a:ext cx="9121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TW" sz="2400" i="1" dirty="0"/>
              <a:t>No</a:t>
            </a:r>
            <a:endParaRPr lang="zh-TW" altLang="en-US" sz="2400" i="1" dirty="0"/>
          </a:p>
        </p:txBody>
      </p:sp>
      <p:sp>
        <p:nvSpPr>
          <p:cNvPr id="18" name="矩形 74">
            <a:extLst>
              <a:ext uri="{FF2B5EF4-FFF2-40B4-BE49-F238E27FC236}">
                <a16:creationId xmlns:a16="http://schemas.microsoft.com/office/drawing/2014/main" id="{6ADD694B-007B-4434-BB70-BE5DE86CA883}"/>
              </a:ext>
            </a:extLst>
          </p:cNvPr>
          <p:cNvSpPr/>
          <p:nvPr/>
        </p:nvSpPr>
        <p:spPr>
          <a:xfrm>
            <a:off x="382950" y="210282"/>
            <a:ext cx="2769091" cy="584775"/>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TW" sz="3200" b="1" i="1" u="sng" dirty="0"/>
              <a:t>Meta Learning </a:t>
            </a:r>
            <a:endParaRPr lang="zh-TW" altLang="en-US" sz="3200" b="1" i="1" u="sng" dirty="0"/>
          </a:p>
        </p:txBody>
      </p:sp>
      <p:sp>
        <p:nvSpPr>
          <p:cNvPr id="19" name="矩形 75">
            <a:extLst>
              <a:ext uri="{FF2B5EF4-FFF2-40B4-BE49-F238E27FC236}">
                <a16:creationId xmlns:a16="http://schemas.microsoft.com/office/drawing/2014/main" id="{96DB5055-D288-437E-A1E4-DD749C54C98C}"/>
              </a:ext>
            </a:extLst>
          </p:cNvPr>
          <p:cNvSpPr/>
          <p:nvPr/>
        </p:nvSpPr>
        <p:spPr>
          <a:xfrm>
            <a:off x="1743830" y="2353495"/>
            <a:ext cx="4392258" cy="132556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zh-TW" altLang="en-US"/>
          </a:p>
        </p:txBody>
      </p:sp>
      <p:sp>
        <p:nvSpPr>
          <p:cNvPr id="20" name="矩形 76">
            <a:extLst>
              <a:ext uri="{FF2B5EF4-FFF2-40B4-BE49-F238E27FC236}">
                <a16:creationId xmlns:a16="http://schemas.microsoft.com/office/drawing/2014/main" id="{44C40ECD-37F2-463A-A9F1-A16857FEDFCB}"/>
              </a:ext>
            </a:extLst>
          </p:cNvPr>
          <p:cNvSpPr/>
          <p:nvPr/>
        </p:nvSpPr>
        <p:spPr>
          <a:xfrm>
            <a:off x="4244116" y="2450769"/>
            <a:ext cx="1700793" cy="106085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zh-TW" altLang="en-US" dirty="0"/>
          </a:p>
        </p:txBody>
      </p:sp>
      <p:sp>
        <p:nvSpPr>
          <p:cNvPr id="21" name="文字方塊 77">
            <a:extLst>
              <a:ext uri="{FF2B5EF4-FFF2-40B4-BE49-F238E27FC236}">
                <a16:creationId xmlns:a16="http://schemas.microsoft.com/office/drawing/2014/main" id="{50946DBE-B6B4-458E-B699-AF327429F7D5}"/>
              </a:ext>
            </a:extLst>
          </p:cNvPr>
          <p:cNvSpPr txBox="1"/>
          <p:nvPr/>
        </p:nvSpPr>
        <p:spPr>
          <a:xfrm>
            <a:off x="1675560" y="2812417"/>
            <a:ext cx="9121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TW" sz="2400" i="1" dirty="0"/>
              <a:t>Train</a:t>
            </a:r>
            <a:endParaRPr lang="zh-TW" altLang="en-US" sz="2400" i="1" dirty="0"/>
          </a:p>
        </p:txBody>
      </p:sp>
      <p:sp>
        <p:nvSpPr>
          <p:cNvPr id="22" name="文字方塊 78">
            <a:extLst>
              <a:ext uri="{FF2B5EF4-FFF2-40B4-BE49-F238E27FC236}">
                <a16:creationId xmlns:a16="http://schemas.microsoft.com/office/drawing/2014/main" id="{814A706E-F0E6-4705-9624-03429DB23C13}"/>
              </a:ext>
            </a:extLst>
          </p:cNvPr>
          <p:cNvSpPr txBox="1"/>
          <p:nvPr/>
        </p:nvSpPr>
        <p:spPr>
          <a:xfrm>
            <a:off x="3387010" y="2782133"/>
            <a:ext cx="9121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TW" sz="2400" i="1" dirty="0"/>
              <a:t>Test</a:t>
            </a:r>
            <a:endParaRPr lang="zh-TW" altLang="en-US" sz="2400" i="1" dirty="0"/>
          </a:p>
        </p:txBody>
      </p:sp>
      <p:sp>
        <p:nvSpPr>
          <p:cNvPr id="23" name="文字方塊 80">
            <a:extLst>
              <a:ext uri="{FF2B5EF4-FFF2-40B4-BE49-F238E27FC236}">
                <a16:creationId xmlns:a16="http://schemas.microsoft.com/office/drawing/2014/main" id="{4381183C-71C3-40B0-BEAC-A48E40C7B2D9}"/>
              </a:ext>
            </a:extLst>
          </p:cNvPr>
          <p:cNvSpPr txBox="1"/>
          <p:nvPr/>
        </p:nvSpPr>
        <p:spPr>
          <a:xfrm>
            <a:off x="5118386" y="2786606"/>
            <a:ext cx="9121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TW" sz="2400" i="1" dirty="0"/>
              <a:t>No</a:t>
            </a:r>
            <a:endParaRPr lang="zh-TW" altLang="en-US" sz="2400" i="1" dirty="0"/>
          </a:p>
        </p:txBody>
      </p:sp>
      <p:pic>
        <p:nvPicPr>
          <p:cNvPr id="24" name="圖片 81">
            <a:extLst>
              <a:ext uri="{FF2B5EF4-FFF2-40B4-BE49-F238E27FC236}">
                <a16:creationId xmlns:a16="http://schemas.microsoft.com/office/drawing/2014/main" id="{EE9731B0-9C38-4C3D-BF2F-22A101B52F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40294" y="2587677"/>
            <a:ext cx="681448" cy="908598"/>
          </a:xfrm>
          <a:prstGeom prst="rect">
            <a:avLst/>
          </a:prstGeom>
        </p:spPr>
      </p:pic>
      <p:pic>
        <p:nvPicPr>
          <p:cNvPr id="25" name="圖片 82">
            <a:extLst>
              <a:ext uri="{FF2B5EF4-FFF2-40B4-BE49-F238E27FC236}">
                <a16:creationId xmlns:a16="http://schemas.microsoft.com/office/drawing/2014/main" id="{337C56C1-28A2-499A-8DB0-07792E362F9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15808" y="2578302"/>
            <a:ext cx="805785" cy="805785"/>
          </a:xfrm>
          <a:prstGeom prst="rect">
            <a:avLst/>
          </a:prstGeom>
        </p:spPr>
      </p:pic>
      <p:pic>
        <p:nvPicPr>
          <p:cNvPr id="26" name="圖片 83">
            <a:extLst>
              <a:ext uri="{FF2B5EF4-FFF2-40B4-BE49-F238E27FC236}">
                <a16:creationId xmlns:a16="http://schemas.microsoft.com/office/drawing/2014/main" id="{587E33B4-78C2-4988-AD0C-3DBC52B08A5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92938" y="3979478"/>
            <a:ext cx="851526" cy="851526"/>
          </a:xfrm>
          <a:prstGeom prst="rect">
            <a:avLst/>
          </a:prstGeom>
        </p:spPr>
      </p:pic>
      <p:pic>
        <p:nvPicPr>
          <p:cNvPr id="27" name="圖片 84">
            <a:extLst>
              <a:ext uri="{FF2B5EF4-FFF2-40B4-BE49-F238E27FC236}">
                <a16:creationId xmlns:a16="http://schemas.microsoft.com/office/drawing/2014/main" id="{9FC92DA5-FF5A-4B46-B533-C8E87EA6668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97037" y="4007931"/>
            <a:ext cx="773005" cy="808311"/>
          </a:xfrm>
          <a:prstGeom prst="rect">
            <a:avLst/>
          </a:prstGeom>
        </p:spPr>
      </p:pic>
      <p:pic>
        <p:nvPicPr>
          <p:cNvPr id="28" name="圖片 85">
            <a:extLst>
              <a:ext uri="{FF2B5EF4-FFF2-40B4-BE49-F238E27FC236}">
                <a16:creationId xmlns:a16="http://schemas.microsoft.com/office/drawing/2014/main" id="{8CF7E921-F02F-4668-B72D-95E6E3F63CBA}"/>
              </a:ext>
            </a:extLst>
          </p:cNvPr>
          <p:cNvPicPr preferRelativeResize="0">
            <a:picLocks/>
          </p:cNvPicPr>
          <p:nvPr/>
        </p:nvPicPr>
        <p:blipFill>
          <a:blip r:embed="rId8" cstate="screen">
            <a:extLst>
              <a:ext uri="{28A0092B-C50C-407E-A947-70E740481C1C}">
                <a14:useLocalDpi xmlns:a14="http://schemas.microsoft.com/office/drawing/2010/main"/>
              </a:ext>
            </a:extLst>
          </a:blip>
          <a:stretch>
            <a:fillRect/>
          </a:stretch>
        </p:blipFill>
        <p:spPr>
          <a:xfrm>
            <a:off x="4348419" y="5559711"/>
            <a:ext cx="900000" cy="900000"/>
          </a:xfrm>
          <a:prstGeom prst="rect">
            <a:avLst/>
          </a:prstGeom>
        </p:spPr>
      </p:pic>
      <p:pic>
        <p:nvPicPr>
          <p:cNvPr id="29" name="圖片 86">
            <a:extLst>
              <a:ext uri="{FF2B5EF4-FFF2-40B4-BE49-F238E27FC236}">
                <a16:creationId xmlns:a16="http://schemas.microsoft.com/office/drawing/2014/main" id="{707CF9E5-8790-4B7D-AD15-691580D4546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531018" y="5582097"/>
            <a:ext cx="900000" cy="900000"/>
          </a:xfrm>
          <a:prstGeom prst="rect">
            <a:avLst/>
          </a:prstGeom>
        </p:spPr>
      </p:pic>
      <p:sp>
        <p:nvSpPr>
          <p:cNvPr id="30" name="文字方塊 87">
            <a:extLst>
              <a:ext uri="{FF2B5EF4-FFF2-40B4-BE49-F238E27FC236}">
                <a16:creationId xmlns:a16="http://schemas.microsoft.com/office/drawing/2014/main" id="{5B60110B-9708-4385-AE96-ECCFF67659E9}"/>
              </a:ext>
            </a:extLst>
          </p:cNvPr>
          <p:cNvSpPr txBox="1"/>
          <p:nvPr/>
        </p:nvSpPr>
        <p:spPr>
          <a:xfrm>
            <a:off x="5201017" y="5452077"/>
            <a:ext cx="912174"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TW" sz="2400" i="1" dirty="0"/>
              <a:t>Yes</a:t>
            </a:r>
          </a:p>
          <a:p>
            <a:pPr algn="ctr"/>
            <a:r>
              <a:rPr lang="en-US" altLang="zh-TW" sz="2400" i="1" dirty="0"/>
              <a:t>or</a:t>
            </a:r>
          </a:p>
          <a:p>
            <a:pPr algn="ctr"/>
            <a:r>
              <a:rPr lang="en-US" altLang="zh-TW" sz="2400" i="1" dirty="0"/>
              <a:t>No</a:t>
            </a:r>
            <a:endParaRPr lang="zh-TW" altLang="en-US" sz="2400" i="1" dirty="0"/>
          </a:p>
        </p:txBody>
      </p:sp>
      <p:sp>
        <p:nvSpPr>
          <p:cNvPr id="31" name="矩形: 圓角 88">
            <a:extLst>
              <a:ext uri="{FF2B5EF4-FFF2-40B4-BE49-F238E27FC236}">
                <a16:creationId xmlns:a16="http://schemas.microsoft.com/office/drawing/2014/main" id="{0F8CD79F-3772-4064-9FAB-3D97724CB591}"/>
              </a:ext>
            </a:extLst>
          </p:cNvPr>
          <p:cNvSpPr/>
          <p:nvPr/>
        </p:nvSpPr>
        <p:spPr>
          <a:xfrm>
            <a:off x="6742333" y="713930"/>
            <a:ext cx="2147654" cy="42331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altLang="zh-TW" sz="2400" dirty="0"/>
              <a:t>Network</a:t>
            </a:r>
            <a:endParaRPr lang="zh-TW" altLang="en-US" sz="2400" dirty="0"/>
          </a:p>
        </p:txBody>
      </p:sp>
      <p:pic>
        <p:nvPicPr>
          <p:cNvPr id="32" name="圖片 89">
            <a:extLst>
              <a:ext uri="{FF2B5EF4-FFF2-40B4-BE49-F238E27FC236}">
                <a16:creationId xmlns:a16="http://schemas.microsoft.com/office/drawing/2014/main" id="{1AC3C1C2-11AA-4CAC-A694-2C83B51CF8DE}"/>
              </a:ext>
            </a:extLst>
          </p:cNvPr>
          <p:cNvPicPr preferRelativeResize="0">
            <a:picLocks/>
          </p:cNvPicPr>
          <p:nvPr/>
        </p:nvPicPr>
        <p:blipFill>
          <a:blip r:embed="rId2" cstate="screen">
            <a:extLst>
              <a:ext uri="{28A0092B-C50C-407E-A947-70E740481C1C}">
                <a14:useLocalDpi xmlns:a14="http://schemas.microsoft.com/office/drawing/2010/main"/>
              </a:ext>
            </a:extLst>
          </a:blip>
          <a:stretch>
            <a:fillRect/>
          </a:stretch>
        </p:blipFill>
        <p:spPr>
          <a:xfrm>
            <a:off x="7989987" y="1341278"/>
            <a:ext cx="900000" cy="900000"/>
          </a:xfrm>
          <a:prstGeom prst="rect">
            <a:avLst/>
          </a:prstGeom>
        </p:spPr>
      </p:pic>
      <p:pic>
        <p:nvPicPr>
          <p:cNvPr id="33" name="圖片 90">
            <a:extLst>
              <a:ext uri="{FF2B5EF4-FFF2-40B4-BE49-F238E27FC236}">
                <a16:creationId xmlns:a16="http://schemas.microsoft.com/office/drawing/2014/main" id="{81FD83B8-1BEB-4B86-A3D7-00E50DCC7CF3}"/>
              </a:ext>
            </a:extLst>
          </p:cNvPr>
          <p:cNvPicPr preferRelativeResize="0">
            <a:picLocks/>
          </p:cNvPicPr>
          <p:nvPr/>
        </p:nvPicPr>
        <p:blipFill>
          <a:blip r:embed="rId3" cstate="screen">
            <a:extLst>
              <a:ext uri="{28A0092B-C50C-407E-A947-70E740481C1C}">
                <a14:useLocalDpi xmlns:a14="http://schemas.microsoft.com/office/drawing/2010/main"/>
              </a:ext>
            </a:extLst>
          </a:blip>
          <a:stretch>
            <a:fillRect/>
          </a:stretch>
        </p:blipFill>
        <p:spPr>
          <a:xfrm>
            <a:off x="6834768" y="1322015"/>
            <a:ext cx="900000" cy="900000"/>
          </a:xfrm>
          <a:prstGeom prst="rect">
            <a:avLst/>
          </a:prstGeom>
        </p:spPr>
      </p:pic>
      <p:sp>
        <p:nvSpPr>
          <p:cNvPr id="34" name="矩形: 圓角 97">
            <a:extLst>
              <a:ext uri="{FF2B5EF4-FFF2-40B4-BE49-F238E27FC236}">
                <a16:creationId xmlns:a16="http://schemas.microsoft.com/office/drawing/2014/main" id="{D4ECC3C9-6C3E-41F6-8AD2-AF0A00244266}"/>
              </a:ext>
            </a:extLst>
          </p:cNvPr>
          <p:cNvSpPr/>
          <p:nvPr/>
        </p:nvSpPr>
        <p:spPr>
          <a:xfrm>
            <a:off x="6765145" y="2898225"/>
            <a:ext cx="2147654" cy="42331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altLang="zh-TW" sz="2400" dirty="0"/>
              <a:t>Network</a:t>
            </a:r>
            <a:endParaRPr lang="zh-TW" altLang="en-US" sz="2400" dirty="0"/>
          </a:p>
        </p:txBody>
      </p:sp>
      <p:sp>
        <p:nvSpPr>
          <p:cNvPr id="35" name="矩形: 圓角 100">
            <a:extLst>
              <a:ext uri="{FF2B5EF4-FFF2-40B4-BE49-F238E27FC236}">
                <a16:creationId xmlns:a16="http://schemas.microsoft.com/office/drawing/2014/main" id="{B1621612-949F-48AF-BF5B-756CB2F4DB8A}"/>
              </a:ext>
            </a:extLst>
          </p:cNvPr>
          <p:cNvSpPr/>
          <p:nvPr/>
        </p:nvSpPr>
        <p:spPr>
          <a:xfrm>
            <a:off x="6746644" y="5209645"/>
            <a:ext cx="2147654" cy="42331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altLang="zh-TW" sz="2400" dirty="0"/>
              <a:t>Network</a:t>
            </a:r>
            <a:endParaRPr lang="zh-TW" altLang="en-US" sz="2400" dirty="0"/>
          </a:p>
        </p:txBody>
      </p:sp>
      <p:pic>
        <p:nvPicPr>
          <p:cNvPr id="36" name="圖片 103">
            <a:extLst>
              <a:ext uri="{FF2B5EF4-FFF2-40B4-BE49-F238E27FC236}">
                <a16:creationId xmlns:a16="http://schemas.microsoft.com/office/drawing/2014/main" id="{7B753CEC-A1C2-43F9-B167-FEEB1046AD8C}"/>
              </a:ext>
            </a:extLst>
          </p:cNvPr>
          <p:cNvPicPr preferRelativeResize="0">
            <a:picLocks/>
          </p:cNvPicPr>
          <p:nvPr/>
        </p:nvPicPr>
        <p:blipFill>
          <a:blip r:embed="rId8" cstate="screen">
            <a:extLst>
              <a:ext uri="{28A0092B-C50C-407E-A947-70E740481C1C}">
                <a14:useLocalDpi xmlns:a14="http://schemas.microsoft.com/office/drawing/2010/main"/>
              </a:ext>
            </a:extLst>
          </a:blip>
          <a:stretch>
            <a:fillRect/>
          </a:stretch>
        </p:blipFill>
        <p:spPr>
          <a:xfrm>
            <a:off x="8012799" y="5825328"/>
            <a:ext cx="900000" cy="900000"/>
          </a:xfrm>
          <a:prstGeom prst="rect">
            <a:avLst/>
          </a:prstGeom>
        </p:spPr>
      </p:pic>
      <p:pic>
        <p:nvPicPr>
          <p:cNvPr id="37" name="圖片 104">
            <a:extLst>
              <a:ext uri="{FF2B5EF4-FFF2-40B4-BE49-F238E27FC236}">
                <a16:creationId xmlns:a16="http://schemas.microsoft.com/office/drawing/2014/main" id="{DDE8B8CE-DD9F-49BA-8284-E56A79EE404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896610" y="5831825"/>
            <a:ext cx="900000" cy="900000"/>
          </a:xfrm>
          <a:prstGeom prst="rect">
            <a:avLst/>
          </a:prstGeom>
        </p:spPr>
      </p:pic>
      <p:pic>
        <p:nvPicPr>
          <p:cNvPr id="38" name="圖片 105">
            <a:extLst>
              <a:ext uri="{FF2B5EF4-FFF2-40B4-BE49-F238E27FC236}">
                <a16:creationId xmlns:a16="http://schemas.microsoft.com/office/drawing/2014/main" id="{FB05090C-CF06-44C9-A6D0-F62C04A8C26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083919" y="3541308"/>
            <a:ext cx="638644" cy="851526"/>
          </a:xfrm>
          <a:prstGeom prst="rect">
            <a:avLst/>
          </a:prstGeom>
        </p:spPr>
      </p:pic>
      <p:pic>
        <p:nvPicPr>
          <p:cNvPr id="39" name="圖片 106">
            <a:extLst>
              <a:ext uri="{FF2B5EF4-FFF2-40B4-BE49-F238E27FC236}">
                <a16:creationId xmlns:a16="http://schemas.microsoft.com/office/drawing/2014/main" id="{C5EB9E56-7C06-42AB-96DE-2D4F0EEEE4C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898967" y="3562234"/>
            <a:ext cx="808311" cy="808311"/>
          </a:xfrm>
          <a:prstGeom prst="rect">
            <a:avLst/>
          </a:prstGeom>
        </p:spPr>
      </p:pic>
      <p:cxnSp>
        <p:nvCxnSpPr>
          <p:cNvPr id="40" name="直線單箭頭接點 108">
            <a:extLst>
              <a:ext uri="{FF2B5EF4-FFF2-40B4-BE49-F238E27FC236}">
                <a16:creationId xmlns:a16="http://schemas.microsoft.com/office/drawing/2014/main" id="{2DA4061C-1A7B-44C2-AE64-A9ECAC8F456D}"/>
              </a:ext>
            </a:extLst>
          </p:cNvPr>
          <p:cNvCxnSpPr>
            <a:cxnSpLocks/>
          </p:cNvCxnSpPr>
          <p:nvPr/>
        </p:nvCxnSpPr>
        <p:spPr>
          <a:xfrm flipV="1">
            <a:off x="7284768" y="1104001"/>
            <a:ext cx="0" cy="2372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110">
            <a:extLst>
              <a:ext uri="{FF2B5EF4-FFF2-40B4-BE49-F238E27FC236}">
                <a16:creationId xmlns:a16="http://schemas.microsoft.com/office/drawing/2014/main" id="{EFB89C99-2C8A-482D-B563-8D6AAD44690C}"/>
              </a:ext>
            </a:extLst>
          </p:cNvPr>
          <p:cNvCxnSpPr>
            <a:cxnSpLocks/>
          </p:cNvCxnSpPr>
          <p:nvPr/>
        </p:nvCxnSpPr>
        <p:spPr>
          <a:xfrm flipV="1">
            <a:off x="8414126" y="1125784"/>
            <a:ext cx="0" cy="2372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111">
            <a:extLst>
              <a:ext uri="{FF2B5EF4-FFF2-40B4-BE49-F238E27FC236}">
                <a16:creationId xmlns:a16="http://schemas.microsoft.com/office/drawing/2014/main" id="{CC70931F-1A2B-4280-A154-DF9E9C8326EC}"/>
              </a:ext>
            </a:extLst>
          </p:cNvPr>
          <p:cNvCxnSpPr>
            <a:cxnSpLocks/>
          </p:cNvCxnSpPr>
          <p:nvPr/>
        </p:nvCxnSpPr>
        <p:spPr>
          <a:xfrm flipV="1">
            <a:off x="7293476" y="3303174"/>
            <a:ext cx="0" cy="2372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112">
            <a:extLst>
              <a:ext uri="{FF2B5EF4-FFF2-40B4-BE49-F238E27FC236}">
                <a16:creationId xmlns:a16="http://schemas.microsoft.com/office/drawing/2014/main" id="{21D9982A-CFD6-41AE-ACBD-7421E06F1E1D}"/>
              </a:ext>
            </a:extLst>
          </p:cNvPr>
          <p:cNvCxnSpPr>
            <a:cxnSpLocks/>
          </p:cNvCxnSpPr>
          <p:nvPr/>
        </p:nvCxnSpPr>
        <p:spPr>
          <a:xfrm flipV="1">
            <a:off x="8422834" y="3324957"/>
            <a:ext cx="0" cy="2372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116">
            <a:extLst>
              <a:ext uri="{FF2B5EF4-FFF2-40B4-BE49-F238E27FC236}">
                <a16:creationId xmlns:a16="http://schemas.microsoft.com/office/drawing/2014/main" id="{0271674E-3136-4054-859A-B59067C0C2B7}"/>
              </a:ext>
            </a:extLst>
          </p:cNvPr>
          <p:cNvCxnSpPr>
            <a:cxnSpLocks/>
          </p:cNvCxnSpPr>
          <p:nvPr/>
        </p:nvCxnSpPr>
        <p:spPr>
          <a:xfrm flipV="1">
            <a:off x="7306505" y="5611177"/>
            <a:ext cx="0" cy="2372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117">
            <a:extLst>
              <a:ext uri="{FF2B5EF4-FFF2-40B4-BE49-F238E27FC236}">
                <a16:creationId xmlns:a16="http://schemas.microsoft.com/office/drawing/2014/main" id="{482FF1AF-184E-45EF-B0D6-8AD13E6F0B54}"/>
              </a:ext>
            </a:extLst>
          </p:cNvPr>
          <p:cNvCxnSpPr>
            <a:cxnSpLocks/>
          </p:cNvCxnSpPr>
          <p:nvPr/>
        </p:nvCxnSpPr>
        <p:spPr>
          <a:xfrm flipV="1">
            <a:off x="8435863" y="5632960"/>
            <a:ext cx="0" cy="2372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118">
            <a:extLst>
              <a:ext uri="{FF2B5EF4-FFF2-40B4-BE49-F238E27FC236}">
                <a16:creationId xmlns:a16="http://schemas.microsoft.com/office/drawing/2014/main" id="{F69B876E-C527-4037-9B3B-0BE475A5D08B}"/>
              </a:ext>
            </a:extLst>
          </p:cNvPr>
          <p:cNvCxnSpPr>
            <a:cxnSpLocks/>
          </p:cNvCxnSpPr>
          <p:nvPr/>
        </p:nvCxnSpPr>
        <p:spPr>
          <a:xfrm flipV="1">
            <a:off x="8435863" y="4954847"/>
            <a:ext cx="0" cy="2372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119">
            <a:extLst>
              <a:ext uri="{FF2B5EF4-FFF2-40B4-BE49-F238E27FC236}">
                <a16:creationId xmlns:a16="http://schemas.microsoft.com/office/drawing/2014/main" id="{78D3F460-B633-4AF6-80D3-489714186772}"/>
              </a:ext>
            </a:extLst>
          </p:cNvPr>
          <p:cNvCxnSpPr>
            <a:cxnSpLocks/>
          </p:cNvCxnSpPr>
          <p:nvPr/>
        </p:nvCxnSpPr>
        <p:spPr>
          <a:xfrm flipV="1">
            <a:off x="8438093" y="2660948"/>
            <a:ext cx="0" cy="2372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120">
            <a:extLst>
              <a:ext uri="{FF2B5EF4-FFF2-40B4-BE49-F238E27FC236}">
                <a16:creationId xmlns:a16="http://schemas.microsoft.com/office/drawing/2014/main" id="{01865C60-41A4-49E2-9090-271CB931A28F}"/>
              </a:ext>
            </a:extLst>
          </p:cNvPr>
          <p:cNvCxnSpPr>
            <a:cxnSpLocks/>
          </p:cNvCxnSpPr>
          <p:nvPr/>
        </p:nvCxnSpPr>
        <p:spPr>
          <a:xfrm flipV="1">
            <a:off x="8393106" y="476653"/>
            <a:ext cx="0" cy="2372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文字方塊 122">
            <a:extLst>
              <a:ext uri="{FF2B5EF4-FFF2-40B4-BE49-F238E27FC236}">
                <a16:creationId xmlns:a16="http://schemas.microsoft.com/office/drawing/2014/main" id="{D0762D35-3D4B-42E3-B01D-F212199D70D6}"/>
              </a:ext>
            </a:extLst>
          </p:cNvPr>
          <p:cNvSpPr txBox="1"/>
          <p:nvPr/>
        </p:nvSpPr>
        <p:spPr>
          <a:xfrm>
            <a:off x="7937019" y="120972"/>
            <a:ext cx="9121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TW" sz="2400" i="1" dirty="0"/>
              <a:t>Yes</a:t>
            </a:r>
            <a:endParaRPr lang="zh-TW" altLang="en-US" sz="2400" i="1" dirty="0"/>
          </a:p>
        </p:txBody>
      </p:sp>
      <p:sp>
        <p:nvSpPr>
          <p:cNvPr id="50" name="文字方塊 123">
            <a:extLst>
              <a:ext uri="{FF2B5EF4-FFF2-40B4-BE49-F238E27FC236}">
                <a16:creationId xmlns:a16="http://schemas.microsoft.com/office/drawing/2014/main" id="{756709BF-A541-40AB-BD5C-978EA52F719B}"/>
              </a:ext>
            </a:extLst>
          </p:cNvPr>
          <p:cNvSpPr txBox="1"/>
          <p:nvPr/>
        </p:nvSpPr>
        <p:spPr>
          <a:xfrm>
            <a:off x="7966747" y="2262453"/>
            <a:ext cx="9121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TW" sz="2400" i="1" dirty="0"/>
              <a:t>No</a:t>
            </a:r>
            <a:endParaRPr lang="zh-TW" altLang="en-US" sz="2400" i="1" dirty="0"/>
          </a:p>
        </p:txBody>
      </p:sp>
      <p:sp>
        <p:nvSpPr>
          <p:cNvPr id="51" name="文字方塊 124">
            <a:extLst>
              <a:ext uri="{FF2B5EF4-FFF2-40B4-BE49-F238E27FC236}">
                <a16:creationId xmlns:a16="http://schemas.microsoft.com/office/drawing/2014/main" id="{02284329-9B7E-4DBD-B956-5BA434A83169}"/>
              </a:ext>
            </a:extLst>
          </p:cNvPr>
          <p:cNvSpPr txBox="1"/>
          <p:nvPr/>
        </p:nvSpPr>
        <p:spPr>
          <a:xfrm>
            <a:off x="7966747" y="4585202"/>
            <a:ext cx="91217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TW" sz="2400" i="1" dirty="0"/>
              <a:t>?</a:t>
            </a:r>
            <a:endParaRPr lang="zh-TW" altLang="en-US" sz="2400" i="1" dirty="0"/>
          </a:p>
        </p:txBody>
      </p:sp>
      <p:sp>
        <p:nvSpPr>
          <p:cNvPr id="52" name="矩形 45">
            <a:extLst>
              <a:ext uri="{FF2B5EF4-FFF2-40B4-BE49-F238E27FC236}">
                <a16:creationId xmlns:a16="http://schemas.microsoft.com/office/drawing/2014/main" id="{73FDFE4E-5DC1-DB4B-9FEF-B7675A38BEF7}"/>
              </a:ext>
            </a:extLst>
          </p:cNvPr>
          <p:cNvSpPr/>
          <p:nvPr/>
        </p:nvSpPr>
        <p:spPr>
          <a:xfrm>
            <a:off x="127060" y="2666141"/>
            <a:ext cx="1450713" cy="83099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ltLang="zh-TW" sz="2400" b="1" u="sng" dirty="0">
                <a:latin typeface="微軟正黑體" panose="020B0604030504040204" pitchFamily="34" charset="-120"/>
                <a:ea typeface="微軟正黑體" panose="020B0604030504040204" pitchFamily="34" charset="-120"/>
              </a:rPr>
              <a:t>Training </a:t>
            </a:r>
          </a:p>
          <a:p>
            <a:pPr algn="ctr"/>
            <a:r>
              <a:rPr lang="en-US" altLang="zh-TW" sz="2400" b="1" u="sng" dirty="0">
                <a:latin typeface="微軟正黑體" panose="020B0604030504040204" pitchFamily="34" charset="-120"/>
                <a:ea typeface="微軟正黑體" panose="020B0604030504040204" pitchFamily="34" charset="-120"/>
              </a:rPr>
              <a:t>Tasks</a:t>
            </a:r>
            <a:endParaRPr lang="zh-TW" altLang="en-US" sz="2400" b="1" u="sng" dirty="0"/>
          </a:p>
        </p:txBody>
      </p:sp>
    </p:spTree>
    <p:extLst>
      <p:ext uri="{BB962C8B-B14F-4D97-AF65-F5344CB8AC3E}">
        <p14:creationId xmlns:p14="http://schemas.microsoft.com/office/powerpoint/2010/main" val="373224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403BFB-8A79-DD42-B762-11B2929E905B}"/>
              </a:ext>
            </a:extLst>
          </p:cNvPr>
          <p:cNvSpPr txBox="1">
            <a:spLocks/>
          </p:cNvSpPr>
          <p:nvPr/>
        </p:nvSpPr>
        <p:spPr>
          <a:xfrm>
            <a:off x="321879" y="704993"/>
            <a:ext cx="7886700" cy="6797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Metric</a:t>
            </a:r>
            <a:r>
              <a:rPr lang="zh-CN" altLang="en-US" dirty="0"/>
              <a:t>：</a:t>
            </a:r>
            <a:r>
              <a:rPr lang="en-US" altLang="zh-CN" dirty="0"/>
              <a:t>Siamese</a:t>
            </a:r>
            <a:r>
              <a:rPr lang="zh-CN" altLang="en-US" dirty="0"/>
              <a:t> </a:t>
            </a:r>
            <a:r>
              <a:rPr lang="en-US" altLang="zh-CN" dirty="0"/>
              <a:t>Network</a:t>
            </a:r>
            <a:endParaRPr lang="zh-TW" altLang="en-US" dirty="0"/>
          </a:p>
        </p:txBody>
      </p:sp>
      <p:grpSp>
        <p:nvGrpSpPr>
          <p:cNvPr id="4" name="群組 10">
            <a:extLst>
              <a:ext uri="{FF2B5EF4-FFF2-40B4-BE49-F238E27FC236}">
                <a16:creationId xmlns:a16="http://schemas.microsoft.com/office/drawing/2014/main" id="{F0D5BF24-276D-2E46-862B-A885C3D1FC41}"/>
              </a:ext>
            </a:extLst>
          </p:cNvPr>
          <p:cNvGrpSpPr/>
          <p:nvPr/>
        </p:nvGrpSpPr>
        <p:grpSpPr>
          <a:xfrm>
            <a:off x="6546437" y="88953"/>
            <a:ext cx="2147654" cy="2130381"/>
            <a:chOff x="6546437" y="2180511"/>
            <a:chExt cx="2147654" cy="2130381"/>
          </a:xfrm>
        </p:grpSpPr>
        <p:sp>
          <p:nvSpPr>
            <p:cNvPr id="5" name="矩形: 圓角 3">
              <a:extLst>
                <a:ext uri="{FF2B5EF4-FFF2-40B4-BE49-F238E27FC236}">
                  <a16:creationId xmlns:a16="http://schemas.microsoft.com/office/drawing/2014/main" id="{EF705DCE-03B7-3442-9769-87ADA9DDEF36}"/>
                </a:ext>
              </a:extLst>
            </p:cNvPr>
            <p:cNvSpPr/>
            <p:nvPr/>
          </p:nvSpPr>
          <p:spPr>
            <a:xfrm>
              <a:off x="6546437" y="2816283"/>
              <a:ext cx="2147654" cy="42331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Network</a:t>
              </a:r>
              <a:endParaRPr lang="zh-TW" altLang="en-US" sz="2400" dirty="0"/>
            </a:p>
          </p:txBody>
        </p:sp>
        <p:pic>
          <p:nvPicPr>
            <p:cNvPr id="6" name="圖片 4">
              <a:extLst>
                <a:ext uri="{FF2B5EF4-FFF2-40B4-BE49-F238E27FC236}">
                  <a16:creationId xmlns:a16="http://schemas.microsoft.com/office/drawing/2014/main" id="{70E7A140-72AC-5B41-9F36-B269E3224F5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58770" y="3459366"/>
              <a:ext cx="851526" cy="851526"/>
            </a:xfrm>
            <a:prstGeom prst="rect">
              <a:avLst/>
            </a:prstGeom>
          </p:spPr>
        </p:pic>
        <p:pic>
          <p:nvPicPr>
            <p:cNvPr id="7" name="圖片 5">
              <a:extLst>
                <a:ext uri="{FF2B5EF4-FFF2-40B4-BE49-F238E27FC236}">
                  <a16:creationId xmlns:a16="http://schemas.microsoft.com/office/drawing/2014/main" id="{A75CCEA0-2EF1-2C4B-A3FF-30314B88EBE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80259" y="3480292"/>
              <a:ext cx="808311" cy="808311"/>
            </a:xfrm>
            <a:prstGeom prst="rect">
              <a:avLst/>
            </a:prstGeom>
          </p:spPr>
        </p:pic>
        <p:cxnSp>
          <p:nvCxnSpPr>
            <p:cNvPr id="8" name="直線單箭頭接點 6">
              <a:extLst>
                <a:ext uri="{FF2B5EF4-FFF2-40B4-BE49-F238E27FC236}">
                  <a16:creationId xmlns:a16="http://schemas.microsoft.com/office/drawing/2014/main" id="{C523DABE-265D-D14F-8773-8F1FBC1BCECE}"/>
                </a:ext>
              </a:extLst>
            </p:cNvPr>
            <p:cNvCxnSpPr>
              <a:cxnSpLocks/>
            </p:cNvCxnSpPr>
            <p:nvPr/>
          </p:nvCxnSpPr>
          <p:spPr>
            <a:xfrm flipV="1">
              <a:off x="7074768" y="3221232"/>
              <a:ext cx="0" cy="2372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7">
              <a:extLst>
                <a:ext uri="{FF2B5EF4-FFF2-40B4-BE49-F238E27FC236}">
                  <a16:creationId xmlns:a16="http://schemas.microsoft.com/office/drawing/2014/main" id="{30EFC33A-4DFC-194A-AA86-90AE8F56B55B}"/>
                </a:ext>
              </a:extLst>
            </p:cNvPr>
            <p:cNvCxnSpPr>
              <a:cxnSpLocks/>
            </p:cNvCxnSpPr>
            <p:nvPr/>
          </p:nvCxnSpPr>
          <p:spPr>
            <a:xfrm flipV="1">
              <a:off x="8204126" y="3243015"/>
              <a:ext cx="0" cy="2372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8">
              <a:extLst>
                <a:ext uri="{FF2B5EF4-FFF2-40B4-BE49-F238E27FC236}">
                  <a16:creationId xmlns:a16="http://schemas.microsoft.com/office/drawing/2014/main" id="{98315EC6-572A-A048-AA70-28A174CD4D04}"/>
                </a:ext>
              </a:extLst>
            </p:cNvPr>
            <p:cNvCxnSpPr>
              <a:cxnSpLocks/>
            </p:cNvCxnSpPr>
            <p:nvPr/>
          </p:nvCxnSpPr>
          <p:spPr>
            <a:xfrm flipV="1">
              <a:off x="8219385" y="2579006"/>
              <a:ext cx="0" cy="2372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9">
              <a:extLst>
                <a:ext uri="{FF2B5EF4-FFF2-40B4-BE49-F238E27FC236}">
                  <a16:creationId xmlns:a16="http://schemas.microsoft.com/office/drawing/2014/main" id="{E623A941-C041-3F47-ABF2-239289DE8BFD}"/>
                </a:ext>
              </a:extLst>
            </p:cNvPr>
            <p:cNvSpPr txBox="1"/>
            <p:nvPr/>
          </p:nvSpPr>
          <p:spPr>
            <a:xfrm>
              <a:off x="7748039" y="2180511"/>
              <a:ext cx="912174" cy="461665"/>
            </a:xfrm>
            <a:prstGeom prst="rect">
              <a:avLst/>
            </a:prstGeom>
            <a:noFill/>
          </p:spPr>
          <p:txBody>
            <a:bodyPr wrap="square" rtlCol="0">
              <a:spAutoFit/>
            </a:bodyPr>
            <a:lstStyle/>
            <a:p>
              <a:pPr algn="ctr"/>
              <a:r>
                <a:rPr lang="en-US" altLang="zh-TW" sz="2400" i="1" dirty="0"/>
                <a:t>No</a:t>
              </a:r>
              <a:endParaRPr lang="zh-TW" altLang="en-US" sz="2400" i="1" dirty="0"/>
            </a:p>
          </p:txBody>
        </p:sp>
      </p:grpSp>
      <p:sp>
        <p:nvSpPr>
          <p:cNvPr id="12" name="矩形: 圓角 11">
            <a:extLst>
              <a:ext uri="{FF2B5EF4-FFF2-40B4-BE49-F238E27FC236}">
                <a16:creationId xmlns:a16="http://schemas.microsoft.com/office/drawing/2014/main" id="{5D85B620-1CCB-8847-A3BF-F48D5F2CBFD2}"/>
              </a:ext>
            </a:extLst>
          </p:cNvPr>
          <p:cNvSpPr/>
          <p:nvPr/>
        </p:nvSpPr>
        <p:spPr>
          <a:xfrm>
            <a:off x="2164239" y="2013062"/>
            <a:ext cx="3949808" cy="447850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sp>
        <p:nvSpPr>
          <p:cNvPr id="13" name="矩形: 圓角 14">
            <a:extLst>
              <a:ext uri="{FF2B5EF4-FFF2-40B4-BE49-F238E27FC236}">
                <a16:creationId xmlns:a16="http://schemas.microsoft.com/office/drawing/2014/main" id="{C7E0DCC2-2198-5E46-83D8-7E010C6D48C4}"/>
              </a:ext>
            </a:extLst>
          </p:cNvPr>
          <p:cNvSpPr/>
          <p:nvPr/>
        </p:nvSpPr>
        <p:spPr>
          <a:xfrm>
            <a:off x="2424916" y="2385532"/>
            <a:ext cx="1587062" cy="12710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CNN</a:t>
            </a:r>
            <a:endParaRPr lang="zh-TW" altLang="en-US" sz="2800" dirty="0"/>
          </a:p>
        </p:txBody>
      </p:sp>
      <p:sp>
        <p:nvSpPr>
          <p:cNvPr id="14" name="矩形: 圓角 15">
            <a:extLst>
              <a:ext uri="{FF2B5EF4-FFF2-40B4-BE49-F238E27FC236}">
                <a16:creationId xmlns:a16="http://schemas.microsoft.com/office/drawing/2014/main" id="{7FB75E2E-316B-DC4F-897C-47E69758E3CC}"/>
              </a:ext>
            </a:extLst>
          </p:cNvPr>
          <p:cNvSpPr/>
          <p:nvPr/>
        </p:nvSpPr>
        <p:spPr>
          <a:xfrm rot="5400000">
            <a:off x="4587736" y="3968811"/>
            <a:ext cx="1845871" cy="5063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400" dirty="0"/>
              <a:t>Similarity </a:t>
            </a:r>
            <a:endParaRPr lang="zh-TW" altLang="en-US" sz="2400" dirty="0"/>
          </a:p>
        </p:txBody>
      </p:sp>
      <p:sp>
        <p:nvSpPr>
          <p:cNvPr id="15" name="矩形: 圓角 16">
            <a:extLst>
              <a:ext uri="{FF2B5EF4-FFF2-40B4-BE49-F238E27FC236}">
                <a16:creationId xmlns:a16="http://schemas.microsoft.com/office/drawing/2014/main" id="{4DA524B3-5607-544F-AC03-46F3C567EDF5}"/>
              </a:ext>
            </a:extLst>
          </p:cNvPr>
          <p:cNvSpPr/>
          <p:nvPr/>
        </p:nvSpPr>
        <p:spPr>
          <a:xfrm>
            <a:off x="2424916" y="4676092"/>
            <a:ext cx="1587062" cy="12757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dirty="0"/>
              <a:t>CNN</a:t>
            </a:r>
            <a:endParaRPr lang="zh-TW" altLang="en-US" sz="2800" dirty="0"/>
          </a:p>
        </p:txBody>
      </p:sp>
      <p:sp>
        <p:nvSpPr>
          <p:cNvPr id="16" name="文字方塊 17">
            <a:extLst>
              <a:ext uri="{FF2B5EF4-FFF2-40B4-BE49-F238E27FC236}">
                <a16:creationId xmlns:a16="http://schemas.microsoft.com/office/drawing/2014/main" id="{0480D686-B064-5643-B2C0-CF9538D04C2E}"/>
              </a:ext>
            </a:extLst>
          </p:cNvPr>
          <p:cNvSpPr txBox="1"/>
          <p:nvPr/>
        </p:nvSpPr>
        <p:spPr>
          <a:xfrm>
            <a:off x="3248902" y="3904720"/>
            <a:ext cx="1019503" cy="523220"/>
          </a:xfrm>
          <a:prstGeom prst="rect">
            <a:avLst/>
          </a:prstGeom>
          <a:noFill/>
        </p:spPr>
        <p:txBody>
          <a:bodyPr wrap="square" rtlCol="0">
            <a:spAutoFit/>
          </a:bodyPr>
          <a:lstStyle/>
          <a:p>
            <a:r>
              <a:rPr lang="en-US" altLang="zh-TW" sz="2800" dirty="0"/>
              <a:t>share</a:t>
            </a:r>
            <a:endParaRPr lang="zh-TW" altLang="en-US" sz="2800" dirty="0"/>
          </a:p>
        </p:txBody>
      </p:sp>
      <p:cxnSp>
        <p:nvCxnSpPr>
          <p:cNvPr id="17" name="直線單箭頭接點 19">
            <a:extLst>
              <a:ext uri="{FF2B5EF4-FFF2-40B4-BE49-F238E27FC236}">
                <a16:creationId xmlns:a16="http://schemas.microsoft.com/office/drawing/2014/main" id="{20ADB113-9D1D-4E4B-A7A6-F34C9306942D}"/>
              </a:ext>
            </a:extLst>
          </p:cNvPr>
          <p:cNvCxnSpPr>
            <a:cxnSpLocks/>
          </p:cNvCxnSpPr>
          <p:nvPr/>
        </p:nvCxnSpPr>
        <p:spPr>
          <a:xfrm>
            <a:off x="3218446" y="3619584"/>
            <a:ext cx="0" cy="1056508"/>
          </a:xfrm>
          <a:prstGeom prst="straightConnector1">
            <a:avLst/>
          </a:prstGeom>
          <a:ln w="57150">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矩形: 圓角 22">
            <a:extLst>
              <a:ext uri="{FF2B5EF4-FFF2-40B4-BE49-F238E27FC236}">
                <a16:creationId xmlns:a16="http://schemas.microsoft.com/office/drawing/2014/main" id="{0431F2DE-AF3E-5448-96FD-B1680ED84ED7}"/>
              </a:ext>
            </a:extLst>
          </p:cNvPr>
          <p:cNvSpPr/>
          <p:nvPr/>
        </p:nvSpPr>
        <p:spPr>
          <a:xfrm rot="5400000">
            <a:off x="3792609" y="2784030"/>
            <a:ext cx="1689778" cy="42551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embedding</a:t>
            </a:r>
            <a:endParaRPr lang="zh-TW" altLang="en-US" sz="2400" dirty="0"/>
          </a:p>
        </p:txBody>
      </p:sp>
      <p:sp>
        <p:nvSpPr>
          <p:cNvPr id="19" name="矩形: 圓角 23">
            <a:extLst>
              <a:ext uri="{FF2B5EF4-FFF2-40B4-BE49-F238E27FC236}">
                <a16:creationId xmlns:a16="http://schemas.microsoft.com/office/drawing/2014/main" id="{C650C41A-DF0F-F449-9CFF-6AAECF2E5534}"/>
              </a:ext>
            </a:extLst>
          </p:cNvPr>
          <p:cNvSpPr/>
          <p:nvPr/>
        </p:nvSpPr>
        <p:spPr>
          <a:xfrm rot="5400000">
            <a:off x="3789847" y="5217175"/>
            <a:ext cx="1689778" cy="42551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embedding</a:t>
            </a:r>
            <a:endParaRPr lang="zh-TW" altLang="en-US" sz="2400" dirty="0"/>
          </a:p>
        </p:txBody>
      </p:sp>
      <p:sp>
        <p:nvSpPr>
          <p:cNvPr id="20" name="文字方塊 24">
            <a:extLst>
              <a:ext uri="{FF2B5EF4-FFF2-40B4-BE49-F238E27FC236}">
                <a16:creationId xmlns:a16="http://schemas.microsoft.com/office/drawing/2014/main" id="{328113DB-2F1A-E643-8237-6B86454D2A7D}"/>
              </a:ext>
            </a:extLst>
          </p:cNvPr>
          <p:cNvSpPr txBox="1"/>
          <p:nvPr/>
        </p:nvSpPr>
        <p:spPr>
          <a:xfrm>
            <a:off x="745323" y="3518203"/>
            <a:ext cx="798786" cy="461665"/>
          </a:xfrm>
          <a:prstGeom prst="rect">
            <a:avLst/>
          </a:prstGeom>
          <a:noFill/>
        </p:spPr>
        <p:txBody>
          <a:bodyPr wrap="square" rtlCol="0">
            <a:spAutoFit/>
          </a:bodyPr>
          <a:lstStyle/>
          <a:p>
            <a:r>
              <a:rPr lang="en-US" altLang="zh-TW" sz="2400" dirty="0"/>
              <a:t>Train</a:t>
            </a:r>
            <a:endParaRPr lang="zh-TW" altLang="en-US" sz="2400" dirty="0"/>
          </a:p>
        </p:txBody>
      </p:sp>
      <p:sp>
        <p:nvSpPr>
          <p:cNvPr id="21" name="文字方塊 25">
            <a:extLst>
              <a:ext uri="{FF2B5EF4-FFF2-40B4-BE49-F238E27FC236}">
                <a16:creationId xmlns:a16="http://schemas.microsoft.com/office/drawing/2014/main" id="{B445E13B-4952-8249-8A59-82EA62B0D558}"/>
              </a:ext>
            </a:extLst>
          </p:cNvPr>
          <p:cNvSpPr txBox="1"/>
          <p:nvPr/>
        </p:nvSpPr>
        <p:spPr>
          <a:xfrm>
            <a:off x="782560" y="5856868"/>
            <a:ext cx="798786" cy="461665"/>
          </a:xfrm>
          <a:prstGeom prst="rect">
            <a:avLst/>
          </a:prstGeom>
          <a:noFill/>
        </p:spPr>
        <p:txBody>
          <a:bodyPr wrap="square" rtlCol="0">
            <a:spAutoFit/>
          </a:bodyPr>
          <a:lstStyle/>
          <a:p>
            <a:r>
              <a:rPr lang="en-US" altLang="zh-TW" sz="2400" dirty="0"/>
              <a:t>Test</a:t>
            </a:r>
            <a:endParaRPr lang="zh-TW" altLang="en-US" sz="2400" dirty="0"/>
          </a:p>
        </p:txBody>
      </p:sp>
      <p:cxnSp>
        <p:nvCxnSpPr>
          <p:cNvPr id="22" name="直線單箭頭接點 26">
            <a:extLst>
              <a:ext uri="{FF2B5EF4-FFF2-40B4-BE49-F238E27FC236}">
                <a16:creationId xmlns:a16="http://schemas.microsoft.com/office/drawing/2014/main" id="{FF1747D4-101B-084D-A6D2-C5B38086B8BB}"/>
              </a:ext>
            </a:extLst>
          </p:cNvPr>
          <p:cNvCxnSpPr>
            <a:cxnSpLocks/>
          </p:cNvCxnSpPr>
          <p:nvPr/>
        </p:nvCxnSpPr>
        <p:spPr>
          <a:xfrm>
            <a:off x="1711582" y="3051172"/>
            <a:ext cx="7133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9">
            <a:extLst>
              <a:ext uri="{FF2B5EF4-FFF2-40B4-BE49-F238E27FC236}">
                <a16:creationId xmlns:a16="http://schemas.microsoft.com/office/drawing/2014/main" id="{ACBF38C6-2730-DF46-8186-0D50D0BCBDF6}"/>
              </a:ext>
            </a:extLst>
          </p:cNvPr>
          <p:cNvCxnSpPr>
            <a:cxnSpLocks/>
          </p:cNvCxnSpPr>
          <p:nvPr/>
        </p:nvCxnSpPr>
        <p:spPr>
          <a:xfrm>
            <a:off x="1711582" y="5389630"/>
            <a:ext cx="7133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30">
            <a:extLst>
              <a:ext uri="{FF2B5EF4-FFF2-40B4-BE49-F238E27FC236}">
                <a16:creationId xmlns:a16="http://schemas.microsoft.com/office/drawing/2014/main" id="{B8137145-B3C6-384D-857C-73C3EE19C624}"/>
              </a:ext>
            </a:extLst>
          </p:cNvPr>
          <p:cNvCxnSpPr>
            <a:cxnSpLocks/>
          </p:cNvCxnSpPr>
          <p:nvPr/>
        </p:nvCxnSpPr>
        <p:spPr>
          <a:xfrm>
            <a:off x="4847493" y="2961646"/>
            <a:ext cx="410000" cy="9430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32">
            <a:extLst>
              <a:ext uri="{FF2B5EF4-FFF2-40B4-BE49-F238E27FC236}">
                <a16:creationId xmlns:a16="http://schemas.microsoft.com/office/drawing/2014/main" id="{08C4C07F-EB12-DB4A-97FA-006038DD2808}"/>
              </a:ext>
            </a:extLst>
          </p:cNvPr>
          <p:cNvCxnSpPr>
            <a:cxnSpLocks/>
          </p:cNvCxnSpPr>
          <p:nvPr/>
        </p:nvCxnSpPr>
        <p:spPr>
          <a:xfrm flipV="1">
            <a:off x="4865770" y="4427940"/>
            <a:ext cx="391723" cy="10361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34">
            <a:extLst>
              <a:ext uri="{FF2B5EF4-FFF2-40B4-BE49-F238E27FC236}">
                <a16:creationId xmlns:a16="http://schemas.microsoft.com/office/drawing/2014/main" id="{ABE7DCF7-EFFD-B74D-AD84-2D5746E5629F}"/>
              </a:ext>
            </a:extLst>
          </p:cNvPr>
          <p:cNvCxnSpPr>
            <a:cxnSpLocks/>
          </p:cNvCxnSpPr>
          <p:nvPr/>
        </p:nvCxnSpPr>
        <p:spPr>
          <a:xfrm>
            <a:off x="4011978" y="3058371"/>
            <a:ext cx="4759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36">
            <a:extLst>
              <a:ext uri="{FF2B5EF4-FFF2-40B4-BE49-F238E27FC236}">
                <a16:creationId xmlns:a16="http://schemas.microsoft.com/office/drawing/2014/main" id="{D0ECB7FF-7147-6646-9845-543F24300D37}"/>
              </a:ext>
            </a:extLst>
          </p:cNvPr>
          <p:cNvCxnSpPr>
            <a:cxnSpLocks/>
          </p:cNvCxnSpPr>
          <p:nvPr/>
        </p:nvCxnSpPr>
        <p:spPr>
          <a:xfrm>
            <a:off x="4011978" y="5420490"/>
            <a:ext cx="4759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37">
            <a:extLst>
              <a:ext uri="{FF2B5EF4-FFF2-40B4-BE49-F238E27FC236}">
                <a16:creationId xmlns:a16="http://schemas.microsoft.com/office/drawing/2014/main" id="{54786E1A-877F-244F-B319-5CC840B2C220}"/>
              </a:ext>
            </a:extLst>
          </p:cNvPr>
          <p:cNvCxnSpPr>
            <a:cxnSpLocks/>
          </p:cNvCxnSpPr>
          <p:nvPr/>
        </p:nvCxnSpPr>
        <p:spPr>
          <a:xfrm>
            <a:off x="5757380" y="4154739"/>
            <a:ext cx="71333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38">
            <a:extLst>
              <a:ext uri="{FF2B5EF4-FFF2-40B4-BE49-F238E27FC236}">
                <a16:creationId xmlns:a16="http://schemas.microsoft.com/office/drawing/2014/main" id="{CCE291F6-3D61-0B4B-A25E-6AEAD4B30F3E}"/>
              </a:ext>
            </a:extLst>
          </p:cNvPr>
          <p:cNvSpPr txBox="1"/>
          <p:nvPr/>
        </p:nvSpPr>
        <p:spPr>
          <a:xfrm>
            <a:off x="6505770" y="3904720"/>
            <a:ext cx="2147654" cy="461665"/>
          </a:xfrm>
          <a:prstGeom prst="rect">
            <a:avLst/>
          </a:prstGeom>
          <a:noFill/>
        </p:spPr>
        <p:txBody>
          <a:bodyPr wrap="square" rtlCol="0">
            <a:spAutoFit/>
          </a:bodyPr>
          <a:lstStyle/>
          <a:p>
            <a:r>
              <a:rPr lang="en-US" altLang="zh-TW" sz="2400" dirty="0"/>
              <a:t>score</a:t>
            </a:r>
            <a:endParaRPr lang="zh-TW" altLang="en-US" sz="2400" dirty="0"/>
          </a:p>
        </p:txBody>
      </p:sp>
      <p:sp>
        <p:nvSpPr>
          <p:cNvPr id="30" name="文字方塊 39">
            <a:extLst>
              <a:ext uri="{FF2B5EF4-FFF2-40B4-BE49-F238E27FC236}">
                <a16:creationId xmlns:a16="http://schemas.microsoft.com/office/drawing/2014/main" id="{2AC7D6C0-9D89-A643-B153-0CA27D4C7019}"/>
              </a:ext>
            </a:extLst>
          </p:cNvPr>
          <p:cNvSpPr txBox="1"/>
          <p:nvPr/>
        </p:nvSpPr>
        <p:spPr>
          <a:xfrm>
            <a:off x="6246581" y="4771080"/>
            <a:ext cx="2523299" cy="461665"/>
          </a:xfrm>
          <a:prstGeom prst="rect">
            <a:avLst/>
          </a:prstGeom>
          <a:noFill/>
        </p:spPr>
        <p:txBody>
          <a:bodyPr wrap="square" rtlCol="0">
            <a:spAutoFit/>
          </a:bodyPr>
          <a:lstStyle/>
          <a:p>
            <a:r>
              <a:rPr lang="en-US" altLang="zh-TW" sz="2400" dirty="0"/>
              <a:t>Large score </a:t>
            </a:r>
            <a:endParaRPr lang="zh-TW" altLang="en-US" sz="2400" dirty="0"/>
          </a:p>
        </p:txBody>
      </p:sp>
      <p:sp>
        <p:nvSpPr>
          <p:cNvPr id="31" name="文字方塊 40">
            <a:extLst>
              <a:ext uri="{FF2B5EF4-FFF2-40B4-BE49-F238E27FC236}">
                <a16:creationId xmlns:a16="http://schemas.microsoft.com/office/drawing/2014/main" id="{65CA0FE4-E97D-7A4E-A39E-4864298B9027}"/>
              </a:ext>
            </a:extLst>
          </p:cNvPr>
          <p:cNvSpPr txBox="1"/>
          <p:nvPr/>
        </p:nvSpPr>
        <p:spPr>
          <a:xfrm>
            <a:off x="6246581" y="5490192"/>
            <a:ext cx="2523299" cy="461665"/>
          </a:xfrm>
          <a:prstGeom prst="rect">
            <a:avLst/>
          </a:prstGeom>
          <a:noFill/>
        </p:spPr>
        <p:txBody>
          <a:bodyPr wrap="square" rtlCol="0">
            <a:spAutoFit/>
          </a:bodyPr>
          <a:lstStyle/>
          <a:p>
            <a:r>
              <a:rPr lang="en-US" altLang="zh-TW" sz="2400" dirty="0"/>
              <a:t>Small score </a:t>
            </a:r>
            <a:endParaRPr lang="zh-TW" altLang="en-US" sz="2400" dirty="0"/>
          </a:p>
        </p:txBody>
      </p:sp>
      <p:sp>
        <p:nvSpPr>
          <p:cNvPr id="32" name="文字方塊 41">
            <a:extLst>
              <a:ext uri="{FF2B5EF4-FFF2-40B4-BE49-F238E27FC236}">
                <a16:creationId xmlns:a16="http://schemas.microsoft.com/office/drawing/2014/main" id="{2B835AC6-3A3C-4649-B4ED-D0CCB783B5B4}"/>
              </a:ext>
            </a:extLst>
          </p:cNvPr>
          <p:cNvSpPr txBox="1"/>
          <p:nvPr/>
        </p:nvSpPr>
        <p:spPr>
          <a:xfrm>
            <a:off x="8202411" y="4770440"/>
            <a:ext cx="912174" cy="461665"/>
          </a:xfrm>
          <a:prstGeom prst="rect">
            <a:avLst/>
          </a:prstGeom>
          <a:noFill/>
        </p:spPr>
        <p:txBody>
          <a:bodyPr wrap="square" rtlCol="0">
            <a:spAutoFit/>
          </a:bodyPr>
          <a:lstStyle/>
          <a:p>
            <a:pPr algn="ctr"/>
            <a:r>
              <a:rPr lang="en-US" altLang="zh-TW" sz="2400" i="1" dirty="0"/>
              <a:t>Yes</a:t>
            </a:r>
            <a:endParaRPr lang="zh-TW" altLang="en-US" sz="2400" i="1" dirty="0"/>
          </a:p>
        </p:txBody>
      </p:sp>
      <p:sp>
        <p:nvSpPr>
          <p:cNvPr id="33" name="文字方塊 42">
            <a:extLst>
              <a:ext uri="{FF2B5EF4-FFF2-40B4-BE49-F238E27FC236}">
                <a16:creationId xmlns:a16="http://schemas.microsoft.com/office/drawing/2014/main" id="{CCAD1CDE-2BBB-B74D-9BC0-369244999EBA}"/>
              </a:ext>
            </a:extLst>
          </p:cNvPr>
          <p:cNvSpPr txBox="1"/>
          <p:nvPr/>
        </p:nvSpPr>
        <p:spPr>
          <a:xfrm>
            <a:off x="8202411" y="5518208"/>
            <a:ext cx="912174" cy="461665"/>
          </a:xfrm>
          <a:prstGeom prst="rect">
            <a:avLst/>
          </a:prstGeom>
          <a:noFill/>
        </p:spPr>
        <p:txBody>
          <a:bodyPr wrap="square" rtlCol="0">
            <a:spAutoFit/>
          </a:bodyPr>
          <a:lstStyle/>
          <a:p>
            <a:pPr algn="ctr"/>
            <a:r>
              <a:rPr lang="en-US" altLang="zh-TW" sz="2400" i="1" dirty="0"/>
              <a:t>No</a:t>
            </a:r>
            <a:endParaRPr lang="zh-TW" altLang="en-US" sz="2400" i="1" dirty="0"/>
          </a:p>
        </p:txBody>
      </p:sp>
      <p:sp>
        <p:nvSpPr>
          <p:cNvPr id="34" name="箭號: 向右 43">
            <a:extLst>
              <a:ext uri="{FF2B5EF4-FFF2-40B4-BE49-F238E27FC236}">
                <a16:creationId xmlns:a16="http://schemas.microsoft.com/office/drawing/2014/main" id="{14BFCA93-420D-A140-9685-8BDAC310E2EC}"/>
              </a:ext>
            </a:extLst>
          </p:cNvPr>
          <p:cNvSpPr/>
          <p:nvPr/>
        </p:nvSpPr>
        <p:spPr>
          <a:xfrm>
            <a:off x="7888818" y="4851957"/>
            <a:ext cx="469593" cy="34861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5" name="箭號: 向右 44">
            <a:extLst>
              <a:ext uri="{FF2B5EF4-FFF2-40B4-BE49-F238E27FC236}">
                <a16:creationId xmlns:a16="http://schemas.microsoft.com/office/drawing/2014/main" id="{046007DF-04B2-A94D-9E2A-7DDD50A62858}"/>
              </a:ext>
            </a:extLst>
          </p:cNvPr>
          <p:cNvSpPr/>
          <p:nvPr/>
        </p:nvSpPr>
        <p:spPr>
          <a:xfrm>
            <a:off x="7888817" y="5554722"/>
            <a:ext cx="469593" cy="34861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6" name="箭號: 向下 45">
            <a:extLst>
              <a:ext uri="{FF2B5EF4-FFF2-40B4-BE49-F238E27FC236}">
                <a16:creationId xmlns:a16="http://schemas.microsoft.com/office/drawing/2014/main" id="{E690F865-AF59-4143-AAE9-1B303647721D}"/>
              </a:ext>
            </a:extLst>
          </p:cNvPr>
          <p:cNvSpPr/>
          <p:nvPr/>
        </p:nvSpPr>
        <p:spPr>
          <a:xfrm flipV="1">
            <a:off x="6517998" y="3102962"/>
            <a:ext cx="726834" cy="818333"/>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pic>
        <p:nvPicPr>
          <p:cNvPr id="37" name="圖片 46">
            <a:extLst>
              <a:ext uri="{FF2B5EF4-FFF2-40B4-BE49-F238E27FC236}">
                <a16:creationId xmlns:a16="http://schemas.microsoft.com/office/drawing/2014/main" id="{55FFB313-2D01-7947-8C48-36CBECE431D8}"/>
              </a:ext>
            </a:extLst>
          </p:cNvPr>
          <p:cNvPicPr preferRelativeResize="0">
            <a:picLocks/>
          </p:cNvPicPr>
          <p:nvPr/>
        </p:nvPicPr>
        <p:blipFill>
          <a:blip r:embed="rId5" cstate="screen">
            <a:extLst>
              <a:ext uri="{28A0092B-C50C-407E-A947-70E740481C1C}">
                <a14:useLocalDpi xmlns:a14="http://schemas.microsoft.com/office/drawing/2010/main"/>
              </a:ext>
            </a:extLst>
          </a:blip>
          <a:stretch>
            <a:fillRect/>
          </a:stretch>
        </p:blipFill>
        <p:spPr>
          <a:xfrm>
            <a:off x="527467" y="4620105"/>
            <a:ext cx="1224000" cy="1224000"/>
          </a:xfrm>
          <a:prstGeom prst="rect">
            <a:avLst/>
          </a:prstGeom>
        </p:spPr>
      </p:pic>
      <p:pic>
        <p:nvPicPr>
          <p:cNvPr id="38" name="圖片 47">
            <a:extLst>
              <a:ext uri="{FF2B5EF4-FFF2-40B4-BE49-F238E27FC236}">
                <a16:creationId xmlns:a16="http://schemas.microsoft.com/office/drawing/2014/main" id="{AFF6B126-C89A-1B46-8381-C81EB9D984F7}"/>
              </a:ext>
            </a:extLst>
          </p:cNvPr>
          <p:cNvPicPr preferRelativeResize="0">
            <a:picLocks/>
          </p:cNvPicPr>
          <p:nvPr/>
        </p:nvPicPr>
        <p:blipFill>
          <a:blip r:embed="rId6" cstate="screen">
            <a:extLst>
              <a:ext uri="{28A0092B-C50C-407E-A947-70E740481C1C}">
                <a14:useLocalDpi xmlns:a14="http://schemas.microsoft.com/office/drawing/2010/main"/>
              </a:ext>
            </a:extLst>
          </a:blip>
          <a:stretch>
            <a:fillRect/>
          </a:stretch>
        </p:blipFill>
        <p:spPr>
          <a:xfrm>
            <a:off x="549124" y="2384402"/>
            <a:ext cx="1224000" cy="1224000"/>
          </a:xfrm>
          <a:prstGeom prst="rect">
            <a:avLst/>
          </a:prstGeom>
        </p:spPr>
      </p:pic>
      <p:sp>
        <p:nvSpPr>
          <p:cNvPr id="39" name="文字方塊 48">
            <a:extLst>
              <a:ext uri="{FF2B5EF4-FFF2-40B4-BE49-F238E27FC236}">
                <a16:creationId xmlns:a16="http://schemas.microsoft.com/office/drawing/2014/main" id="{91C47B1D-7A48-BA42-AEFD-DA4B9FB444DD}"/>
              </a:ext>
            </a:extLst>
          </p:cNvPr>
          <p:cNvSpPr txBox="1"/>
          <p:nvPr/>
        </p:nvSpPr>
        <p:spPr>
          <a:xfrm>
            <a:off x="624630" y="3979868"/>
            <a:ext cx="1071804" cy="461665"/>
          </a:xfrm>
          <a:prstGeom prst="rect">
            <a:avLst/>
          </a:prstGeom>
          <a:noFill/>
        </p:spPr>
        <p:txBody>
          <a:bodyPr wrap="square" rtlCol="0">
            <a:spAutoFit/>
          </a:bodyPr>
          <a:lstStyle/>
          <a:p>
            <a:pPr algn="ctr"/>
            <a:r>
              <a:rPr lang="en-US" altLang="zh-TW" sz="2400" b="1" i="1" dirty="0">
                <a:solidFill>
                  <a:srgbClr val="FF0000"/>
                </a:solidFill>
              </a:rPr>
              <a:t>Same</a:t>
            </a:r>
            <a:endParaRPr lang="zh-TW" altLang="en-US" sz="2400" b="1" i="1" dirty="0">
              <a:solidFill>
                <a:srgbClr val="FF0000"/>
              </a:solidFill>
            </a:endParaRPr>
          </a:p>
        </p:txBody>
      </p:sp>
      <p:sp>
        <p:nvSpPr>
          <p:cNvPr id="40" name="Rectangle 39">
            <a:extLst>
              <a:ext uri="{FF2B5EF4-FFF2-40B4-BE49-F238E27FC236}">
                <a16:creationId xmlns:a16="http://schemas.microsoft.com/office/drawing/2014/main" id="{51B30133-57F2-6942-B6AC-BA69DEAC1C19}"/>
              </a:ext>
            </a:extLst>
          </p:cNvPr>
          <p:cNvSpPr/>
          <p:nvPr/>
        </p:nvSpPr>
        <p:spPr>
          <a:xfrm>
            <a:off x="549124" y="98714"/>
            <a:ext cx="4572000" cy="646331"/>
          </a:xfrm>
          <a:prstGeom prst="rect">
            <a:avLst/>
          </a:prstGeom>
        </p:spPr>
        <p:txBody>
          <a:bodyPr>
            <a:spAutoFit/>
          </a:bodyPr>
          <a:lstStyle/>
          <a:p>
            <a:r>
              <a:rPr lang="en-US" dirty="0">
                <a:hlinkClick r:id="rId7"/>
              </a:rPr>
              <a:t>https://www.cs.cmu.edu/~rsalakhu/papers/oneshot1.pdf</a:t>
            </a:r>
            <a:endParaRPr lang="en-US" dirty="0"/>
          </a:p>
        </p:txBody>
      </p:sp>
      <p:pic>
        <p:nvPicPr>
          <p:cNvPr id="41" name="Picture 40" descr="A close up of text on a white background&#10;&#10;Description automatically generated">
            <a:extLst>
              <a:ext uri="{FF2B5EF4-FFF2-40B4-BE49-F238E27FC236}">
                <a16:creationId xmlns:a16="http://schemas.microsoft.com/office/drawing/2014/main" id="{75A60072-EC35-3141-AADC-AAE263C7D6C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039600" y="1605067"/>
            <a:ext cx="4640659" cy="4669754"/>
          </a:xfrm>
          <a:prstGeom prst="rect">
            <a:avLst/>
          </a:prstGeom>
        </p:spPr>
      </p:pic>
    </p:spTree>
    <p:extLst>
      <p:ext uri="{BB962C8B-B14F-4D97-AF65-F5344CB8AC3E}">
        <p14:creationId xmlns:p14="http://schemas.microsoft.com/office/powerpoint/2010/main" val="322070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blinds(horizontal)">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par>
                                <p:cTn id="17" presetID="3" presetClass="entr" presetSubtype="1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linds(horizontal)">
                                      <p:cBhvr>
                                        <p:cTn id="28" dur="500"/>
                                        <p:tgtEl>
                                          <p:spTgt spid="14"/>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linds(horizontal)">
                                      <p:cBhvr>
                                        <p:cTn id="34" dur="500"/>
                                        <p:tgtEl>
                                          <p:spTgt spid="16"/>
                                        </p:tgtEl>
                                      </p:cBhvr>
                                    </p:animEffect>
                                  </p:childTnLst>
                                </p:cTn>
                              </p:par>
                              <p:par>
                                <p:cTn id="35" presetID="3" presetClass="entr" presetSubtype="1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linds(horizontal)">
                                      <p:cBhvr>
                                        <p:cTn id="37" dur="500"/>
                                        <p:tgtEl>
                                          <p:spTgt spid="1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linds(horizontal)">
                                      <p:cBhvr>
                                        <p:cTn id="40" dur="500"/>
                                        <p:tgtEl>
                                          <p:spTgt spid="18"/>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linds(horizontal)">
                                      <p:cBhvr>
                                        <p:cTn id="43" dur="500"/>
                                        <p:tgtEl>
                                          <p:spTgt spid="19"/>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blinds(horizontal)">
                                      <p:cBhvr>
                                        <p:cTn id="46" dur="500"/>
                                        <p:tgtEl>
                                          <p:spTgt spid="20"/>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blinds(horizontal)">
                                      <p:cBhvr>
                                        <p:cTn id="49" dur="500"/>
                                        <p:tgtEl>
                                          <p:spTgt spid="21"/>
                                        </p:tgtEl>
                                      </p:cBhvr>
                                    </p:animEffect>
                                  </p:childTnLst>
                                </p:cTn>
                              </p:par>
                              <p:par>
                                <p:cTn id="50" presetID="3" presetClass="entr" presetSubtype="1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blinds(horizontal)">
                                      <p:cBhvr>
                                        <p:cTn id="52" dur="500"/>
                                        <p:tgtEl>
                                          <p:spTgt spid="22"/>
                                        </p:tgtEl>
                                      </p:cBhvr>
                                    </p:animEffect>
                                  </p:childTnLst>
                                </p:cTn>
                              </p:par>
                              <p:par>
                                <p:cTn id="53" presetID="3" presetClass="entr" presetSubtype="1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blinds(horizontal)">
                                      <p:cBhvr>
                                        <p:cTn id="55" dur="500"/>
                                        <p:tgtEl>
                                          <p:spTgt spid="23"/>
                                        </p:tgtEl>
                                      </p:cBhvr>
                                    </p:animEffect>
                                  </p:childTnLst>
                                </p:cTn>
                              </p:par>
                              <p:par>
                                <p:cTn id="56" presetID="3" presetClass="entr" presetSubtype="1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blinds(horizontal)">
                                      <p:cBhvr>
                                        <p:cTn id="58" dur="500"/>
                                        <p:tgtEl>
                                          <p:spTgt spid="24"/>
                                        </p:tgtEl>
                                      </p:cBhvr>
                                    </p:animEffect>
                                  </p:childTnLst>
                                </p:cTn>
                              </p:par>
                              <p:par>
                                <p:cTn id="59" presetID="3" presetClass="entr" presetSubtype="1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blinds(horizontal)">
                                      <p:cBhvr>
                                        <p:cTn id="61" dur="500"/>
                                        <p:tgtEl>
                                          <p:spTgt spid="25"/>
                                        </p:tgtEl>
                                      </p:cBhvr>
                                    </p:animEffect>
                                  </p:childTnLst>
                                </p:cTn>
                              </p:par>
                              <p:par>
                                <p:cTn id="62" presetID="3" presetClass="entr" presetSubtype="1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blinds(horizontal)">
                                      <p:cBhvr>
                                        <p:cTn id="64" dur="500"/>
                                        <p:tgtEl>
                                          <p:spTgt spid="26"/>
                                        </p:tgtEl>
                                      </p:cBhvr>
                                    </p:animEffect>
                                  </p:childTnLst>
                                </p:cTn>
                              </p:par>
                              <p:par>
                                <p:cTn id="65" presetID="3" presetClass="entr" presetSubtype="1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blinds(horizontal)">
                                      <p:cBhvr>
                                        <p:cTn id="67" dur="500"/>
                                        <p:tgtEl>
                                          <p:spTgt spid="27"/>
                                        </p:tgtEl>
                                      </p:cBhvr>
                                    </p:animEffect>
                                  </p:childTnLst>
                                </p:cTn>
                              </p:par>
                              <p:par>
                                <p:cTn id="68" presetID="3" presetClass="entr" presetSubtype="1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blinds(horizontal)">
                                      <p:cBhvr>
                                        <p:cTn id="70" dur="500"/>
                                        <p:tgtEl>
                                          <p:spTgt spid="28"/>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blinds(horizontal)">
                                      <p:cBhvr>
                                        <p:cTn id="73" dur="500"/>
                                        <p:tgtEl>
                                          <p:spTgt spid="29"/>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blinds(horizontal)">
                                      <p:cBhvr>
                                        <p:cTn id="76" dur="500"/>
                                        <p:tgtEl>
                                          <p:spTgt spid="30"/>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blinds(horizontal)">
                                      <p:cBhvr>
                                        <p:cTn id="79" dur="500"/>
                                        <p:tgtEl>
                                          <p:spTgt spid="31"/>
                                        </p:tgtEl>
                                      </p:cBhvr>
                                    </p:animEffect>
                                  </p:childTnLst>
                                </p:cTn>
                              </p:par>
                              <p:par>
                                <p:cTn id="80" presetID="3" presetClass="entr" presetSubtype="10" fill="hold" grpId="1"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blinds(horizontal)">
                                      <p:cBhvr>
                                        <p:cTn id="82" dur="500"/>
                                        <p:tgtEl>
                                          <p:spTgt spid="32"/>
                                        </p:tgtEl>
                                      </p:cBhvr>
                                    </p:animEffect>
                                  </p:childTnLst>
                                </p:cTn>
                              </p:par>
                              <p:par>
                                <p:cTn id="83" presetID="3" presetClass="entr" presetSubtype="10" fill="hold" grpId="1" nodeType="withEffect">
                                  <p:stCondLst>
                                    <p:cond delay="0"/>
                                  </p:stCondLst>
                                  <p:childTnLst>
                                    <p:set>
                                      <p:cBhvr>
                                        <p:cTn id="84" dur="1" fill="hold">
                                          <p:stCondLst>
                                            <p:cond delay="0"/>
                                          </p:stCondLst>
                                        </p:cTn>
                                        <p:tgtEl>
                                          <p:spTgt spid="33"/>
                                        </p:tgtEl>
                                        <p:attrNameLst>
                                          <p:attrName>style.visibility</p:attrName>
                                        </p:attrNameLst>
                                      </p:cBhvr>
                                      <p:to>
                                        <p:strVal val="visible"/>
                                      </p:to>
                                    </p:set>
                                    <p:animEffect transition="in" filter="blinds(horizontal)">
                                      <p:cBhvr>
                                        <p:cTn id="85" dur="500"/>
                                        <p:tgtEl>
                                          <p:spTgt spid="33"/>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blinds(horizontal)">
                                      <p:cBhvr>
                                        <p:cTn id="88" dur="500"/>
                                        <p:tgtEl>
                                          <p:spTgt spid="34"/>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blinds(horizontal)">
                                      <p:cBhvr>
                                        <p:cTn id="91" dur="500"/>
                                        <p:tgtEl>
                                          <p:spTgt spid="35"/>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blinds(horizontal)">
                                      <p:cBhvr>
                                        <p:cTn id="94" dur="500"/>
                                        <p:tgtEl>
                                          <p:spTgt spid="36"/>
                                        </p:tgtEl>
                                      </p:cBhvr>
                                    </p:animEffect>
                                  </p:childTnLst>
                                </p:cTn>
                              </p:par>
                              <p:par>
                                <p:cTn id="95" presetID="3" presetClass="entr" presetSubtype="10" fill="hold"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blinds(horizontal)">
                                      <p:cBhvr>
                                        <p:cTn id="97" dur="500"/>
                                        <p:tgtEl>
                                          <p:spTgt spid="37"/>
                                        </p:tgtEl>
                                      </p:cBhvr>
                                    </p:animEffect>
                                  </p:childTnLst>
                                </p:cTn>
                              </p:par>
                              <p:par>
                                <p:cTn id="98" presetID="3" presetClass="entr" presetSubtype="10" fill="hold"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blinds(horizontal)">
                                      <p:cBhvr>
                                        <p:cTn id="100" dur="500"/>
                                        <p:tgtEl>
                                          <p:spTgt spid="38"/>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blinds(horizontal)">
                                      <p:cBhvr>
                                        <p:cTn id="103" dur="500"/>
                                        <p:tgtEl>
                                          <p:spTgt spid="39"/>
                                        </p:tgtEl>
                                      </p:cBhvr>
                                    </p:animEffect>
                                  </p:childTnLst>
                                </p:cTn>
                              </p:par>
                              <p:par>
                                <p:cTn id="104" presetID="3" presetClass="entr" presetSubtype="10"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blinds(horizontal)">
                                      <p:cBhvr>
                                        <p:cTn id="10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14" grpId="0" animBg="1"/>
      <p:bldP spid="15" grpId="0" animBg="1"/>
      <p:bldP spid="16" grpId="0"/>
      <p:bldP spid="18" grpId="0" animBg="1"/>
      <p:bldP spid="19" grpId="0" animBg="1"/>
      <p:bldP spid="20" grpId="0"/>
      <p:bldP spid="21" grpId="0"/>
      <p:bldP spid="29" grpId="0"/>
      <p:bldP spid="30" grpId="0"/>
      <p:bldP spid="31" grpId="0"/>
      <p:bldP spid="32" grpId="1"/>
      <p:bldP spid="33" grpId="1"/>
      <p:bldP spid="34" grpId="0" animBg="1"/>
      <p:bldP spid="35" grpId="0" animBg="1"/>
      <p:bldP spid="36" grpId="0" animBg="1"/>
      <p:bldP spid="39" grpId="0"/>
      <p:bldP spid="4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screenshot of a cell phone&#10;&#10;Description automatically generated">
            <a:extLst>
              <a:ext uri="{FF2B5EF4-FFF2-40B4-BE49-F238E27FC236}">
                <a16:creationId xmlns:a16="http://schemas.microsoft.com/office/drawing/2014/main" id="{C994E357-4CA4-AB4B-AC7F-143F388696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8998" y="3970406"/>
            <a:ext cx="4125433" cy="2438223"/>
          </a:xfrm>
          <a:prstGeom prst="rect">
            <a:avLst/>
          </a:prstGeom>
        </p:spPr>
      </p:pic>
      <p:pic>
        <p:nvPicPr>
          <p:cNvPr id="4" name="圖片 3">
            <a:extLst>
              <a:ext uri="{FF2B5EF4-FFF2-40B4-BE49-F238E27FC236}">
                <a16:creationId xmlns:a16="http://schemas.microsoft.com/office/drawing/2014/main" id="{8042684E-4109-F449-ABE5-8966CAD51F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32850" y="5429250"/>
            <a:ext cx="851526" cy="851526"/>
          </a:xfrm>
          <a:prstGeom prst="rect">
            <a:avLst/>
          </a:prstGeom>
        </p:spPr>
      </p:pic>
      <p:pic>
        <p:nvPicPr>
          <p:cNvPr id="5" name="圖片 6">
            <a:extLst>
              <a:ext uri="{FF2B5EF4-FFF2-40B4-BE49-F238E27FC236}">
                <a16:creationId xmlns:a16="http://schemas.microsoft.com/office/drawing/2014/main" id="{56559CF4-82D8-1249-A638-B0394B87165B}"/>
              </a:ext>
            </a:extLst>
          </p:cNvPr>
          <p:cNvPicPr preferRelativeResize="0">
            <a:picLocks/>
          </p:cNvPicPr>
          <p:nvPr/>
        </p:nvPicPr>
        <p:blipFill>
          <a:blip r:embed="rId5" cstate="screen">
            <a:extLst>
              <a:ext uri="{28A0092B-C50C-407E-A947-70E740481C1C}">
                <a14:useLocalDpi xmlns:a14="http://schemas.microsoft.com/office/drawing/2010/main"/>
              </a:ext>
            </a:extLst>
          </a:blip>
          <a:stretch>
            <a:fillRect/>
          </a:stretch>
        </p:blipFill>
        <p:spPr>
          <a:xfrm>
            <a:off x="7191230" y="961790"/>
            <a:ext cx="900000" cy="900000"/>
          </a:xfrm>
          <a:prstGeom prst="rect">
            <a:avLst/>
          </a:prstGeom>
        </p:spPr>
      </p:pic>
      <p:pic>
        <p:nvPicPr>
          <p:cNvPr id="6" name="圖片 8">
            <a:extLst>
              <a:ext uri="{FF2B5EF4-FFF2-40B4-BE49-F238E27FC236}">
                <a16:creationId xmlns:a16="http://schemas.microsoft.com/office/drawing/2014/main" id="{E29A437C-0AA1-9243-85CF-E2AD920B79D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07477" y="4235555"/>
            <a:ext cx="604338" cy="805785"/>
          </a:xfrm>
          <a:prstGeom prst="rect">
            <a:avLst/>
          </a:prstGeom>
        </p:spPr>
      </p:pic>
      <p:sp>
        <p:nvSpPr>
          <p:cNvPr id="7" name="文字方塊 9">
            <a:extLst>
              <a:ext uri="{FF2B5EF4-FFF2-40B4-BE49-F238E27FC236}">
                <a16:creationId xmlns:a16="http://schemas.microsoft.com/office/drawing/2014/main" id="{3FD2C97B-8A14-E44E-BE90-499DC3C249E4}"/>
              </a:ext>
            </a:extLst>
          </p:cNvPr>
          <p:cNvSpPr txBox="1"/>
          <p:nvPr/>
        </p:nvSpPr>
        <p:spPr>
          <a:xfrm>
            <a:off x="552450" y="1974065"/>
            <a:ext cx="3281905" cy="954107"/>
          </a:xfrm>
          <a:prstGeom prst="rect">
            <a:avLst/>
          </a:prstGeom>
          <a:noFill/>
        </p:spPr>
        <p:txBody>
          <a:bodyPr wrap="square" rtlCol="0">
            <a:spAutoFit/>
          </a:bodyPr>
          <a:lstStyle/>
          <a:p>
            <a:r>
              <a:rPr lang="en-US" altLang="zh-TW" sz="2800" dirty="0"/>
              <a:t>Learning embedding for products</a:t>
            </a:r>
          </a:p>
        </p:txBody>
      </p:sp>
      <p:sp>
        <p:nvSpPr>
          <p:cNvPr id="8" name="文字方塊 16">
            <a:extLst>
              <a:ext uri="{FF2B5EF4-FFF2-40B4-BE49-F238E27FC236}">
                <a16:creationId xmlns:a16="http://schemas.microsoft.com/office/drawing/2014/main" id="{557FA813-601B-C54B-8AF6-BCBB8AC2942B}"/>
              </a:ext>
            </a:extLst>
          </p:cNvPr>
          <p:cNvSpPr txBox="1"/>
          <p:nvPr/>
        </p:nvSpPr>
        <p:spPr>
          <a:xfrm>
            <a:off x="552450" y="2928172"/>
            <a:ext cx="3281905" cy="830997"/>
          </a:xfrm>
          <a:prstGeom prst="rect">
            <a:avLst/>
          </a:prstGeom>
          <a:noFill/>
        </p:spPr>
        <p:txBody>
          <a:bodyPr wrap="square" rtlCol="0">
            <a:spAutoFit/>
          </a:bodyPr>
          <a:lstStyle/>
          <a:p>
            <a:r>
              <a:rPr lang="en-US" altLang="zh-TW" sz="2400" dirty="0"/>
              <a:t>e.g. learn to ignore the background</a:t>
            </a:r>
            <a:endParaRPr lang="zh-TW" altLang="en-US" sz="2400" dirty="0"/>
          </a:p>
        </p:txBody>
      </p:sp>
      <p:sp>
        <p:nvSpPr>
          <p:cNvPr id="9" name="矩形: 圓角 10">
            <a:extLst>
              <a:ext uri="{FF2B5EF4-FFF2-40B4-BE49-F238E27FC236}">
                <a16:creationId xmlns:a16="http://schemas.microsoft.com/office/drawing/2014/main" id="{EA921C7C-C1EB-F644-B682-96693C9B8F04}"/>
              </a:ext>
            </a:extLst>
          </p:cNvPr>
          <p:cNvSpPr/>
          <p:nvPr/>
        </p:nvSpPr>
        <p:spPr>
          <a:xfrm>
            <a:off x="4766756" y="3419517"/>
            <a:ext cx="900001" cy="5905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CNN</a:t>
            </a:r>
            <a:endParaRPr lang="zh-TW" altLang="en-US" sz="2400" dirty="0"/>
          </a:p>
        </p:txBody>
      </p:sp>
      <p:sp>
        <p:nvSpPr>
          <p:cNvPr id="10" name="矩形: 圓角 18">
            <a:extLst>
              <a:ext uri="{FF2B5EF4-FFF2-40B4-BE49-F238E27FC236}">
                <a16:creationId xmlns:a16="http://schemas.microsoft.com/office/drawing/2014/main" id="{9F0E109A-69D4-D24E-A2E8-F84E301350AF}"/>
              </a:ext>
            </a:extLst>
          </p:cNvPr>
          <p:cNvSpPr/>
          <p:nvPr/>
        </p:nvSpPr>
        <p:spPr>
          <a:xfrm>
            <a:off x="6923868" y="4569614"/>
            <a:ext cx="900001" cy="5905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CNN</a:t>
            </a:r>
            <a:endParaRPr lang="zh-TW" altLang="en-US" sz="2400" dirty="0"/>
          </a:p>
        </p:txBody>
      </p:sp>
      <p:sp>
        <p:nvSpPr>
          <p:cNvPr id="11" name="矩形: 圓角 20">
            <a:extLst>
              <a:ext uri="{FF2B5EF4-FFF2-40B4-BE49-F238E27FC236}">
                <a16:creationId xmlns:a16="http://schemas.microsoft.com/office/drawing/2014/main" id="{DAFC2296-0973-1B48-A591-DF5FD331F1BC}"/>
              </a:ext>
            </a:extLst>
          </p:cNvPr>
          <p:cNvSpPr/>
          <p:nvPr/>
        </p:nvSpPr>
        <p:spPr>
          <a:xfrm>
            <a:off x="6561918" y="2115767"/>
            <a:ext cx="900001" cy="5905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CNN</a:t>
            </a:r>
            <a:endParaRPr lang="zh-TW" altLang="en-US" sz="2400" dirty="0"/>
          </a:p>
        </p:txBody>
      </p:sp>
      <p:sp>
        <p:nvSpPr>
          <p:cNvPr id="12" name="文字方塊 11">
            <a:extLst>
              <a:ext uri="{FF2B5EF4-FFF2-40B4-BE49-F238E27FC236}">
                <a16:creationId xmlns:a16="http://schemas.microsoft.com/office/drawing/2014/main" id="{4037A3EE-131B-0E4C-8176-6EC76DA1F768}"/>
              </a:ext>
            </a:extLst>
          </p:cNvPr>
          <p:cNvSpPr txBox="1"/>
          <p:nvPr/>
        </p:nvSpPr>
        <p:spPr>
          <a:xfrm>
            <a:off x="4809431" y="2025226"/>
            <a:ext cx="1123950" cy="830997"/>
          </a:xfrm>
          <a:prstGeom prst="rect">
            <a:avLst/>
          </a:prstGeom>
          <a:noFill/>
        </p:spPr>
        <p:txBody>
          <a:bodyPr wrap="square" rtlCol="0">
            <a:spAutoFit/>
          </a:bodyPr>
          <a:lstStyle/>
          <a:p>
            <a:pPr algn="ctr"/>
            <a:r>
              <a:rPr lang="en-US" altLang="zh-TW" sz="2400" dirty="0"/>
              <a:t>Far away</a:t>
            </a:r>
            <a:endParaRPr lang="zh-TW" altLang="en-US" sz="2400" dirty="0"/>
          </a:p>
        </p:txBody>
      </p:sp>
      <p:sp>
        <p:nvSpPr>
          <p:cNvPr id="13" name="文字方塊 22">
            <a:extLst>
              <a:ext uri="{FF2B5EF4-FFF2-40B4-BE49-F238E27FC236}">
                <a16:creationId xmlns:a16="http://schemas.microsoft.com/office/drawing/2014/main" id="{EE57BE0C-7235-3640-A82A-23FFDD6DC97B}"/>
              </a:ext>
            </a:extLst>
          </p:cNvPr>
          <p:cNvSpPr txBox="1"/>
          <p:nvPr/>
        </p:nvSpPr>
        <p:spPr>
          <a:xfrm>
            <a:off x="6517281" y="2964868"/>
            <a:ext cx="1573949" cy="830997"/>
          </a:xfrm>
          <a:prstGeom prst="rect">
            <a:avLst/>
          </a:prstGeom>
          <a:noFill/>
        </p:spPr>
        <p:txBody>
          <a:bodyPr wrap="square" rtlCol="0">
            <a:spAutoFit/>
          </a:bodyPr>
          <a:lstStyle/>
          <a:p>
            <a:pPr algn="ctr"/>
            <a:r>
              <a:rPr lang="en-US" altLang="zh-TW" sz="2400" dirty="0"/>
              <a:t>As close as possible</a:t>
            </a:r>
            <a:endParaRPr lang="zh-TW" altLang="en-US" sz="2400" dirty="0"/>
          </a:p>
        </p:txBody>
      </p:sp>
      <p:sp>
        <p:nvSpPr>
          <p:cNvPr id="14" name="橢圓 12">
            <a:extLst>
              <a:ext uri="{FF2B5EF4-FFF2-40B4-BE49-F238E27FC236}">
                <a16:creationId xmlns:a16="http://schemas.microsoft.com/office/drawing/2014/main" id="{4C12B464-19CE-904B-AE2B-E3B11EAD6306}"/>
              </a:ext>
            </a:extLst>
          </p:cNvPr>
          <p:cNvSpPr/>
          <p:nvPr/>
        </p:nvSpPr>
        <p:spPr>
          <a:xfrm>
            <a:off x="6561918" y="3930865"/>
            <a:ext cx="270000" cy="27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5" name="橢圓 23">
            <a:extLst>
              <a:ext uri="{FF2B5EF4-FFF2-40B4-BE49-F238E27FC236}">
                <a16:creationId xmlns:a16="http://schemas.microsoft.com/office/drawing/2014/main" id="{8C994F24-D2E3-4642-B13F-E8C8E7BC56E7}"/>
              </a:ext>
            </a:extLst>
          </p:cNvPr>
          <p:cNvSpPr/>
          <p:nvPr/>
        </p:nvSpPr>
        <p:spPr>
          <a:xfrm>
            <a:off x="6081770" y="2654294"/>
            <a:ext cx="270000" cy="27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6" name="橢圓 24">
            <a:extLst>
              <a:ext uri="{FF2B5EF4-FFF2-40B4-BE49-F238E27FC236}">
                <a16:creationId xmlns:a16="http://schemas.microsoft.com/office/drawing/2014/main" id="{C96FD802-8210-434F-BE8A-36D4F1B00E46}"/>
              </a:ext>
            </a:extLst>
          </p:cNvPr>
          <p:cNvSpPr/>
          <p:nvPr/>
        </p:nvSpPr>
        <p:spPr>
          <a:xfrm>
            <a:off x="5245331" y="2958295"/>
            <a:ext cx="270000" cy="27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cxnSp>
        <p:nvCxnSpPr>
          <p:cNvPr id="17" name="直線單箭頭接點 25">
            <a:extLst>
              <a:ext uri="{FF2B5EF4-FFF2-40B4-BE49-F238E27FC236}">
                <a16:creationId xmlns:a16="http://schemas.microsoft.com/office/drawing/2014/main" id="{73ADAFFC-AC34-8C4A-B60D-5A2E28B79BDA}"/>
              </a:ext>
            </a:extLst>
          </p:cNvPr>
          <p:cNvCxnSpPr>
            <a:cxnSpLocks/>
          </p:cNvCxnSpPr>
          <p:nvPr/>
        </p:nvCxnSpPr>
        <p:spPr>
          <a:xfrm flipH="1" flipV="1">
            <a:off x="7458591" y="5160165"/>
            <a:ext cx="365278" cy="2690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26">
            <a:extLst>
              <a:ext uri="{FF2B5EF4-FFF2-40B4-BE49-F238E27FC236}">
                <a16:creationId xmlns:a16="http://schemas.microsoft.com/office/drawing/2014/main" id="{79C58DD2-EE5D-0C4E-B462-D653182EA6B4}"/>
              </a:ext>
            </a:extLst>
          </p:cNvPr>
          <p:cNvCxnSpPr>
            <a:cxnSpLocks/>
          </p:cNvCxnSpPr>
          <p:nvPr/>
        </p:nvCxnSpPr>
        <p:spPr>
          <a:xfrm flipV="1">
            <a:off x="4822266" y="3983402"/>
            <a:ext cx="388198" cy="3595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28">
            <a:extLst>
              <a:ext uri="{FF2B5EF4-FFF2-40B4-BE49-F238E27FC236}">
                <a16:creationId xmlns:a16="http://schemas.microsoft.com/office/drawing/2014/main" id="{CDE3C140-0B65-1948-B0B7-47922840897E}"/>
              </a:ext>
            </a:extLst>
          </p:cNvPr>
          <p:cNvCxnSpPr>
            <a:cxnSpLocks/>
          </p:cNvCxnSpPr>
          <p:nvPr/>
        </p:nvCxnSpPr>
        <p:spPr>
          <a:xfrm flipH="1">
            <a:off x="6961982" y="1883323"/>
            <a:ext cx="458496" cy="226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30">
            <a:extLst>
              <a:ext uri="{FF2B5EF4-FFF2-40B4-BE49-F238E27FC236}">
                <a16:creationId xmlns:a16="http://schemas.microsoft.com/office/drawing/2014/main" id="{0FE34EA4-C992-534E-A2A6-E766D14BF15B}"/>
              </a:ext>
            </a:extLst>
          </p:cNvPr>
          <p:cNvCxnSpPr>
            <a:cxnSpLocks/>
            <a:stCxn id="10" idx="0"/>
            <a:endCxn id="14" idx="5"/>
          </p:cNvCxnSpPr>
          <p:nvPr/>
        </p:nvCxnSpPr>
        <p:spPr>
          <a:xfrm flipH="1" flipV="1">
            <a:off x="6792377" y="4161324"/>
            <a:ext cx="581492" cy="4082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33">
            <a:extLst>
              <a:ext uri="{FF2B5EF4-FFF2-40B4-BE49-F238E27FC236}">
                <a16:creationId xmlns:a16="http://schemas.microsoft.com/office/drawing/2014/main" id="{2E008079-0FE8-DB41-B75E-59CC85B612A9}"/>
              </a:ext>
            </a:extLst>
          </p:cNvPr>
          <p:cNvCxnSpPr>
            <a:cxnSpLocks/>
            <a:stCxn id="9" idx="0"/>
          </p:cNvCxnSpPr>
          <p:nvPr/>
        </p:nvCxnSpPr>
        <p:spPr>
          <a:xfrm flipV="1">
            <a:off x="5216757" y="3215373"/>
            <a:ext cx="134999" cy="2041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35">
            <a:extLst>
              <a:ext uri="{FF2B5EF4-FFF2-40B4-BE49-F238E27FC236}">
                <a16:creationId xmlns:a16="http://schemas.microsoft.com/office/drawing/2014/main" id="{65714DB0-BBCA-0045-BE5D-DC3334D88A4F}"/>
              </a:ext>
            </a:extLst>
          </p:cNvPr>
          <p:cNvCxnSpPr>
            <a:cxnSpLocks/>
            <a:endCxn id="15" idx="7"/>
          </p:cNvCxnSpPr>
          <p:nvPr/>
        </p:nvCxnSpPr>
        <p:spPr>
          <a:xfrm flipH="1">
            <a:off x="6312229" y="2542518"/>
            <a:ext cx="249690" cy="1513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38">
            <a:extLst>
              <a:ext uri="{FF2B5EF4-FFF2-40B4-BE49-F238E27FC236}">
                <a16:creationId xmlns:a16="http://schemas.microsoft.com/office/drawing/2014/main" id="{9A862C0A-DF81-8E43-8138-FE41758DD3D2}"/>
              </a:ext>
            </a:extLst>
          </p:cNvPr>
          <p:cNvCxnSpPr>
            <a:cxnSpLocks/>
          </p:cNvCxnSpPr>
          <p:nvPr/>
        </p:nvCxnSpPr>
        <p:spPr>
          <a:xfrm flipV="1">
            <a:off x="5534381" y="2789294"/>
            <a:ext cx="566439" cy="265950"/>
          </a:xfrm>
          <a:prstGeom prst="straightConnector1">
            <a:avLst/>
          </a:prstGeom>
          <a:ln w="57150">
            <a:solidFill>
              <a:srgbClr val="0070C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線單箭頭接點 40">
            <a:extLst>
              <a:ext uri="{FF2B5EF4-FFF2-40B4-BE49-F238E27FC236}">
                <a16:creationId xmlns:a16="http://schemas.microsoft.com/office/drawing/2014/main" id="{CB719239-6CC5-834E-A486-68532992DE74}"/>
              </a:ext>
            </a:extLst>
          </p:cNvPr>
          <p:cNvCxnSpPr>
            <a:cxnSpLocks/>
            <a:stCxn id="14" idx="1"/>
            <a:endCxn id="15" idx="4"/>
          </p:cNvCxnSpPr>
          <p:nvPr/>
        </p:nvCxnSpPr>
        <p:spPr>
          <a:xfrm flipH="1" flipV="1">
            <a:off x="6216770" y="2924294"/>
            <a:ext cx="384689" cy="1046112"/>
          </a:xfrm>
          <a:prstGeom prst="straightConnector1">
            <a:avLst/>
          </a:prstGeom>
          <a:ln w="57150">
            <a:solidFill>
              <a:srgbClr val="0070C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標題 1">
            <a:extLst>
              <a:ext uri="{FF2B5EF4-FFF2-40B4-BE49-F238E27FC236}">
                <a16:creationId xmlns:a16="http://schemas.microsoft.com/office/drawing/2014/main" id="{E4FBF81C-2E14-F049-9F21-CC4E5060E567}"/>
              </a:ext>
            </a:extLst>
          </p:cNvPr>
          <p:cNvSpPr txBox="1">
            <a:spLocks/>
          </p:cNvSpPr>
          <p:nvPr/>
        </p:nvSpPr>
        <p:spPr>
          <a:xfrm>
            <a:off x="321879" y="704993"/>
            <a:ext cx="7886700" cy="67973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Metric</a:t>
            </a:r>
            <a:r>
              <a:rPr lang="zh-CN" altLang="en-US" dirty="0"/>
              <a:t>：</a:t>
            </a:r>
            <a:r>
              <a:rPr lang="en-US" altLang="zh-CN" dirty="0"/>
              <a:t>Siamese</a:t>
            </a:r>
            <a:r>
              <a:rPr lang="zh-CN" altLang="en-US" dirty="0"/>
              <a:t> </a:t>
            </a:r>
            <a:r>
              <a:rPr lang="en-US" altLang="zh-CN" dirty="0"/>
              <a:t>Network</a:t>
            </a:r>
            <a:endParaRPr lang="zh-TW" altLang="en-US" dirty="0"/>
          </a:p>
        </p:txBody>
      </p:sp>
    </p:spTree>
    <p:extLst>
      <p:ext uri="{BB962C8B-B14F-4D97-AF65-F5344CB8AC3E}">
        <p14:creationId xmlns:p14="http://schemas.microsoft.com/office/powerpoint/2010/main" val="25926081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6EBF75-6A0D-EE44-A452-1F9AB0BA944D}"/>
              </a:ext>
            </a:extLst>
          </p:cNvPr>
          <p:cNvSpPr txBox="1">
            <a:spLocks/>
          </p:cNvSpPr>
          <p:nvPr/>
        </p:nvSpPr>
        <p:spPr>
          <a:xfrm>
            <a:off x="218886" y="720608"/>
            <a:ext cx="7886700" cy="71046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N-way Few/One-shot Learning</a:t>
            </a:r>
            <a:endParaRPr lang="zh-TW" altLang="en-US" dirty="0"/>
          </a:p>
        </p:txBody>
      </p:sp>
      <p:sp>
        <p:nvSpPr>
          <p:cNvPr id="3" name="內容版面配置區 2">
            <a:extLst>
              <a:ext uri="{FF2B5EF4-FFF2-40B4-BE49-F238E27FC236}">
                <a16:creationId xmlns:a16="http://schemas.microsoft.com/office/drawing/2014/main" id="{2EB61F10-7F72-0D4E-ADDB-5E92E58B612B}"/>
              </a:ext>
            </a:extLst>
          </p:cNvPr>
          <p:cNvSpPr txBox="1">
            <a:spLocks/>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Example: 5-ways 1-shot</a:t>
            </a:r>
            <a:endParaRPr lang="zh-TW" altLang="en-US" dirty="0"/>
          </a:p>
        </p:txBody>
      </p:sp>
      <p:sp>
        <p:nvSpPr>
          <p:cNvPr id="4" name="矩形 7">
            <a:extLst>
              <a:ext uri="{FF2B5EF4-FFF2-40B4-BE49-F238E27FC236}">
                <a16:creationId xmlns:a16="http://schemas.microsoft.com/office/drawing/2014/main" id="{9D163800-AB7F-924F-B926-E2B238AFD15B}"/>
              </a:ext>
            </a:extLst>
          </p:cNvPr>
          <p:cNvSpPr/>
          <p:nvPr/>
        </p:nvSpPr>
        <p:spPr>
          <a:xfrm>
            <a:off x="766656" y="6145045"/>
            <a:ext cx="5954966" cy="461665"/>
          </a:xfrm>
          <a:prstGeom prst="rect">
            <a:avLst/>
          </a:prstGeom>
        </p:spPr>
        <p:txBody>
          <a:bodyPr wrap="square">
            <a:spAutoFit/>
          </a:bodyPr>
          <a:lstStyle/>
          <a:p>
            <a:pPr algn="ctr"/>
            <a:r>
              <a:rPr lang="en-US" altLang="zh-TW" sz="2400" dirty="0"/>
              <a:t>Training Data (Each image represents a class)</a:t>
            </a:r>
            <a:endParaRPr lang="zh-TW" altLang="en-US" sz="2400" dirty="0"/>
          </a:p>
        </p:txBody>
      </p:sp>
      <p:sp>
        <p:nvSpPr>
          <p:cNvPr id="5" name="矩形 19">
            <a:extLst>
              <a:ext uri="{FF2B5EF4-FFF2-40B4-BE49-F238E27FC236}">
                <a16:creationId xmlns:a16="http://schemas.microsoft.com/office/drawing/2014/main" id="{C919EB22-FDE3-314C-9CF0-FBA360A29BC9}"/>
              </a:ext>
            </a:extLst>
          </p:cNvPr>
          <p:cNvSpPr/>
          <p:nvPr/>
        </p:nvSpPr>
        <p:spPr>
          <a:xfrm>
            <a:off x="7015677" y="5413085"/>
            <a:ext cx="1435814" cy="830997"/>
          </a:xfrm>
          <a:prstGeom prst="rect">
            <a:avLst/>
          </a:prstGeom>
        </p:spPr>
        <p:txBody>
          <a:bodyPr wrap="square">
            <a:spAutoFit/>
          </a:bodyPr>
          <a:lstStyle/>
          <a:p>
            <a:pPr algn="ctr"/>
            <a:r>
              <a:rPr lang="en-US" altLang="zh-TW" sz="2400" dirty="0"/>
              <a:t>Testing </a:t>
            </a:r>
          </a:p>
          <a:p>
            <a:pPr algn="ctr"/>
            <a:r>
              <a:rPr lang="en-US" altLang="zh-TW" sz="2400" dirty="0"/>
              <a:t>Data</a:t>
            </a:r>
            <a:endParaRPr lang="zh-TW" altLang="en-US" sz="2400" dirty="0"/>
          </a:p>
        </p:txBody>
      </p:sp>
      <p:grpSp>
        <p:nvGrpSpPr>
          <p:cNvPr id="6" name="群組 21">
            <a:extLst>
              <a:ext uri="{FF2B5EF4-FFF2-40B4-BE49-F238E27FC236}">
                <a16:creationId xmlns:a16="http://schemas.microsoft.com/office/drawing/2014/main" id="{8E519681-C6AA-F745-B4E4-9BAFCFEFDEB7}"/>
              </a:ext>
            </a:extLst>
          </p:cNvPr>
          <p:cNvGrpSpPr/>
          <p:nvPr/>
        </p:nvGrpSpPr>
        <p:grpSpPr>
          <a:xfrm>
            <a:off x="743113" y="2904728"/>
            <a:ext cx="7545834" cy="796725"/>
            <a:chOff x="743113" y="3019028"/>
            <a:chExt cx="7545834" cy="796725"/>
          </a:xfrm>
        </p:grpSpPr>
        <p:sp>
          <p:nvSpPr>
            <p:cNvPr id="7" name="矩形 12">
              <a:extLst>
                <a:ext uri="{FF2B5EF4-FFF2-40B4-BE49-F238E27FC236}">
                  <a16:creationId xmlns:a16="http://schemas.microsoft.com/office/drawing/2014/main" id="{72610ED9-DD63-7E4D-AB5B-DACBEFF78CDA}"/>
                </a:ext>
              </a:extLst>
            </p:cNvPr>
            <p:cNvSpPr/>
            <p:nvPr/>
          </p:nvSpPr>
          <p:spPr>
            <a:xfrm>
              <a:off x="743113" y="3019028"/>
              <a:ext cx="7545834" cy="79672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 name="文字方塊 20">
              <a:extLst>
                <a:ext uri="{FF2B5EF4-FFF2-40B4-BE49-F238E27FC236}">
                  <a16:creationId xmlns:a16="http://schemas.microsoft.com/office/drawing/2014/main" id="{7E261379-D9A9-E847-927E-C2B95923AE2A}"/>
                </a:ext>
              </a:extLst>
            </p:cNvPr>
            <p:cNvSpPr txBox="1"/>
            <p:nvPr/>
          </p:nvSpPr>
          <p:spPr>
            <a:xfrm>
              <a:off x="1478421" y="3169869"/>
              <a:ext cx="6424832" cy="523220"/>
            </a:xfrm>
            <a:prstGeom prst="rect">
              <a:avLst/>
            </a:prstGeom>
            <a:noFill/>
          </p:spPr>
          <p:txBody>
            <a:bodyPr wrap="square" rtlCol="0">
              <a:spAutoFit/>
            </a:bodyPr>
            <a:lstStyle/>
            <a:p>
              <a:pPr algn="ctr"/>
              <a:r>
                <a:rPr lang="en-US" altLang="zh-TW" sz="2800" dirty="0"/>
                <a:t>Network (Learning + Prediction)</a:t>
              </a:r>
              <a:endParaRPr lang="zh-TW" altLang="en-US" sz="2800" dirty="0"/>
            </a:p>
          </p:txBody>
        </p:sp>
      </p:grpSp>
      <p:pic>
        <p:nvPicPr>
          <p:cNvPr id="9" name="圖片 22">
            <a:extLst>
              <a:ext uri="{FF2B5EF4-FFF2-40B4-BE49-F238E27FC236}">
                <a16:creationId xmlns:a16="http://schemas.microsoft.com/office/drawing/2014/main" id="{4E730D55-3A6D-5048-9DFF-FA00B687CCFF}"/>
              </a:ext>
            </a:extLst>
          </p:cNvPr>
          <p:cNvPicPr preferRelativeResize="0">
            <a:picLocks/>
          </p:cNvPicPr>
          <p:nvPr/>
        </p:nvPicPr>
        <p:blipFill>
          <a:blip r:embed="rId3" cstate="screen">
            <a:extLst>
              <a:ext uri="{28A0092B-C50C-407E-A947-70E740481C1C}">
                <a14:useLocalDpi xmlns:a14="http://schemas.microsoft.com/office/drawing/2010/main"/>
              </a:ext>
            </a:extLst>
          </a:blip>
          <a:stretch>
            <a:fillRect/>
          </a:stretch>
        </p:blipFill>
        <p:spPr>
          <a:xfrm>
            <a:off x="2198312" y="4216168"/>
            <a:ext cx="571791" cy="1080000"/>
          </a:xfrm>
          <a:prstGeom prst="rect">
            <a:avLst/>
          </a:prstGeom>
        </p:spPr>
      </p:pic>
      <p:pic>
        <p:nvPicPr>
          <p:cNvPr id="10" name="圖片 23">
            <a:extLst>
              <a:ext uri="{FF2B5EF4-FFF2-40B4-BE49-F238E27FC236}">
                <a16:creationId xmlns:a16="http://schemas.microsoft.com/office/drawing/2014/main" id="{31CEAA20-749B-514C-B348-EB4E98F9A5A9}"/>
              </a:ext>
            </a:extLst>
          </p:cNvPr>
          <p:cNvPicPr preferRelativeResize="0">
            <a:picLocks/>
          </p:cNvPicPr>
          <p:nvPr/>
        </p:nvPicPr>
        <p:blipFill>
          <a:blip r:embed="rId4" cstate="screen">
            <a:extLst>
              <a:ext uri="{28A0092B-C50C-407E-A947-70E740481C1C}">
                <a14:useLocalDpi xmlns:a14="http://schemas.microsoft.com/office/drawing/2010/main"/>
              </a:ext>
            </a:extLst>
          </a:blip>
          <a:stretch>
            <a:fillRect/>
          </a:stretch>
        </p:blipFill>
        <p:spPr>
          <a:xfrm>
            <a:off x="691871" y="4216168"/>
            <a:ext cx="1080000" cy="1080000"/>
          </a:xfrm>
          <a:prstGeom prst="rect">
            <a:avLst/>
          </a:prstGeom>
        </p:spPr>
      </p:pic>
      <p:pic>
        <p:nvPicPr>
          <p:cNvPr id="11" name="圖片 24">
            <a:extLst>
              <a:ext uri="{FF2B5EF4-FFF2-40B4-BE49-F238E27FC236}">
                <a16:creationId xmlns:a16="http://schemas.microsoft.com/office/drawing/2014/main" id="{2046CBFE-0B9B-C24D-A46C-FFEDDF50CC48}"/>
              </a:ext>
            </a:extLst>
          </p:cNvPr>
          <p:cNvPicPr preferRelativeResize="0">
            <a:picLocks/>
          </p:cNvPicPr>
          <p:nvPr/>
        </p:nvPicPr>
        <p:blipFill>
          <a:blip r:embed="rId5" cstate="screen">
            <a:extLst>
              <a:ext uri="{28A0092B-C50C-407E-A947-70E740481C1C}">
                <a14:useLocalDpi xmlns:a14="http://schemas.microsoft.com/office/drawing/2010/main"/>
              </a:ext>
            </a:extLst>
          </a:blip>
          <a:stretch>
            <a:fillRect/>
          </a:stretch>
        </p:blipFill>
        <p:spPr>
          <a:xfrm>
            <a:off x="7193584" y="4216168"/>
            <a:ext cx="1080000" cy="1080000"/>
          </a:xfrm>
          <a:prstGeom prst="rect">
            <a:avLst/>
          </a:prstGeom>
        </p:spPr>
      </p:pic>
      <p:pic>
        <p:nvPicPr>
          <p:cNvPr id="12" name="圖片 25">
            <a:extLst>
              <a:ext uri="{FF2B5EF4-FFF2-40B4-BE49-F238E27FC236}">
                <a16:creationId xmlns:a16="http://schemas.microsoft.com/office/drawing/2014/main" id="{78A8C02B-2B91-064C-8904-FAEDBE741900}"/>
              </a:ext>
            </a:extLst>
          </p:cNvPr>
          <p:cNvPicPr preferRelativeResize="0">
            <a:picLocks/>
          </p:cNvPicPr>
          <p:nvPr/>
        </p:nvPicPr>
        <p:blipFill>
          <a:blip r:embed="rId6" cstate="screen">
            <a:extLst>
              <a:ext uri="{28A0092B-C50C-407E-A947-70E740481C1C}">
                <a14:useLocalDpi xmlns:a14="http://schemas.microsoft.com/office/drawing/2010/main"/>
              </a:ext>
            </a:extLst>
          </a:blip>
          <a:stretch>
            <a:fillRect/>
          </a:stretch>
        </p:blipFill>
        <p:spPr>
          <a:xfrm>
            <a:off x="3196545" y="4216168"/>
            <a:ext cx="1080000" cy="1080000"/>
          </a:xfrm>
          <a:prstGeom prst="rect">
            <a:avLst/>
          </a:prstGeom>
        </p:spPr>
      </p:pic>
      <p:pic>
        <p:nvPicPr>
          <p:cNvPr id="13" name="圖片 26">
            <a:extLst>
              <a:ext uri="{FF2B5EF4-FFF2-40B4-BE49-F238E27FC236}">
                <a16:creationId xmlns:a16="http://schemas.microsoft.com/office/drawing/2014/main" id="{EE475920-BADD-634E-8BCE-E088E514999F}"/>
              </a:ext>
            </a:extLst>
          </p:cNvPr>
          <p:cNvPicPr preferRelativeResize="0">
            <a:picLocks/>
          </p:cNvPicPr>
          <p:nvPr/>
        </p:nvPicPr>
        <p:blipFill>
          <a:blip r:embed="rId7" cstate="screen">
            <a:extLst>
              <a:ext uri="{28A0092B-C50C-407E-A947-70E740481C1C}">
                <a14:useLocalDpi xmlns:a14="http://schemas.microsoft.com/office/drawing/2010/main"/>
              </a:ext>
            </a:extLst>
          </a:blip>
          <a:stretch>
            <a:fillRect/>
          </a:stretch>
        </p:blipFill>
        <p:spPr>
          <a:xfrm>
            <a:off x="4448882" y="4216168"/>
            <a:ext cx="1080000" cy="1080000"/>
          </a:xfrm>
          <a:prstGeom prst="rect">
            <a:avLst/>
          </a:prstGeom>
        </p:spPr>
      </p:pic>
      <p:pic>
        <p:nvPicPr>
          <p:cNvPr id="14" name="圖片 27">
            <a:extLst>
              <a:ext uri="{FF2B5EF4-FFF2-40B4-BE49-F238E27FC236}">
                <a16:creationId xmlns:a16="http://schemas.microsoft.com/office/drawing/2014/main" id="{F68C7439-2A80-254E-915A-8263913B8D72}"/>
              </a:ext>
            </a:extLst>
          </p:cNvPr>
          <p:cNvPicPr preferRelativeResize="0">
            <a:picLocks/>
          </p:cNvPicPr>
          <p:nvPr/>
        </p:nvPicPr>
        <p:blipFill>
          <a:blip r:embed="rId8" cstate="screen">
            <a:extLst>
              <a:ext uri="{28A0092B-C50C-407E-A947-70E740481C1C}">
                <a14:useLocalDpi xmlns:a14="http://schemas.microsoft.com/office/drawing/2010/main"/>
              </a:ext>
            </a:extLst>
          </a:blip>
          <a:stretch>
            <a:fillRect/>
          </a:stretch>
        </p:blipFill>
        <p:spPr>
          <a:xfrm>
            <a:off x="5836218" y="4216168"/>
            <a:ext cx="810000" cy="1080000"/>
          </a:xfrm>
          <a:prstGeom prst="rect">
            <a:avLst/>
          </a:prstGeom>
        </p:spPr>
      </p:pic>
      <p:sp>
        <p:nvSpPr>
          <p:cNvPr id="15" name="文字方塊 28">
            <a:extLst>
              <a:ext uri="{FF2B5EF4-FFF2-40B4-BE49-F238E27FC236}">
                <a16:creationId xmlns:a16="http://schemas.microsoft.com/office/drawing/2014/main" id="{AB6507B8-231F-A544-ACD9-DC4A8CE79176}"/>
              </a:ext>
            </a:extLst>
          </p:cNvPr>
          <p:cNvSpPr txBox="1"/>
          <p:nvPr/>
        </p:nvSpPr>
        <p:spPr>
          <a:xfrm>
            <a:off x="708293" y="5320745"/>
            <a:ext cx="1080000" cy="338554"/>
          </a:xfrm>
          <a:prstGeom prst="rect">
            <a:avLst/>
          </a:prstGeom>
          <a:noFill/>
        </p:spPr>
        <p:txBody>
          <a:bodyPr wrap="square" rtlCol="0">
            <a:spAutoFit/>
          </a:bodyPr>
          <a:lstStyle/>
          <a:p>
            <a:pPr algn="ctr"/>
            <a:r>
              <a:rPr lang="en-US" altLang="zh-TW" sz="1600" dirty="0">
                <a:latin typeface="微軟正黑體" panose="020B0604030504040204" pitchFamily="34" charset="-120"/>
                <a:ea typeface="微軟正黑體" panose="020B0604030504040204" pitchFamily="34" charset="-120"/>
              </a:rPr>
              <a:t>iPhone4</a:t>
            </a:r>
            <a:endParaRPr lang="zh-TW" altLang="en-US" sz="1600" dirty="0">
              <a:latin typeface="微軟正黑體" panose="020B0604030504040204" pitchFamily="34" charset="-120"/>
              <a:ea typeface="微軟正黑體" panose="020B0604030504040204" pitchFamily="34" charset="-120"/>
            </a:endParaRPr>
          </a:p>
        </p:txBody>
      </p:sp>
      <p:sp>
        <p:nvSpPr>
          <p:cNvPr id="16" name="文字方塊 29">
            <a:extLst>
              <a:ext uri="{FF2B5EF4-FFF2-40B4-BE49-F238E27FC236}">
                <a16:creationId xmlns:a16="http://schemas.microsoft.com/office/drawing/2014/main" id="{0DC09038-19D5-5C49-BE89-62C1C3C814B2}"/>
              </a:ext>
            </a:extLst>
          </p:cNvPr>
          <p:cNvSpPr txBox="1"/>
          <p:nvPr/>
        </p:nvSpPr>
        <p:spPr>
          <a:xfrm>
            <a:off x="1969328" y="5320745"/>
            <a:ext cx="1080000" cy="338554"/>
          </a:xfrm>
          <a:prstGeom prst="rect">
            <a:avLst/>
          </a:prstGeom>
          <a:noFill/>
        </p:spPr>
        <p:txBody>
          <a:bodyPr wrap="square" rtlCol="0">
            <a:spAutoFit/>
          </a:bodyPr>
          <a:lstStyle/>
          <a:p>
            <a:pPr algn="ctr"/>
            <a:r>
              <a:rPr lang="en-US" altLang="zh-TW" sz="1600" dirty="0">
                <a:latin typeface="微軟正黑體" panose="020B0604030504040204" pitchFamily="34" charset="-120"/>
                <a:ea typeface="微軟正黑體" panose="020B0604030504040204" pitchFamily="34" charset="-120"/>
              </a:rPr>
              <a:t>iPhone5</a:t>
            </a:r>
            <a:endParaRPr lang="zh-TW" altLang="en-US" sz="1600" dirty="0">
              <a:latin typeface="微軟正黑體" panose="020B0604030504040204" pitchFamily="34" charset="-120"/>
              <a:ea typeface="微軟正黑體" panose="020B0604030504040204" pitchFamily="34" charset="-120"/>
            </a:endParaRPr>
          </a:p>
        </p:txBody>
      </p:sp>
      <p:sp>
        <p:nvSpPr>
          <p:cNvPr id="17" name="文字方塊 30">
            <a:extLst>
              <a:ext uri="{FF2B5EF4-FFF2-40B4-BE49-F238E27FC236}">
                <a16:creationId xmlns:a16="http://schemas.microsoft.com/office/drawing/2014/main" id="{4015C93A-6365-A346-A7CC-70F4D2578C7D}"/>
              </a:ext>
            </a:extLst>
          </p:cNvPr>
          <p:cNvSpPr txBox="1"/>
          <p:nvPr/>
        </p:nvSpPr>
        <p:spPr>
          <a:xfrm>
            <a:off x="3167296" y="5320745"/>
            <a:ext cx="1080000" cy="338554"/>
          </a:xfrm>
          <a:prstGeom prst="rect">
            <a:avLst/>
          </a:prstGeom>
          <a:noFill/>
        </p:spPr>
        <p:txBody>
          <a:bodyPr wrap="square" rtlCol="0">
            <a:spAutoFit/>
          </a:bodyPr>
          <a:lstStyle/>
          <a:p>
            <a:pPr algn="ctr"/>
            <a:r>
              <a:rPr lang="en-US" altLang="zh-TW" sz="1600" dirty="0">
                <a:latin typeface="微軟正黑體" panose="020B0604030504040204" pitchFamily="34" charset="-120"/>
                <a:ea typeface="微軟正黑體" panose="020B0604030504040204" pitchFamily="34" charset="-120"/>
              </a:rPr>
              <a:t>iPhone6</a:t>
            </a:r>
            <a:endParaRPr lang="zh-TW" altLang="en-US" sz="1600" dirty="0">
              <a:latin typeface="微軟正黑體" panose="020B0604030504040204" pitchFamily="34" charset="-120"/>
              <a:ea typeface="微軟正黑體" panose="020B0604030504040204" pitchFamily="34" charset="-120"/>
            </a:endParaRPr>
          </a:p>
        </p:txBody>
      </p:sp>
      <p:sp>
        <p:nvSpPr>
          <p:cNvPr id="18" name="文字方塊 31">
            <a:extLst>
              <a:ext uri="{FF2B5EF4-FFF2-40B4-BE49-F238E27FC236}">
                <a16:creationId xmlns:a16="http://schemas.microsoft.com/office/drawing/2014/main" id="{1DBD8E8F-BE11-9A47-AEA7-445DA9C7F9E2}"/>
              </a:ext>
            </a:extLst>
          </p:cNvPr>
          <p:cNvSpPr txBox="1"/>
          <p:nvPr/>
        </p:nvSpPr>
        <p:spPr>
          <a:xfrm>
            <a:off x="4501176" y="5320745"/>
            <a:ext cx="1080000" cy="338554"/>
          </a:xfrm>
          <a:prstGeom prst="rect">
            <a:avLst/>
          </a:prstGeom>
          <a:noFill/>
        </p:spPr>
        <p:txBody>
          <a:bodyPr wrap="square" rtlCol="0">
            <a:spAutoFit/>
          </a:bodyPr>
          <a:lstStyle/>
          <a:p>
            <a:pPr algn="ctr"/>
            <a:r>
              <a:rPr lang="en-US" altLang="zh-TW" sz="1600" dirty="0" err="1">
                <a:latin typeface="微軟正黑體" panose="020B0604030504040204" pitchFamily="34" charset="-120"/>
                <a:ea typeface="微軟正黑體" panose="020B0604030504040204" pitchFamily="34" charset="-120"/>
              </a:rPr>
              <a:t>iPhoneX</a:t>
            </a:r>
            <a:endParaRPr lang="zh-TW" altLang="en-US" sz="1600" dirty="0">
              <a:latin typeface="微軟正黑體" panose="020B0604030504040204" pitchFamily="34" charset="-120"/>
              <a:ea typeface="微軟正黑體" panose="020B0604030504040204" pitchFamily="34" charset="-120"/>
            </a:endParaRPr>
          </a:p>
        </p:txBody>
      </p:sp>
      <p:sp>
        <p:nvSpPr>
          <p:cNvPr id="19" name="文字方塊 32">
            <a:extLst>
              <a:ext uri="{FF2B5EF4-FFF2-40B4-BE49-F238E27FC236}">
                <a16:creationId xmlns:a16="http://schemas.microsoft.com/office/drawing/2014/main" id="{5EC54F4B-37CD-534A-B650-F8DABB5537DC}"/>
              </a:ext>
            </a:extLst>
          </p:cNvPr>
          <p:cNvSpPr txBox="1"/>
          <p:nvPr/>
        </p:nvSpPr>
        <p:spPr>
          <a:xfrm>
            <a:off x="5710340" y="5320745"/>
            <a:ext cx="1080000" cy="338554"/>
          </a:xfrm>
          <a:prstGeom prst="rect">
            <a:avLst/>
          </a:prstGeom>
          <a:noFill/>
        </p:spPr>
        <p:txBody>
          <a:bodyPr wrap="square" rtlCol="0">
            <a:spAutoFit/>
          </a:bodyPr>
          <a:lstStyle/>
          <a:p>
            <a:pPr algn="ctr"/>
            <a:r>
              <a:rPr lang="en-US" altLang="zh-TW" sz="1600" dirty="0">
                <a:latin typeface="微軟正黑體" panose="020B0604030504040204" pitchFamily="34" charset="-120"/>
                <a:ea typeface="微軟正黑體" panose="020B0604030504040204" pitchFamily="34" charset="-120"/>
              </a:rPr>
              <a:t>Huawei</a:t>
            </a:r>
            <a:endParaRPr lang="zh-TW" altLang="en-US" sz="1600" dirty="0">
              <a:latin typeface="微軟正黑體" panose="020B0604030504040204" pitchFamily="34" charset="-120"/>
              <a:ea typeface="微軟正黑體" panose="020B0604030504040204" pitchFamily="34" charset="-120"/>
            </a:endParaRPr>
          </a:p>
        </p:txBody>
      </p:sp>
      <p:sp>
        <p:nvSpPr>
          <p:cNvPr id="20" name="文字方塊 34">
            <a:extLst>
              <a:ext uri="{FF2B5EF4-FFF2-40B4-BE49-F238E27FC236}">
                <a16:creationId xmlns:a16="http://schemas.microsoft.com/office/drawing/2014/main" id="{4E91B0AF-00F1-F642-90EC-AACA55546E6C}"/>
              </a:ext>
            </a:extLst>
          </p:cNvPr>
          <p:cNvSpPr txBox="1"/>
          <p:nvPr/>
        </p:nvSpPr>
        <p:spPr>
          <a:xfrm>
            <a:off x="6943127" y="1852928"/>
            <a:ext cx="1508364" cy="461665"/>
          </a:xfrm>
          <a:prstGeom prst="rect">
            <a:avLst/>
          </a:prstGeom>
          <a:noFill/>
        </p:spPr>
        <p:txBody>
          <a:bodyPr wrap="square" rtlCol="0">
            <a:spAutoFit/>
          </a:bodyPr>
          <a:lstStyle/>
          <a:p>
            <a:pPr algn="ctr"/>
            <a:r>
              <a:rPr lang="en-US" altLang="zh-TW" sz="2400" dirty="0" err="1">
                <a:latin typeface="微軟正黑體" panose="020B0604030504040204" pitchFamily="34" charset="-120"/>
                <a:ea typeface="微軟正黑體" panose="020B0604030504040204" pitchFamily="34" charset="-120"/>
              </a:rPr>
              <a:t>iPhoneX</a:t>
            </a:r>
            <a:endParaRPr lang="zh-TW" altLang="en-US" sz="2400" dirty="0">
              <a:latin typeface="微軟正黑體" panose="020B0604030504040204" pitchFamily="34" charset="-120"/>
              <a:ea typeface="微軟正黑體" panose="020B0604030504040204" pitchFamily="34" charset="-120"/>
            </a:endParaRPr>
          </a:p>
        </p:txBody>
      </p:sp>
      <p:cxnSp>
        <p:nvCxnSpPr>
          <p:cNvPr id="21" name="直線單箭頭接點 35">
            <a:extLst>
              <a:ext uri="{FF2B5EF4-FFF2-40B4-BE49-F238E27FC236}">
                <a16:creationId xmlns:a16="http://schemas.microsoft.com/office/drawing/2014/main" id="{D211D1E7-E752-8D4C-B252-704E3C14BE39}"/>
              </a:ext>
            </a:extLst>
          </p:cNvPr>
          <p:cNvCxnSpPr>
            <a:cxnSpLocks/>
          </p:cNvCxnSpPr>
          <p:nvPr/>
        </p:nvCxnSpPr>
        <p:spPr>
          <a:xfrm flipV="1">
            <a:off x="1253214" y="3701454"/>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37">
            <a:extLst>
              <a:ext uri="{FF2B5EF4-FFF2-40B4-BE49-F238E27FC236}">
                <a16:creationId xmlns:a16="http://schemas.microsoft.com/office/drawing/2014/main" id="{29D24BA9-D59E-3745-97CF-59C84F717D4A}"/>
              </a:ext>
            </a:extLst>
          </p:cNvPr>
          <p:cNvCxnSpPr>
            <a:cxnSpLocks/>
          </p:cNvCxnSpPr>
          <p:nvPr/>
        </p:nvCxnSpPr>
        <p:spPr>
          <a:xfrm flipV="1">
            <a:off x="2491464" y="3701453"/>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38">
            <a:extLst>
              <a:ext uri="{FF2B5EF4-FFF2-40B4-BE49-F238E27FC236}">
                <a16:creationId xmlns:a16="http://schemas.microsoft.com/office/drawing/2014/main" id="{55048336-AC9C-704F-A04D-ED7706E4E3EA}"/>
              </a:ext>
            </a:extLst>
          </p:cNvPr>
          <p:cNvCxnSpPr>
            <a:cxnSpLocks/>
          </p:cNvCxnSpPr>
          <p:nvPr/>
        </p:nvCxnSpPr>
        <p:spPr>
          <a:xfrm flipV="1">
            <a:off x="3741144" y="3701453"/>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39">
            <a:extLst>
              <a:ext uri="{FF2B5EF4-FFF2-40B4-BE49-F238E27FC236}">
                <a16:creationId xmlns:a16="http://schemas.microsoft.com/office/drawing/2014/main" id="{62D7E59F-FF7E-CB47-96BC-8A90053D0366}"/>
              </a:ext>
            </a:extLst>
          </p:cNvPr>
          <p:cNvCxnSpPr>
            <a:cxnSpLocks/>
          </p:cNvCxnSpPr>
          <p:nvPr/>
        </p:nvCxnSpPr>
        <p:spPr>
          <a:xfrm flipV="1">
            <a:off x="5002254" y="3701453"/>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40">
            <a:extLst>
              <a:ext uri="{FF2B5EF4-FFF2-40B4-BE49-F238E27FC236}">
                <a16:creationId xmlns:a16="http://schemas.microsoft.com/office/drawing/2014/main" id="{AB666AC8-E8DA-F94F-BE3F-7F407A55D04F}"/>
              </a:ext>
            </a:extLst>
          </p:cNvPr>
          <p:cNvCxnSpPr>
            <a:cxnSpLocks/>
          </p:cNvCxnSpPr>
          <p:nvPr/>
        </p:nvCxnSpPr>
        <p:spPr>
          <a:xfrm flipV="1">
            <a:off x="6263364" y="3701453"/>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41">
            <a:extLst>
              <a:ext uri="{FF2B5EF4-FFF2-40B4-BE49-F238E27FC236}">
                <a16:creationId xmlns:a16="http://schemas.microsoft.com/office/drawing/2014/main" id="{2ABF876D-068A-654F-8EB2-CBD35ED3EA95}"/>
              </a:ext>
            </a:extLst>
          </p:cNvPr>
          <p:cNvCxnSpPr>
            <a:cxnSpLocks/>
          </p:cNvCxnSpPr>
          <p:nvPr/>
        </p:nvCxnSpPr>
        <p:spPr>
          <a:xfrm flipV="1">
            <a:off x="7775934" y="3701453"/>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42">
            <a:extLst>
              <a:ext uri="{FF2B5EF4-FFF2-40B4-BE49-F238E27FC236}">
                <a16:creationId xmlns:a16="http://schemas.microsoft.com/office/drawing/2014/main" id="{FE7489E1-B9FB-DC45-86F6-DDE8B18DA801}"/>
              </a:ext>
            </a:extLst>
          </p:cNvPr>
          <p:cNvCxnSpPr>
            <a:cxnSpLocks/>
          </p:cNvCxnSpPr>
          <p:nvPr/>
        </p:nvCxnSpPr>
        <p:spPr>
          <a:xfrm flipV="1">
            <a:off x="7748988" y="2390014"/>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右大括弧 43">
            <a:extLst>
              <a:ext uri="{FF2B5EF4-FFF2-40B4-BE49-F238E27FC236}">
                <a16:creationId xmlns:a16="http://schemas.microsoft.com/office/drawing/2014/main" id="{27C70BFE-F5EA-8A4E-8190-6565CE355E71}"/>
              </a:ext>
            </a:extLst>
          </p:cNvPr>
          <p:cNvSpPr/>
          <p:nvPr/>
        </p:nvSpPr>
        <p:spPr>
          <a:xfrm rot="5400000">
            <a:off x="3578436" y="2843495"/>
            <a:ext cx="383408" cy="6022157"/>
          </a:xfrm>
          <a:prstGeom prst="rightBrace">
            <a:avLst>
              <a:gd name="adj1" fmla="val 14232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160372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4">
            <a:extLst>
              <a:ext uri="{FF2B5EF4-FFF2-40B4-BE49-F238E27FC236}">
                <a16:creationId xmlns:a16="http://schemas.microsoft.com/office/drawing/2014/main" id="{1DC94057-BFD1-CA4F-B1CD-1A763157CC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48945" y="384154"/>
            <a:ext cx="2699360" cy="1717774"/>
          </a:xfrm>
          <a:prstGeom prst="rect">
            <a:avLst/>
          </a:prstGeom>
        </p:spPr>
      </p:pic>
      <p:sp>
        <p:nvSpPr>
          <p:cNvPr id="3" name="文字方塊 5">
            <a:extLst>
              <a:ext uri="{FF2B5EF4-FFF2-40B4-BE49-F238E27FC236}">
                <a16:creationId xmlns:a16="http://schemas.microsoft.com/office/drawing/2014/main" id="{E03CC937-72A2-A447-AC2E-4FA518953077}"/>
              </a:ext>
            </a:extLst>
          </p:cNvPr>
          <p:cNvSpPr txBox="1"/>
          <p:nvPr/>
        </p:nvSpPr>
        <p:spPr>
          <a:xfrm>
            <a:off x="8011431" y="1096000"/>
            <a:ext cx="1805940" cy="830997"/>
          </a:xfrm>
          <a:prstGeom prst="rect">
            <a:avLst/>
          </a:prstGeom>
          <a:noFill/>
        </p:spPr>
        <p:txBody>
          <a:bodyPr wrap="square" rtlCol="0">
            <a:spAutoFit/>
          </a:bodyPr>
          <a:lstStyle/>
          <a:p>
            <a:r>
              <a:rPr lang="en-US" altLang="zh-TW" sz="2400" dirty="0"/>
              <a:t>Testing </a:t>
            </a:r>
          </a:p>
          <a:p>
            <a:r>
              <a:rPr lang="en-US" altLang="zh-TW" sz="2400" dirty="0"/>
              <a:t>Data</a:t>
            </a:r>
            <a:endParaRPr lang="zh-TW" altLang="en-US" sz="2400" dirty="0"/>
          </a:p>
        </p:txBody>
      </p:sp>
      <p:grpSp>
        <p:nvGrpSpPr>
          <p:cNvPr id="4" name="群組 74">
            <a:extLst>
              <a:ext uri="{FF2B5EF4-FFF2-40B4-BE49-F238E27FC236}">
                <a16:creationId xmlns:a16="http://schemas.microsoft.com/office/drawing/2014/main" id="{E3BDD025-4A6D-074B-A7A2-C9617215D665}"/>
              </a:ext>
            </a:extLst>
          </p:cNvPr>
          <p:cNvGrpSpPr/>
          <p:nvPr/>
        </p:nvGrpSpPr>
        <p:grpSpPr>
          <a:xfrm>
            <a:off x="701742" y="2714368"/>
            <a:ext cx="5010150" cy="514715"/>
            <a:chOff x="1458954" y="4605108"/>
            <a:chExt cx="5010150" cy="514715"/>
          </a:xfrm>
        </p:grpSpPr>
        <p:cxnSp>
          <p:nvCxnSpPr>
            <p:cNvPr id="5" name="直線單箭頭接點 75">
              <a:extLst>
                <a:ext uri="{FF2B5EF4-FFF2-40B4-BE49-F238E27FC236}">
                  <a16:creationId xmlns:a16="http://schemas.microsoft.com/office/drawing/2014/main" id="{23B448FA-E638-E84A-B22B-8440DC8A6043}"/>
                </a:ext>
              </a:extLst>
            </p:cNvPr>
            <p:cNvCxnSpPr>
              <a:cxnSpLocks/>
            </p:cNvCxnSpPr>
            <p:nvPr/>
          </p:nvCxnSpPr>
          <p:spPr>
            <a:xfrm flipV="1">
              <a:off x="1458954" y="4605109"/>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76">
              <a:extLst>
                <a:ext uri="{FF2B5EF4-FFF2-40B4-BE49-F238E27FC236}">
                  <a16:creationId xmlns:a16="http://schemas.microsoft.com/office/drawing/2014/main" id="{44FF7961-67DD-A148-A03B-4A5D829A563C}"/>
                </a:ext>
              </a:extLst>
            </p:cNvPr>
            <p:cNvCxnSpPr>
              <a:cxnSpLocks/>
            </p:cNvCxnSpPr>
            <p:nvPr/>
          </p:nvCxnSpPr>
          <p:spPr>
            <a:xfrm flipV="1">
              <a:off x="2697204" y="4605108"/>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77">
              <a:extLst>
                <a:ext uri="{FF2B5EF4-FFF2-40B4-BE49-F238E27FC236}">
                  <a16:creationId xmlns:a16="http://schemas.microsoft.com/office/drawing/2014/main" id="{3BC552CB-B3BF-CC48-AE86-C2A91FD8CA09}"/>
                </a:ext>
              </a:extLst>
            </p:cNvPr>
            <p:cNvCxnSpPr>
              <a:cxnSpLocks/>
            </p:cNvCxnSpPr>
            <p:nvPr/>
          </p:nvCxnSpPr>
          <p:spPr>
            <a:xfrm flipV="1">
              <a:off x="3946884" y="4605108"/>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8">
              <a:extLst>
                <a:ext uri="{FF2B5EF4-FFF2-40B4-BE49-F238E27FC236}">
                  <a16:creationId xmlns:a16="http://schemas.microsoft.com/office/drawing/2014/main" id="{E0115D23-5B83-C243-A4E8-E034CC34E198}"/>
                </a:ext>
              </a:extLst>
            </p:cNvPr>
            <p:cNvCxnSpPr>
              <a:cxnSpLocks/>
            </p:cNvCxnSpPr>
            <p:nvPr/>
          </p:nvCxnSpPr>
          <p:spPr>
            <a:xfrm flipV="1">
              <a:off x="5207994" y="4605108"/>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79">
              <a:extLst>
                <a:ext uri="{FF2B5EF4-FFF2-40B4-BE49-F238E27FC236}">
                  <a16:creationId xmlns:a16="http://schemas.microsoft.com/office/drawing/2014/main" id="{C39179A1-4638-A24A-B074-46BCD83FB19D}"/>
                </a:ext>
              </a:extLst>
            </p:cNvPr>
            <p:cNvCxnSpPr>
              <a:cxnSpLocks/>
            </p:cNvCxnSpPr>
            <p:nvPr/>
          </p:nvCxnSpPr>
          <p:spPr>
            <a:xfrm flipV="1">
              <a:off x="6469104" y="4605108"/>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 name="直線單箭頭接點 61">
            <a:extLst>
              <a:ext uri="{FF2B5EF4-FFF2-40B4-BE49-F238E27FC236}">
                <a16:creationId xmlns:a16="http://schemas.microsoft.com/office/drawing/2014/main" id="{7D07F11E-FDFB-D34A-9139-BE1C91F9D36E}"/>
              </a:ext>
            </a:extLst>
          </p:cNvPr>
          <p:cNvCxnSpPr>
            <a:cxnSpLocks/>
          </p:cNvCxnSpPr>
          <p:nvPr/>
        </p:nvCxnSpPr>
        <p:spPr>
          <a:xfrm flipH="1">
            <a:off x="931333" y="3245116"/>
            <a:ext cx="551312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63">
            <a:extLst>
              <a:ext uri="{FF2B5EF4-FFF2-40B4-BE49-F238E27FC236}">
                <a16:creationId xmlns:a16="http://schemas.microsoft.com/office/drawing/2014/main" id="{EC7AD9AB-FABC-7342-8DFE-93CA5C800F62}"/>
              </a:ext>
            </a:extLst>
          </p:cNvPr>
          <p:cNvCxnSpPr>
            <a:cxnSpLocks/>
          </p:cNvCxnSpPr>
          <p:nvPr/>
        </p:nvCxnSpPr>
        <p:spPr>
          <a:xfrm flipH="1">
            <a:off x="2108091" y="3245116"/>
            <a:ext cx="43592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65">
            <a:extLst>
              <a:ext uri="{FF2B5EF4-FFF2-40B4-BE49-F238E27FC236}">
                <a16:creationId xmlns:a16="http://schemas.microsoft.com/office/drawing/2014/main" id="{3F1D683A-3CB5-7542-A7B4-60B22907159D}"/>
              </a:ext>
            </a:extLst>
          </p:cNvPr>
          <p:cNvCxnSpPr>
            <a:cxnSpLocks/>
          </p:cNvCxnSpPr>
          <p:nvPr/>
        </p:nvCxnSpPr>
        <p:spPr>
          <a:xfrm flipH="1">
            <a:off x="3370334" y="3245116"/>
            <a:ext cx="309698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69">
            <a:extLst>
              <a:ext uri="{FF2B5EF4-FFF2-40B4-BE49-F238E27FC236}">
                <a16:creationId xmlns:a16="http://schemas.microsoft.com/office/drawing/2014/main" id="{8BA47BA3-37CF-974E-9A8B-8144D2625C23}"/>
              </a:ext>
            </a:extLst>
          </p:cNvPr>
          <p:cNvCxnSpPr>
            <a:cxnSpLocks/>
          </p:cNvCxnSpPr>
          <p:nvPr/>
        </p:nvCxnSpPr>
        <p:spPr>
          <a:xfrm flipH="1">
            <a:off x="4631374" y="3245116"/>
            <a:ext cx="18359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71">
            <a:extLst>
              <a:ext uri="{FF2B5EF4-FFF2-40B4-BE49-F238E27FC236}">
                <a16:creationId xmlns:a16="http://schemas.microsoft.com/office/drawing/2014/main" id="{6DBCE241-BD88-A148-9DC9-E95504A5F28C}"/>
              </a:ext>
            </a:extLst>
          </p:cNvPr>
          <p:cNvCxnSpPr>
            <a:cxnSpLocks/>
          </p:cNvCxnSpPr>
          <p:nvPr/>
        </p:nvCxnSpPr>
        <p:spPr>
          <a:xfrm flipH="1">
            <a:off x="5894536" y="3245116"/>
            <a:ext cx="5270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48">
            <a:extLst>
              <a:ext uri="{FF2B5EF4-FFF2-40B4-BE49-F238E27FC236}">
                <a16:creationId xmlns:a16="http://schemas.microsoft.com/office/drawing/2014/main" id="{B36B296D-3D18-5445-B59A-655A08FFB06F}"/>
              </a:ext>
            </a:extLst>
          </p:cNvPr>
          <p:cNvGrpSpPr/>
          <p:nvPr/>
        </p:nvGrpSpPr>
        <p:grpSpPr>
          <a:xfrm>
            <a:off x="491341" y="3044705"/>
            <a:ext cx="411656" cy="740915"/>
            <a:chOff x="491341" y="3200333"/>
            <a:chExt cx="411656" cy="740915"/>
          </a:xfrm>
        </p:grpSpPr>
        <p:cxnSp>
          <p:nvCxnSpPr>
            <p:cNvPr id="16" name="直線單箭頭接點 45">
              <a:extLst>
                <a:ext uri="{FF2B5EF4-FFF2-40B4-BE49-F238E27FC236}">
                  <a16:creationId xmlns:a16="http://schemas.microsoft.com/office/drawing/2014/main" id="{8F9EB8E3-6CD4-F74F-B8E3-C180BE9D5F22}"/>
                </a:ext>
              </a:extLst>
            </p:cNvPr>
            <p:cNvCxnSpPr>
              <a:cxnSpLocks/>
            </p:cNvCxnSpPr>
            <p:nvPr/>
          </p:nvCxnSpPr>
          <p:spPr>
            <a:xfrm flipV="1">
              <a:off x="700170" y="3587874"/>
              <a:ext cx="0" cy="353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圓角 40">
              <a:extLst>
                <a:ext uri="{FF2B5EF4-FFF2-40B4-BE49-F238E27FC236}">
                  <a16:creationId xmlns:a16="http://schemas.microsoft.com/office/drawing/2014/main" id="{2DC181C1-D934-D84F-82BA-1E4C6B95E145}"/>
                </a:ext>
              </a:extLst>
            </p:cNvPr>
            <p:cNvSpPr/>
            <p:nvPr/>
          </p:nvSpPr>
          <p:spPr>
            <a:xfrm>
              <a:off x="491341" y="3200333"/>
              <a:ext cx="411656" cy="386281"/>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grpSp>
        <p:nvGrpSpPr>
          <p:cNvPr id="18" name="群組 49">
            <a:extLst>
              <a:ext uri="{FF2B5EF4-FFF2-40B4-BE49-F238E27FC236}">
                <a16:creationId xmlns:a16="http://schemas.microsoft.com/office/drawing/2014/main" id="{00BA8845-8F51-E247-A83F-6D919EB88CE5}"/>
              </a:ext>
            </a:extLst>
          </p:cNvPr>
          <p:cNvGrpSpPr/>
          <p:nvPr/>
        </p:nvGrpSpPr>
        <p:grpSpPr>
          <a:xfrm>
            <a:off x="1719294" y="3044705"/>
            <a:ext cx="411656" cy="740915"/>
            <a:chOff x="491341" y="3200333"/>
            <a:chExt cx="411656" cy="740915"/>
          </a:xfrm>
        </p:grpSpPr>
        <p:cxnSp>
          <p:nvCxnSpPr>
            <p:cNvPr id="19" name="直線單箭頭接點 50">
              <a:extLst>
                <a:ext uri="{FF2B5EF4-FFF2-40B4-BE49-F238E27FC236}">
                  <a16:creationId xmlns:a16="http://schemas.microsoft.com/office/drawing/2014/main" id="{1C269776-694E-A34F-A26F-D14A966266CA}"/>
                </a:ext>
              </a:extLst>
            </p:cNvPr>
            <p:cNvCxnSpPr>
              <a:cxnSpLocks/>
            </p:cNvCxnSpPr>
            <p:nvPr/>
          </p:nvCxnSpPr>
          <p:spPr>
            <a:xfrm flipV="1">
              <a:off x="700170" y="3587874"/>
              <a:ext cx="0" cy="353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圓角 51">
              <a:extLst>
                <a:ext uri="{FF2B5EF4-FFF2-40B4-BE49-F238E27FC236}">
                  <a16:creationId xmlns:a16="http://schemas.microsoft.com/office/drawing/2014/main" id="{223270A7-D671-2540-809A-4C0936B92F14}"/>
                </a:ext>
              </a:extLst>
            </p:cNvPr>
            <p:cNvSpPr/>
            <p:nvPr/>
          </p:nvSpPr>
          <p:spPr>
            <a:xfrm>
              <a:off x="491341" y="3200333"/>
              <a:ext cx="411656" cy="386281"/>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grpSp>
        <p:nvGrpSpPr>
          <p:cNvPr id="21" name="群組 52">
            <a:extLst>
              <a:ext uri="{FF2B5EF4-FFF2-40B4-BE49-F238E27FC236}">
                <a16:creationId xmlns:a16="http://schemas.microsoft.com/office/drawing/2014/main" id="{5EBCFF6C-5645-3D42-8218-F72F253CD4DD}"/>
              </a:ext>
            </a:extLst>
          </p:cNvPr>
          <p:cNvGrpSpPr/>
          <p:nvPr/>
        </p:nvGrpSpPr>
        <p:grpSpPr>
          <a:xfrm>
            <a:off x="2981537" y="3044705"/>
            <a:ext cx="411656" cy="740915"/>
            <a:chOff x="491341" y="3200333"/>
            <a:chExt cx="411656" cy="740915"/>
          </a:xfrm>
        </p:grpSpPr>
        <p:cxnSp>
          <p:nvCxnSpPr>
            <p:cNvPr id="22" name="直線單箭頭接點 53">
              <a:extLst>
                <a:ext uri="{FF2B5EF4-FFF2-40B4-BE49-F238E27FC236}">
                  <a16:creationId xmlns:a16="http://schemas.microsoft.com/office/drawing/2014/main" id="{CE3E31CC-50E7-D741-BF93-7B4A99975841}"/>
                </a:ext>
              </a:extLst>
            </p:cNvPr>
            <p:cNvCxnSpPr>
              <a:cxnSpLocks/>
            </p:cNvCxnSpPr>
            <p:nvPr/>
          </p:nvCxnSpPr>
          <p:spPr>
            <a:xfrm flipV="1">
              <a:off x="700170" y="3587874"/>
              <a:ext cx="0" cy="353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圓角 54">
              <a:extLst>
                <a:ext uri="{FF2B5EF4-FFF2-40B4-BE49-F238E27FC236}">
                  <a16:creationId xmlns:a16="http://schemas.microsoft.com/office/drawing/2014/main" id="{C2B72906-8C8A-214D-B863-88971B9D6A00}"/>
                </a:ext>
              </a:extLst>
            </p:cNvPr>
            <p:cNvSpPr/>
            <p:nvPr/>
          </p:nvSpPr>
          <p:spPr>
            <a:xfrm>
              <a:off x="491341" y="3200333"/>
              <a:ext cx="411656" cy="386281"/>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grpSp>
        <p:nvGrpSpPr>
          <p:cNvPr id="24" name="群組 55">
            <a:extLst>
              <a:ext uri="{FF2B5EF4-FFF2-40B4-BE49-F238E27FC236}">
                <a16:creationId xmlns:a16="http://schemas.microsoft.com/office/drawing/2014/main" id="{AF262419-2AEE-1F49-8AA2-A42471F92C31}"/>
              </a:ext>
            </a:extLst>
          </p:cNvPr>
          <p:cNvGrpSpPr/>
          <p:nvPr/>
        </p:nvGrpSpPr>
        <p:grpSpPr>
          <a:xfrm>
            <a:off x="4242578" y="3044705"/>
            <a:ext cx="411656" cy="740915"/>
            <a:chOff x="491341" y="3200333"/>
            <a:chExt cx="411656" cy="740915"/>
          </a:xfrm>
        </p:grpSpPr>
        <p:cxnSp>
          <p:nvCxnSpPr>
            <p:cNvPr id="25" name="直線單箭頭接點 56">
              <a:extLst>
                <a:ext uri="{FF2B5EF4-FFF2-40B4-BE49-F238E27FC236}">
                  <a16:creationId xmlns:a16="http://schemas.microsoft.com/office/drawing/2014/main" id="{7E4EC3B3-1C87-8D4F-A5E3-A919A4C46659}"/>
                </a:ext>
              </a:extLst>
            </p:cNvPr>
            <p:cNvCxnSpPr>
              <a:cxnSpLocks/>
            </p:cNvCxnSpPr>
            <p:nvPr/>
          </p:nvCxnSpPr>
          <p:spPr>
            <a:xfrm flipV="1">
              <a:off x="700170" y="3587874"/>
              <a:ext cx="0" cy="353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圓角 57">
              <a:extLst>
                <a:ext uri="{FF2B5EF4-FFF2-40B4-BE49-F238E27FC236}">
                  <a16:creationId xmlns:a16="http://schemas.microsoft.com/office/drawing/2014/main" id="{9FB40C46-75A6-7348-9FD9-25C5DA168EC8}"/>
                </a:ext>
              </a:extLst>
            </p:cNvPr>
            <p:cNvSpPr/>
            <p:nvPr/>
          </p:nvSpPr>
          <p:spPr>
            <a:xfrm>
              <a:off x="491341" y="3200333"/>
              <a:ext cx="411656" cy="386281"/>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grpSp>
        <p:nvGrpSpPr>
          <p:cNvPr id="27" name="群組 58">
            <a:extLst>
              <a:ext uri="{FF2B5EF4-FFF2-40B4-BE49-F238E27FC236}">
                <a16:creationId xmlns:a16="http://schemas.microsoft.com/office/drawing/2014/main" id="{1CE0B358-D2E5-ED44-8EBD-0EFF7211FC83}"/>
              </a:ext>
            </a:extLst>
          </p:cNvPr>
          <p:cNvGrpSpPr/>
          <p:nvPr/>
        </p:nvGrpSpPr>
        <p:grpSpPr>
          <a:xfrm>
            <a:off x="5500097" y="3044705"/>
            <a:ext cx="411656" cy="740915"/>
            <a:chOff x="491341" y="3200333"/>
            <a:chExt cx="411656" cy="740915"/>
          </a:xfrm>
        </p:grpSpPr>
        <p:cxnSp>
          <p:nvCxnSpPr>
            <p:cNvPr id="28" name="直線單箭頭接點 59">
              <a:extLst>
                <a:ext uri="{FF2B5EF4-FFF2-40B4-BE49-F238E27FC236}">
                  <a16:creationId xmlns:a16="http://schemas.microsoft.com/office/drawing/2014/main" id="{31849D1A-7E5A-144E-9208-D3705410C3AB}"/>
                </a:ext>
              </a:extLst>
            </p:cNvPr>
            <p:cNvCxnSpPr>
              <a:cxnSpLocks/>
            </p:cNvCxnSpPr>
            <p:nvPr/>
          </p:nvCxnSpPr>
          <p:spPr>
            <a:xfrm flipV="1">
              <a:off x="700170" y="3587874"/>
              <a:ext cx="0" cy="353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圓角 60">
              <a:extLst>
                <a:ext uri="{FF2B5EF4-FFF2-40B4-BE49-F238E27FC236}">
                  <a16:creationId xmlns:a16="http://schemas.microsoft.com/office/drawing/2014/main" id="{14A1C3EF-07AB-6947-A1DE-65C9E107C02B}"/>
                </a:ext>
              </a:extLst>
            </p:cNvPr>
            <p:cNvSpPr/>
            <p:nvPr/>
          </p:nvSpPr>
          <p:spPr>
            <a:xfrm>
              <a:off x="491341" y="3200333"/>
              <a:ext cx="411656" cy="386281"/>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cxnSp>
        <p:nvCxnSpPr>
          <p:cNvPr id="30" name="直線單箭頭接點 23">
            <a:extLst>
              <a:ext uri="{FF2B5EF4-FFF2-40B4-BE49-F238E27FC236}">
                <a16:creationId xmlns:a16="http://schemas.microsoft.com/office/drawing/2014/main" id="{69037B14-8C8B-494F-92EA-7A56B2A30037}"/>
              </a:ext>
            </a:extLst>
          </p:cNvPr>
          <p:cNvCxnSpPr>
            <a:cxnSpLocks/>
          </p:cNvCxnSpPr>
          <p:nvPr/>
        </p:nvCxnSpPr>
        <p:spPr>
          <a:xfrm flipV="1">
            <a:off x="699367" y="3896085"/>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24">
            <a:extLst>
              <a:ext uri="{FF2B5EF4-FFF2-40B4-BE49-F238E27FC236}">
                <a16:creationId xmlns:a16="http://schemas.microsoft.com/office/drawing/2014/main" id="{1212089C-FCAE-C949-97E6-054C6A705664}"/>
              </a:ext>
            </a:extLst>
          </p:cNvPr>
          <p:cNvCxnSpPr>
            <a:cxnSpLocks/>
          </p:cNvCxnSpPr>
          <p:nvPr/>
        </p:nvCxnSpPr>
        <p:spPr>
          <a:xfrm flipV="1">
            <a:off x="1937617" y="3896084"/>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25">
            <a:extLst>
              <a:ext uri="{FF2B5EF4-FFF2-40B4-BE49-F238E27FC236}">
                <a16:creationId xmlns:a16="http://schemas.microsoft.com/office/drawing/2014/main" id="{BEB2C487-3287-4342-A430-DE09A2829FC9}"/>
              </a:ext>
            </a:extLst>
          </p:cNvPr>
          <p:cNvCxnSpPr>
            <a:cxnSpLocks/>
          </p:cNvCxnSpPr>
          <p:nvPr/>
        </p:nvCxnSpPr>
        <p:spPr>
          <a:xfrm flipV="1">
            <a:off x="3187297" y="3896084"/>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26">
            <a:extLst>
              <a:ext uri="{FF2B5EF4-FFF2-40B4-BE49-F238E27FC236}">
                <a16:creationId xmlns:a16="http://schemas.microsoft.com/office/drawing/2014/main" id="{1F1C0013-312F-6242-95E0-6469A28931E2}"/>
              </a:ext>
            </a:extLst>
          </p:cNvPr>
          <p:cNvCxnSpPr>
            <a:cxnSpLocks/>
          </p:cNvCxnSpPr>
          <p:nvPr/>
        </p:nvCxnSpPr>
        <p:spPr>
          <a:xfrm flipV="1">
            <a:off x="4448407" y="3896084"/>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27">
            <a:extLst>
              <a:ext uri="{FF2B5EF4-FFF2-40B4-BE49-F238E27FC236}">
                <a16:creationId xmlns:a16="http://schemas.microsoft.com/office/drawing/2014/main" id="{472F2CF9-7576-C04F-A1C2-A26A82D66B71}"/>
              </a:ext>
            </a:extLst>
          </p:cNvPr>
          <p:cNvCxnSpPr>
            <a:cxnSpLocks/>
          </p:cNvCxnSpPr>
          <p:nvPr/>
        </p:nvCxnSpPr>
        <p:spPr>
          <a:xfrm flipV="1">
            <a:off x="5709517" y="3896084"/>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群組 16">
            <a:extLst>
              <a:ext uri="{FF2B5EF4-FFF2-40B4-BE49-F238E27FC236}">
                <a16:creationId xmlns:a16="http://schemas.microsoft.com/office/drawing/2014/main" id="{7585F71C-9DB6-3248-A8F0-8B5FA85C58C0}"/>
              </a:ext>
            </a:extLst>
          </p:cNvPr>
          <p:cNvGrpSpPr/>
          <p:nvPr/>
        </p:nvGrpSpPr>
        <p:grpSpPr>
          <a:xfrm>
            <a:off x="711600" y="4758484"/>
            <a:ext cx="5010150" cy="514715"/>
            <a:chOff x="1458954" y="4605108"/>
            <a:chExt cx="5010150" cy="514715"/>
          </a:xfrm>
        </p:grpSpPr>
        <p:cxnSp>
          <p:nvCxnSpPr>
            <p:cNvPr id="36" name="直線單箭頭接點 11">
              <a:extLst>
                <a:ext uri="{FF2B5EF4-FFF2-40B4-BE49-F238E27FC236}">
                  <a16:creationId xmlns:a16="http://schemas.microsoft.com/office/drawing/2014/main" id="{9164861B-9512-984F-93A4-4F549E858D5E}"/>
                </a:ext>
              </a:extLst>
            </p:cNvPr>
            <p:cNvCxnSpPr>
              <a:cxnSpLocks/>
            </p:cNvCxnSpPr>
            <p:nvPr/>
          </p:nvCxnSpPr>
          <p:spPr>
            <a:xfrm flipV="1">
              <a:off x="1458954" y="4605109"/>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12">
              <a:extLst>
                <a:ext uri="{FF2B5EF4-FFF2-40B4-BE49-F238E27FC236}">
                  <a16:creationId xmlns:a16="http://schemas.microsoft.com/office/drawing/2014/main" id="{D786B92F-ED4A-D842-8186-7912819EB7A0}"/>
                </a:ext>
              </a:extLst>
            </p:cNvPr>
            <p:cNvCxnSpPr>
              <a:cxnSpLocks/>
            </p:cNvCxnSpPr>
            <p:nvPr/>
          </p:nvCxnSpPr>
          <p:spPr>
            <a:xfrm flipV="1">
              <a:off x="2697204" y="4605108"/>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13">
              <a:extLst>
                <a:ext uri="{FF2B5EF4-FFF2-40B4-BE49-F238E27FC236}">
                  <a16:creationId xmlns:a16="http://schemas.microsoft.com/office/drawing/2014/main" id="{C5D8F700-CF8A-2F45-854D-649F676694E3}"/>
                </a:ext>
              </a:extLst>
            </p:cNvPr>
            <p:cNvCxnSpPr>
              <a:cxnSpLocks/>
            </p:cNvCxnSpPr>
            <p:nvPr/>
          </p:nvCxnSpPr>
          <p:spPr>
            <a:xfrm flipV="1">
              <a:off x="3946884" y="4605108"/>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14">
              <a:extLst>
                <a:ext uri="{FF2B5EF4-FFF2-40B4-BE49-F238E27FC236}">
                  <a16:creationId xmlns:a16="http://schemas.microsoft.com/office/drawing/2014/main" id="{A2416FBE-82FB-8340-9657-AE9DCCA26C87}"/>
                </a:ext>
              </a:extLst>
            </p:cNvPr>
            <p:cNvCxnSpPr>
              <a:cxnSpLocks/>
            </p:cNvCxnSpPr>
            <p:nvPr/>
          </p:nvCxnSpPr>
          <p:spPr>
            <a:xfrm flipV="1">
              <a:off x="5207994" y="4605108"/>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15">
              <a:extLst>
                <a:ext uri="{FF2B5EF4-FFF2-40B4-BE49-F238E27FC236}">
                  <a16:creationId xmlns:a16="http://schemas.microsoft.com/office/drawing/2014/main" id="{AA7D27EA-1B64-A34D-A2F9-C9A589BDD4BE}"/>
                </a:ext>
              </a:extLst>
            </p:cNvPr>
            <p:cNvCxnSpPr>
              <a:cxnSpLocks/>
            </p:cNvCxnSpPr>
            <p:nvPr/>
          </p:nvCxnSpPr>
          <p:spPr>
            <a:xfrm flipV="1">
              <a:off x="6469104" y="4605108"/>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標題 1">
            <a:extLst>
              <a:ext uri="{FF2B5EF4-FFF2-40B4-BE49-F238E27FC236}">
                <a16:creationId xmlns:a16="http://schemas.microsoft.com/office/drawing/2014/main" id="{E60FA392-0A81-2641-94DD-AD694F0862EA}"/>
              </a:ext>
            </a:extLst>
          </p:cNvPr>
          <p:cNvSpPr txBox="1">
            <a:spLocks/>
          </p:cNvSpPr>
          <p:nvPr/>
        </p:nvSpPr>
        <p:spPr>
          <a:xfrm>
            <a:off x="371238" y="790022"/>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Prototypical Network</a:t>
            </a:r>
            <a:endParaRPr lang="zh-TW" altLang="en-US" dirty="0"/>
          </a:p>
        </p:txBody>
      </p:sp>
      <p:sp>
        <p:nvSpPr>
          <p:cNvPr id="42" name="矩形 3">
            <a:extLst>
              <a:ext uri="{FF2B5EF4-FFF2-40B4-BE49-F238E27FC236}">
                <a16:creationId xmlns:a16="http://schemas.microsoft.com/office/drawing/2014/main" id="{A2E5363B-42CD-024B-B031-0CD40BB5B824}"/>
              </a:ext>
            </a:extLst>
          </p:cNvPr>
          <p:cNvSpPr/>
          <p:nvPr/>
        </p:nvSpPr>
        <p:spPr>
          <a:xfrm>
            <a:off x="5624559" y="6277609"/>
            <a:ext cx="3312702" cy="369332"/>
          </a:xfrm>
          <a:prstGeom prst="rect">
            <a:avLst/>
          </a:prstGeom>
        </p:spPr>
        <p:txBody>
          <a:bodyPr wrap="none">
            <a:spAutoFit/>
          </a:bodyPr>
          <a:lstStyle/>
          <a:p>
            <a:r>
              <a:rPr lang="en-US" altLang="zh-TW" dirty="0">
                <a:hlinkClick r:id="rId4"/>
              </a:rPr>
              <a:t>https://arxiv.org/abs/1703.05175</a:t>
            </a:r>
            <a:endParaRPr lang="zh-TW" altLang="en-US" dirty="0"/>
          </a:p>
        </p:txBody>
      </p:sp>
      <p:pic>
        <p:nvPicPr>
          <p:cNvPr id="43" name="圖片 6">
            <a:extLst>
              <a:ext uri="{FF2B5EF4-FFF2-40B4-BE49-F238E27FC236}">
                <a16:creationId xmlns:a16="http://schemas.microsoft.com/office/drawing/2014/main" id="{1ADF7663-73E8-644C-A327-04E9BCC32601}"/>
              </a:ext>
            </a:extLst>
          </p:cNvPr>
          <p:cNvPicPr preferRelativeResize="0">
            <a:picLocks/>
          </p:cNvPicPr>
          <p:nvPr/>
        </p:nvPicPr>
        <p:blipFill>
          <a:blip r:embed="rId5" cstate="screen">
            <a:extLst>
              <a:ext uri="{28A0092B-C50C-407E-A947-70E740481C1C}">
                <a14:useLocalDpi xmlns:a14="http://schemas.microsoft.com/office/drawing/2010/main"/>
              </a:ext>
            </a:extLst>
          </a:blip>
          <a:stretch>
            <a:fillRect/>
          </a:stretch>
        </p:blipFill>
        <p:spPr>
          <a:xfrm>
            <a:off x="1643751" y="5083309"/>
            <a:ext cx="571791" cy="1080000"/>
          </a:xfrm>
          <a:prstGeom prst="rect">
            <a:avLst/>
          </a:prstGeom>
        </p:spPr>
      </p:pic>
      <p:pic>
        <p:nvPicPr>
          <p:cNvPr id="44" name="圖片 7">
            <a:extLst>
              <a:ext uri="{FF2B5EF4-FFF2-40B4-BE49-F238E27FC236}">
                <a16:creationId xmlns:a16="http://schemas.microsoft.com/office/drawing/2014/main" id="{FCB85A1D-B064-894D-BEAC-FF129AD13350}"/>
              </a:ext>
            </a:extLst>
          </p:cNvPr>
          <p:cNvPicPr preferRelativeResize="0">
            <a:picLocks/>
          </p:cNvPicPr>
          <p:nvPr/>
        </p:nvPicPr>
        <p:blipFill>
          <a:blip r:embed="rId6" cstate="screen">
            <a:extLst>
              <a:ext uri="{28A0092B-C50C-407E-A947-70E740481C1C}">
                <a14:useLocalDpi xmlns:a14="http://schemas.microsoft.com/office/drawing/2010/main"/>
              </a:ext>
            </a:extLst>
          </a:blip>
          <a:stretch>
            <a:fillRect/>
          </a:stretch>
        </p:blipFill>
        <p:spPr>
          <a:xfrm>
            <a:off x="137310" y="5083309"/>
            <a:ext cx="1080000" cy="1080000"/>
          </a:xfrm>
          <a:prstGeom prst="rect">
            <a:avLst/>
          </a:prstGeom>
        </p:spPr>
      </p:pic>
      <p:pic>
        <p:nvPicPr>
          <p:cNvPr id="45" name="圖片 8">
            <a:extLst>
              <a:ext uri="{FF2B5EF4-FFF2-40B4-BE49-F238E27FC236}">
                <a16:creationId xmlns:a16="http://schemas.microsoft.com/office/drawing/2014/main" id="{46FCC61A-4315-2E4D-9112-0AA9A5C28C79}"/>
              </a:ext>
            </a:extLst>
          </p:cNvPr>
          <p:cNvPicPr preferRelativeResize="0">
            <a:picLocks/>
          </p:cNvPicPr>
          <p:nvPr/>
        </p:nvPicPr>
        <p:blipFill>
          <a:blip r:embed="rId7" cstate="screen">
            <a:extLst>
              <a:ext uri="{28A0092B-C50C-407E-A947-70E740481C1C}">
                <a14:useLocalDpi xmlns:a14="http://schemas.microsoft.com/office/drawing/2010/main"/>
              </a:ext>
            </a:extLst>
          </a:blip>
          <a:stretch>
            <a:fillRect/>
          </a:stretch>
        </p:blipFill>
        <p:spPr>
          <a:xfrm>
            <a:off x="2641984" y="5083309"/>
            <a:ext cx="1080000" cy="1080000"/>
          </a:xfrm>
          <a:prstGeom prst="rect">
            <a:avLst/>
          </a:prstGeom>
        </p:spPr>
      </p:pic>
      <p:pic>
        <p:nvPicPr>
          <p:cNvPr id="46" name="圖片 9">
            <a:extLst>
              <a:ext uri="{FF2B5EF4-FFF2-40B4-BE49-F238E27FC236}">
                <a16:creationId xmlns:a16="http://schemas.microsoft.com/office/drawing/2014/main" id="{B5FF1EFF-2CA6-1E4B-A51E-DF0B3C4034B1}"/>
              </a:ext>
            </a:extLst>
          </p:cNvPr>
          <p:cNvPicPr preferRelativeResize="0">
            <a:picLocks/>
          </p:cNvPicPr>
          <p:nvPr/>
        </p:nvPicPr>
        <p:blipFill>
          <a:blip r:embed="rId8" cstate="screen">
            <a:extLst>
              <a:ext uri="{28A0092B-C50C-407E-A947-70E740481C1C}">
                <a14:useLocalDpi xmlns:a14="http://schemas.microsoft.com/office/drawing/2010/main"/>
              </a:ext>
            </a:extLst>
          </a:blip>
          <a:stretch>
            <a:fillRect/>
          </a:stretch>
        </p:blipFill>
        <p:spPr>
          <a:xfrm>
            <a:off x="3894321" y="5083309"/>
            <a:ext cx="1080000" cy="1080000"/>
          </a:xfrm>
          <a:prstGeom prst="rect">
            <a:avLst/>
          </a:prstGeom>
        </p:spPr>
      </p:pic>
      <p:pic>
        <p:nvPicPr>
          <p:cNvPr id="47" name="圖片 10">
            <a:extLst>
              <a:ext uri="{FF2B5EF4-FFF2-40B4-BE49-F238E27FC236}">
                <a16:creationId xmlns:a16="http://schemas.microsoft.com/office/drawing/2014/main" id="{4B5DCD7C-5503-CF4F-B76A-6ACAE5EEC55A}"/>
              </a:ext>
            </a:extLst>
          </p:cNvPr>
          <p:cNvPicPr preferRelativeResize="0">
            <a:picLocks/>
          </p:cNvPicPr>
          <p:nvPr/>
        </p:nvPicPr>
        <p:blipFill>
          <a:blip r:embed="rId9" cstate="screen">
            <a:extLst>
              <a:ext uri="{28A0092B-C50C-407E-A947-70E740481C1C}">
                <a14:useLocalDpi xmlns:a14="http://schemas.microsoft.com/office/drawing/2010/main"/>
              </a:ext>
            </a:extLst>
          </a:blip>
          <a:stretch>
            <a:fillRect/>
          </a:stretch>
        </p:blipFill>
        <p:spPr>
          <a:xfrm>
            <a:off x="5281658" y="5083309"/>
            <a:ext cx="810000" cy="1080000"/>
          </a:xfrm>
          <a:prstGeom prst="rect">
            <a:avLst/>
          </a:prstGeom>
        </p:spPr>
      </p:pic>
      <p:sp>
        <p:nvSpPr>
          <p:cNvPr id="48" name="矩形: 圓角 17">
            <a:extLst>
              <a:ext uri="{FF2B5EF4-FFF2-40B4-BE49-F238E27FC236}">
                <a16:creationId xmlns:a16="http://schemas.microsoft.com/office/drawing/2014/main" id="{0D716949-35DA-6A44-A06B-464A34040961}"/>
              </a:ext>
            </a:extLst>
          </p:cNvPr>
          <p:cNvSpPr/>
          <p:nvPr/>
        </p:nvSpPr>
        <p:spPr>
          <a:xfrm>
            <a:off x="266231" y="4193198"/>
            <a:ext cx="900001" cy="5905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CNN</a:t>
            </a:r>
            <a:endParaRPr lang="zh-TW" altLang="en-US" sz="2400" dirty="0"/>
          </a:p>
        </p:txBody>
      </p:sp>
      <p:sp>
        <p:nvSpPr>
          <p:cNvPr id="49" name="矩形: 圓角 18">
            <a:extLst>
              <a:ext uri="{FF2B5EF4-FFF2-40B4-BE49-F238E27FC236}">
                <a16:creationId xmlns:a16="http://schemas.microsoft.com/office/drawing/2014/main" id="{05BEA8D3-4CF0-E044-A3EC-08C42B42B300}"/>
              </a:ext>
            </a:extLst>
          </p:cNvPr>
          <p:cNvSpPr/>
          <p:nvPr/>
        </p:nvSpPr>
        <p:spPr>
          <a:xfrm>
            <a:off x="1499849" y="4193198"/>
            <a:ext cx="900001" cy="5905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CNN</a:t>
            </a:r>
            <a:endParaRPr lang="zh-TW" altLang="en-US" sz="2400" dirty="0"/>
          </a:p>
        </p:txBody>
      </p:sp>
      <p:sp>
        <p:nvSpPr>
          <p:cNvPr id="50" name="矩形: 圓角 19">
            <a:extLst>
              <a:ext uri="{FF2B5EF4-FFF2-40B4-BE49-F238E27FC236}">
                <a16:creationId xmlns:a16="http://schemas.microsoft.com/office/drawing/2014/main" id="{97D96167-8967-8D4F-B19B-C269216040BF}"/>
              </a:ext>
            </a:extLst>
          </p:cNvPr>
          <p:cNvSpPr/>
          <p:nvPr/>
        </p:nvSpPr>
        <p:spPr>
          <a:xfrm>
            <a:off x="2712758" y="4193198"/>
            <a:ext cx="900001" cy="5905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CNN</a:t>
            </a:r>
            <a:endParaRPr lang="zh-TW" altLang="en-US" sz="2400" dirty="0"/>
          </a:p>
        </p:txBody>
      </p:sp>
      <p:sp>
        <p:nvSpPr>
          <p:cNvPr id="51" name="矩形: 圓角 20">
            <a:extLst>
              <a:ext uri="{FF2B5EF4-FFF2-40B4-BE49-F238E27FC236}">
                <a16:creationId xmlns:a16="http://schemas.microsoft.com/office/drawing/2014/main" id="{DF827F80-8214-2B4B-9AC1-C94D70751088}"/>
              </a:ext>
            </a:extLst>
          </p:cNvPr>
          <p:cNvSpPr/>
          <p:nvPr/>
        </p:nvSpPr>
        <p:spPr>
          <a:xfrm>
            <a:off x="4031350" y="4193198"/>
            <a:ext cx="900001" cy="5905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CNN</a:t>
            </a:r>
            <a:endParaRPr lang="zh-TW" altLang="en-US" sz="2400" dirty="0"/>
          </a:p>
        </p:txBody>
      </p:sp>
      <p:sp>
        <p:nvSpPr>
          <p:cNvPr id="52" name="矩形: 圓角 21">
            <a:extLst>
              <a:ext uri="{FF2B5EF4-FFF2-40B4-BE49-F238E27FC236}">
                <a16:creationId xmlns:a16="http://schemas.microsoft.com/office/drawing/2014/main" id="{96618B9B-5044-2342-8FA9-08767770C022}"/>
              </a:ext>
            </a:extLst>
          </p:cNvPr>
          <p:cNvSpPr/>
          <p:nvPr/>
        </p:nvSpPr>
        <p:spPr>
          <a:xfrm>
            <a:off x="5270947" y="4193198"/>
            <a:ext cx="900001" cy="5905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CNN</a:t>
            </a:r>
            <a:endParaRPr lang="zh-TW" altLang="en-US" sz="2400" dirty="0"/>
          </a:p>
        </p:txBody>
      </p:sp>
      <p:sp>
        <p:nvSpPr>
          <p:cNvPr id="53" name="矩形: 圓角 28">
            <a:extLst>
              <a:ext uri="{FF2B5EF4-FFF2-40B4-BE49-F238E27FC236}">
                <a16:creationId xmlns:a16="http://schemas.microsoft.com/office/drawing/2014/main" id="{6F70FB2C-EF59-6A4F-983A-3FFB4B391DA2}"/>
              </a:ext>
            </a:extLst>
          </p:cNvPr>
          <p:cNvSpPr/>
          <p:nvPr/>
        </p:nvSpPr>
        <p:spPr>
          <a:xfrm>
            <a:off x="433050" y="3751928"/>
            <a:ext cx="544003" cy="11209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2400" dirty="0"/>
          </a:p>
        </p:txBody>
      </p:sp>
      <p:sp>
        <p:nvSpPr>
          <p:cNvPr id="54" name="矩形: 圓角 29">
            <a:extLst>
              <a:ext uri="{FF2B5EF4-FFF2-40B4-BE49-F238E27FC236}">
                <a16:creationId xmlns:a16="http://schemas.microsoft.com/office/drawing/2014/main" id="{877CF7AE-6A15-644F-B96B-C0018A927352}"/>
              </a:ext>
            </a:extLst>
          </p:cNvPr>
          <p:cNvSpPr/>
          <p:nvPr/>
        </p:nvSpPr>
        <p:spPr>
          <a:xfrm>
            <a:off x="1665615" y="3751928"/>
            <a:ext cx="544003" cy="11209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2400" dirty="0"/>
          </a:p>
        </p:txBody>
      </p:sp>
      <p:sp>
        <p:nvSpPr>
          <p:cNvPr id="55" name="矩形: 圓角 30">
            <a:extLst>
              <a:ext uri="{FF2B5EF4-FFF2-40B4-BE49-F238E27FC236}">
                <a16:creationId xmlns:a16="http://schemas.microsoft.com/office/drawing/2014/main" id="{47F1264A-8B81-7243-8759-7718D01D611D}"/>
              </a:ext>
            </a:extLst>
          </p:cNvPr>
          <p:cNvSpPr/>
          <p:nvPr/>
        </p:nvSpPr>
        <p:spPr>
          <a:xfrm>
            <a:off x="2902186" y="3752454"/>
            <a:ext cx="544003" cy="11209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2400" dirty="0"/>
          </a:p>
        </p:txBody>
      </p:sp>
      <p:sp>
        <p:nvSpPr>
          <p:cNvPr id="56" name="矩形: 圓角 31">
            <a:extLst>
              <a:ext uri="{FF2B5EF4-FFF2-40B4-BE49-F238E27FC236}">
                <a16:creationId xmlns:a16="http://schemas.microsoft.com/office/drawing/2014/main" id="{3C100E9E-1C08-4E47-9E9D-6892980F3A07}"/>
              </a:ext>
            </a:extLst>
          </p:cNvPr>
          <p:cNvSpPr/>
          <p:nvPr/>
        </p:nvSpPr>
        <p:spPr>
          <a:xfrm>
            <a:off x="4176405" y="3752454"/>
            <a:ext cx="544003" cy="11209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2400" dirty="0"/>
          </a:p>
        </p:txBody>
      </p:sp>
      <p:sp>
        <p:nvSpPr>
          <p:cNvPr id="57" name="矩形: 圓角 32">
            <a:extLst>
              <a:ext uri="{FF2B5EF4-FFF2-40B4-BE49-F238E27FC236}">
                <a16:creationId xmlns:a16="http://schemas.microsoft.com/office/drawing/2014/main" id="{EFF162FD-13B0-0D4B-9652-9EF40FD101F3}"/>
              </a:ext>
            </a:extLst>
          </p:cNvPr>
          <p:cNvSpPr/>
          <p:nvPr/>
        </p:nvSpPr>
        <p:spPr>
          <a:xfrm>
            <a:off x="5448945" y="3746222"/>
            <a:ext cx="544003" cy="11209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2400" dirty="0"/>
          </a:p>
        </p:txBody>
      </p:sp>
      <p:sp>
        <p:nvSpPr>
          <p:cNvPr id="58" name="矩形: 圓角 35">
            <a:extLst>
              <a:ext uri="{FF2B5EF4-FFF2-40B4-BE49-F238E27FC236}">
                <a16:creationId xmlns:a16="http://schemas.microsoft.com/office/drawing/2014/main" id="{BC42B836-9267-7F4D-B8D3-0B62C6BAD2C2}"/>
              </a:ext>
            </a:extLst>
          </p:cNvPr>
          <p:cNvSpPr/>
          <p:nvPr/>
        </p:nvSpPr>
        <p:spPr>
          <a:xfrm rot="5400000">
            <a:off x="6274222" y="3230774"/>
            <a:ext cx="544003" cy="11209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2400" dirty="0"/>
          </a:p>
        </p:txBody>
      </p:sp>
      <p:cxnSp>
        <p:nvCxnSpPr>
          <p:cNvPr id="59" name="直線單箭頭接點 36">
            <a:extLst>
              <a:ext uri="{FF2B5EF4-FFF2-40B4-BE49-F238E27FC236}">
                <a16:creationId xmlns:a16="http://schemas.microsoft.com/office/drawing/2014/main" id="{F22CCE2B-C931-6C45-B07E-3B4370A92930}"/>
              </a:ext>
            </a:extLst>
          </p:cNvPr>
          <p:cNvCxnSpPr>
            <a:cxnSpLocks/>
          </p:cNvCxnSpPr>
          <p:nvPr/>
        </p:nvCxnSpPr>
        <p:spPr>
          <a:xfrm flipH="1">
            <a:off x="7691089" y="3278734"/>
            <a:ext cx="3382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38">
            <a:extLst>
              <a:ext uri="{FF2B5EF4-FFF2-40B4-BE49-F238E27FC236}">
                <a16:creationId xmlns:a16="http://schemas.microsoft.com/office/drawing/2014/main" id="{101E7620-8281-934E-AF13-466375975460}"/>
              </a:ext>
            </a:extLst>
          </p:cNvPr>
          <p:cNvCxnSpPr>
            <a:cxnSpLocks/>
          </p:cNvCxnSpPr>
          <p:nvPr/>
        </p:nvCxnSpPr>
        <p:spPr>
          <a:xfrm flipH="1">
            <a:off x="6609099" y="3259684"/>
            <a:ext cx="3382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圓角 34">
            <a:extLst>
              <a:ext uri="{FF2B5EF4-FFF2-40B4-BE49-F238E27FC236}">
                <a16:creationId xmlns:a16="http://schemas.microsoft.com/office/drawing/2014/main" id="{3C22268B-9FAE-044A-A1F6-B6C799E277ED}"/>
              </a:ext>
            </a:extLst>
          </p:cNvPr>
          <p:cNvSpPr/>
          <p:nvPr/>
        </p:nvSpPr>
        <p:spPr>
          <a:xfrm>
            <a:off x="6846798" y="2948424"/>
            <a:ext cx="844291" cy="6332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CNN</a:t>
            </a:r>
            <a:endParaRPr lang="zh-TW" altLang="en-US" sz="2400" dirty="0"/>
          </a:p>
        </p:txBody>
      </p:sp>
      <p:pic>
        <p:nvPicPr>
          <p:cNvPr id="62" name="圖片 33">
            <a:extLst>
              <a:ext uri="{FF2B5EF4-FFF2-40B4-BE49-F238E27FC236}">
                <a16:creationId xmlns:a16="http://schemas.microsoft.com/office/drawing/2014/main" id="{7B1D6A34-310D-6641-B46C-81B9AFAF6280}"/>
              </a:ext>
            </a:extLst>
          </p:cNvPr>
          <p:cNvPicPr preferRelativeResize="0">
            <a:picLocks/>
          </p:cNvPicPr>
          <p:nvPr/>
        </p:nvPicPr>
        <p:blipFill>
          <a:blip r:embed="rId10" cstate="screen">
            <a:extLst>
              <a:ext uri="{28A0092B-C50C-407E-A947-70E740481C1C}">
                <a14:useLocalDpi xmlns:a14="http://schemas.microsoft.com/office/drawing/2010/main"/>
              </a:ext>
            </a:extLst>
          </a:blip>
          <a:stretch>
            <a:fillRect/>
          </a:stretch>
        </p:blipFill>
        <p:spPr>
          <a:xfrm>
            <a:off x="7945409" y="2745716"/>
            <a:ext cx="1080000" cy="1080000"/>
          </a:xfrm>
          <a:prstGeom prst="rect">
            <a:avLst/>
          </a:prstGeom>
        </p:spPr>
      </p:pic>
      <p:grpSp>
        <p:nvGrpSpPr>
          <p:cNvPr id="63" name="群組 86">
            <a:extLst>
              <a:ext uri="{FF2B5EF4-FFF2-40B4-BE49-F238E27FC236}">
                <a16:creationId xmlns:a16="http://schemas.microsoft.com/office/drawing/2014/main" id="{B91E154D-4F6C-9040-848E-C84053FEC85C}"/>
              </a:ext>
            </a:extLst>
          </p:cNvPr>
          <p:cNvGrpSpPr/>
          <p:nvPr/>
        </p:nvGrpSpPr>
        <p:grpSpPr>
          <a:xfrm>
            <a:off x="6630405" y="4724109"/>
            <a:ext cx="2264363" cy="499879"/>
            <a:chOff x="6630405" y="4826979"/>
            <a:chExt cx="2264363" cy="499879"/>
          </a:xfrm>
        </p:grpSpPr>
        <p:sp>
          <p:nvSpPr>
            <p:cNvPr id="64" name="矩形: 圓角 39">
              <a:extLst>
                <a:ext uri="{FF2B5EF4-FFF2-40B4-BE49-F238E27FC236}">
                  <a16:creationId xmlns:a16="http://schemas.microsoft.com/office/drawing/2014/main" id="{9C3C9C88-3601-F444-B6AA-7CC48159F3F4}"/>
                </a:ext>
              </a:extLst>
            </p:cNvPr>
            <p:cNvSpPr/>
            <p:nvPr/>
          </p:nvSpPr>
          <p:spPr>
            <a:xfrm>
              <a:off x="6630405" y="4826979"/>
              <a:ext cx="535067" cy="499879"/>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65" name="文字方塊 73">
              <a:extLst>
                <a:ext uri="{FF2B5EF4-FFF2-40B4-BE49-F238E27FC236}">
                  <a16:creationId xmlns:a16="http://schemas.microsoft.com/office/drawing/2014/main" id="{C533C870-B6E7-F847-8282-9F755AADC41E}"/>
                </a:ext>
              </a:extLst>
            </p:cNvPr>
            <p:cNvSpPr txBox="1"/>
            <p:nvPr/>
          </p:nvSpPr>
          <p:spPr>
            <a:xfrm>
              <a:off x="7172759" y="4855905"/>
              <a:ext cx="1722009" cy="461665"/>
            </a:xfrm>
            <a:prstGeom prst="rect">
              <a:avLst/>
            </a:prstGeom>
            <a:noFill/>
          </p:spPr>
          <p:txBody>
            <a:bodyPr wrap="square" rtlCol="0">
              <a:spAutoFit/>
            </a:bodyPr>
            <a:lstStyle/>
            <a:p>
              <a:r>
                <a:rPr lang="en-US" altLang="zh-TW" sz="2400" dirty="0"/>
                <a:t>= similarity</a:t>
              </a:r>
              <a:endParaRPr lang="zh-TW" altLang="en-US" sz="2400" dirty="0"/>
            </a:p>
          </p:txBody>
        </p:sp>
      </p:grpSp>
      <mc:AlternateContent xmlns:mc="http://schemas.openxmlformats.org/markup-compatibility/2006" xmlns:a14="http://schemas.microsoft.com/office/drawing/2010/main">
        <mc:Choice Requires="a14">
          <p:sp>
            <p:nvSpPr>
              <p:cNvPr id="66" name="文字方塊 80">
                <a:extLst>
                  <a:ext uri="{FF2B5EF4-FFF2-40B4-BE49-F238E27FC236}">
                    <a16:creationId xmlns:a16="http://schemas.microsoft.com/office/drawing/2014/main" id="{98922E81-0795-A14A-9E77-EC599D4D718F}"/>
                  </a:ext>
                </a:extLst>
              </p:cNvPr>
              <p:cNvSpPr txBox="1"/>
              <p:nvPr/>
            </p:nvSpPr>
            <p:spPr>
              <a:xfrm>
                <a:off x="563417" y="2311581"/>
                <a:ext cx="3395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66" name="文字方塊 80">
                <a:extLst>
                  <a:ext uri="{FF2B5EF4-FFF2-40B4-BE49-F238E27FC236}">
                    <a16:creationId xmlns:a16="http://schemas.microsoft.com/office/drawing/2014/main" id="{98922E81-0795-A14A-9E77-EC599D4D718F}"/>
                  </a:ext>
                </a:extLst>
              </p:cNvPr>
              <p:cNvSpPr txBox="1">
                <a:spLocks noRot="1" noChangeAspect="1" noMove="1" noResize="1" noEditPoints="1" noAdjustHandles="1" noChangeArrowheads="1" noChangeShapeType="1" noTextEdit="1"/>
              </p:cNvSpPr>
              <p:nvPr/>
            </p:nvSpPr>
            <p:spPr>
              <a:xfrm>
                <a:off x="563417" y="2311581"/>
                <a:ext cx="339580" cy="369332"/>
              </a:xfrm>
              <a:prstGeom prst="rect">
                <a:avLst/>
              </a:prstGeom>
              <a:blipFill>
                <a:blip r:embed="rId11"/>
                <a:stretch>
                  <a:fillRect l="-7143" r="-3571"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文字方塊 81">
                <a:extLst>
                  <a:ext uri="{FF2B5EF4-FFF2-40B4-BE49-F238E27FC236}">
                    <a16:creationId xmlns:a16="http://schemas.microsoft.com/office/drawing/2014/main" id="{37868FD1-A107-2144-83E6-9B1AB3C71267}"/>
                  </a:ext>
                </a:extLst>
              </p:cNvPr>
              <p:cNvSpPr txBox="1"/>
              <p:nvPr/>
            </p:nvSpPr>
            <p:spPr>
              <a:xfrm>
                <a:off x="1814406" y="2311581"/>
                <a:ext cx="3466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67" name="文字方塊 81">
                <a:extLst>
                  <a:ext uri="{FF2B5EF4-FFF2-40B4-BE49-F238E27FC236}">
                    <a16:creationId xmlns:a16="http://schemas.microsoft.com/office/drawing/2014/main" id="{37868FD1-A107-2144-83E6-9B1AB3C71267}"/>
                  </a:ext>
                </a:extLst>
              </p:cNvPr>
              <p:cNvSpPr txBox="1">
                <a:spLocks noRot="1" noChangeAspect="1" noMove="1" noResize="1" noEditPoints="1" noAdjustHandles="1" noChangeArrowheads="1" noChangeShapeType="1" noTextEdit="1"/>
              </p:cNvSpPr>
              <p:nvPr/>
            </p:nvSpPr>
            <p:spPr>
              <a:xfrm>
                <a:off x="1814406" y="2311581"/>
                <a:ext cx="346697" cy="369332"/>
              </a:xfrm>
              <a:prstGeom prst="rect">
                <a:avLst/>
              </a:prstGeom>
              <a:blipFill>
                <a:blip r:embed="rId12"/>
                <a:stretch>
                  <a:fillRect l="-7143" r="-3571"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文字方塊 82">
                <a:extLst>
                  <a:ext uri="{FF2B5EF4-FFF2-40B4-BE49-F238E27FC236}">
                    <a16:creationId xmlns:a16="http://schemas.microsoft.com/office/drawing/2014/main" id="{508284D2-8806-E449-9D3A-714F45F9DFF6}"/>
                  </a:ext>
                </a:extLst>
              </p:cNvPr>
              <p:cNvSpPr txBox="1"/>
              <p:nvPr/>
            </p:nvSpPr>
            <p:spPr>
              <a:xfrm>
                <a:off x="3029740" y="2311581"/>
                <a:ext cx="3466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68" name="文字方塊 82">
                <a:extLst>
                  <a:ext uri="{FF2B5EF4-FFF2-40B4-BE49-F238E27FC236}">
                    <a16:creationId xmlns:a16="http://schemas.microsoft.com/office/drawing/2014/main" id="{508284D2-8806-E449-9D3A-714F45F9DFF6}"/>
                  </a:ext>
                </a:extLst>
              </p:cNvPr>
              <p:cNvSpPr txBox="1">
                <a:spLocks noRot="1" noChangeAspect="1" noMove="1" noResize="1" noEditPoints="1" noAdjustHandles="1" noChangeArrowheads="1" noChangeShapeType="1" noTextEdit="1"/>
              </p:cNvSpPr>
              <p:nvPr/>
            </p:nvSpPr>
            <p:spPr>
              <a:xfrm>
                <a:off x="3029740" y="2311581"/>
                <a:ext cx="346697" cy="369332"/>
              </a:xfrm>
              <a:prstGeom prst="rect">
                <a:avLst/>
              </a:prstGeom>
              <a:blipFill>
                <a:blip r:embed="rId13"/>
                <a:stretch>
                  <a:fillRect l="-10714" r="-3571"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文字方塊 83">
                <a:extLst>
                  <a:ext uri="{FF2B5EF4-FFF2-40B4-BE49-F238E27FC236}">
                    <a16:creationId xmlns:a16="http://schemas.microsoft.com/office/drawing/2014/main" id="{144AAB0F-59B9-5040-B18B-21220AD54A16}"/>
                  </a:ext>
                </a:extLst>
              </p:cNvPr>
              <p:cNvSpPr txBox="1"/>
              <p:nvPr/>
            </p:nvSpPr>
            <p:spPr>
              <a:xfrm>
                <a:off x="4314588" y="2311581"/>
                <a:ext cx="3406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4</m:t>
                          </m:r>
                        </m:sub>
                      </m:sSub>
                    </m:oMath>
                  </m:oMathPara>
                </a14:m>
                <a:endParaRPr lang="zh-TW" altLang="en-US" sz="2400" dirty="0"/>
              </a:p>
            </p:txBody>
          </p:sp>
        </mc:Choice>
        <mc:Fallback xmlns="">
          <p:sp>
            <p:nvSpPr>
              <p:cNvPr id="69" name="文字方塊 83">
                <a:extLst>
                  <a:ext uri="{FF2B5EF4-FFF2-40B4-BE49-F238E27FC236}">
                    <a16:creationId xmlns:a16="http://schemas.microsoft.com/office/drawing/2014/main" id="{144AAB0F-59B9-5040-B18B-21220AD54A16}"/>
                  </a:ext>
                </a:extLst>
              </p:cNvPr>
              <p:cNvSpPr txBox="1">
                <a:spLocks noRot="1" noChangeAspect="1" noMove="1" noResize="1" noEditPoints="1" noAdjustHandles="1" noChangeArrowheads="1" noChangeShapeType="1" noTextEdit="1"/>
              </p:cNvSpPr>
              <p:nvPr/>
            </p:nvSpPr>
            <p:spPr>
              <a:xfrm>
                <a:off x="4314588" y="2311581"/>
                <a:ext cx="340671" cy="369332"/>
              </a:xfrm>
              <a:prstGeom prst="rect">
                <a:avLst/>
              </a:prstGeom>
              <a:blipFill>
                <a:blip r:embed="rId14"/>
                <a:stretch>
                  <a:fillRect l="-10714" r="-3571"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文字方塊 84">
                <a:extLst>
                  <a:ext uri="{FF2B5EF4-FFF2-40B4-BE49-F238E27FC236}">
                    <a16:creationId xmlns:a16="http://schemas.microsoft.com/office/drawing/2014/main" id="{7F32C4A6-A08C-1C4A-8D5D-1B61CCE1F3C6}"/>
                  </a:ext>
                </a:extLst>
              </p:cNvPr>
              <p:cNvSpPr txBox="1"/>
              <p:nvPr/>
            </p:nvSpPr>
            <p:spPr>
              <a:xfrm>
                <a:off x="5551156" y="2311581"/>
                <a:ext cx="3466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5</m:t>
                          </m:r>
                        </m:sub>
                      </m:sSub>
                    </m:oMath>
                  </m:oMathPara>
                </a14:m>
                <a:endParaRPr lang="zh-TW" altLang="en-US" sz="2400" dirty="0"/>
              </a:p>
            </p:txBody>
          </p:sp>
        </mc:Choice>
        <mc:Fallback xmlns="">
          <p:sp>
            <p:nvSpPr>
              <p:cNvPr id="70" name="文字方塊 84">
                <a:extLst>
                  <a:ext uri="{FF2B5EF4-FFF2-40B4-BE49-F238E27FC236}">
                    <a16:creationId xmlns:a16="http://schemas.microsoft.com/office/drawing/2014/main" id="{7F32C4A6-A08C-1C4A-8D5D-1B61CCE1F3C6}"/>
                  </a:ext>
                </a:extLst>
              </p:cNvPr>
              <p:cNvSpPr txBox="1">
                <a:spLocks noRot="1" noChangeAspect="1" noMove="1" noResize="1" noEditPoints="1" noAdjustHandles="1" noChangeArrowheads="1" noChangeShapeType="1" noTextEdit="1"/>
              </p:cNvSpPr>
              <p:nvPr/>
            </p:nvSpPr>
            <p:spPr>
              <a:xfrm>
                <a:off x="5551156" y="2311581"/>
                <a:ext cx="346697" cy="369332"/>
              </a:xfrm>
              <a:prstGeom prst="rect">
                <a:avLst/>
              </a:prstGeom>
              <a:blipFill>
                <a:blip r:embed="rId15"/>
                <a:stretch>
                  <a:fillRect l="-10714" r="-7143" b="-13333"/>
                </a:stretch>
              </a:blipFill>
            </p:spPr>
            <p:txBody>
              <a:bodyPr/>
              <a:lstStyle/>
              <a:p>
                <a:r>
                  <a:rPr lang="en-US">
                    <a:noFill/>
                  </a:rPr>
                  <a:t> </a:t>
                </a:r>
              </a:p>
            </p:txBody>
          </p:sp>
        </mc:Fallback>
      </mc:AlternateContent>
      <p:sp>
        <p:nvSpPr>
          <p:cNvPr id="71" name="箭號: 向下 85">
            <a:extLst>
              <a:ext uri="{FF2B5EF4-FFF2-40B4-BE49-F238E27FC236}">
                <a16:creationId xmlns:a16="http://schemas.microsoft.com/office/drawing/2014/main" id="{AEAA410E-D93F-CF41-A37C-DB86BEFE1560}"/>
              </a:ext>
            </a:extLst>
          </p:cNvPr>
          <p:cNvSpPr/>
          <p:nvPr/>
        </p:nvSpPr>
        <p:spPr>
          <a:xfrm flipV="1">
            <a:off x="3385641" y="2253529"/>
            <a:ext cx="417800" cy="543998"/>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30532925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9A1C93-E5C8-A748-971E-C16C37DE40C9}"/>
              </a:ext>
            </a:extLst>
          </p:cNvPr>
          <p:cNvSpPr txBox="1">
            <a:spLocks/>
          </p:cNvSpPr>
          <p:nvPr/>
        </p:nvSpPr>
        <p:spPr>
          <a:xfrm>
            <a:off x="371238" y="735832"/>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Matching Network</a:t>
            </a:r>
            <a:endParaRPr lang="zh-TW" altLang="en-US" dirty="0"/>
          </a:p>
        </p:txBody>
      </p:sp>
      <p:sp>
        <p:nvSpPr>
          <p:cNvPr id="3" name="矩形 3">
            <a:extLst>
              <a:ext uri="{FF2B5EF4-FFF2-40B4-BE49-F238E27FC236}">
                <a16:creationId xmlns:a16="http://schemas.microsoft.com/office/drawing/2014/main" id="{7ACDC264-8FF3-3043-B2C6-6404A0312CF9}"/>
              </a:ext>
            </a:extLst>
          </p:cNvPr>
          <p:cNvSpPr/>
          <p:nvPr/>
        </p:nvSpPr>
        <p:spPr>
          <a:xfrm>
            <a:off x="5612592" y="6264701"/>
            <a:ext cx="3312702" cy="369332"/>
          </a:xfrm>
          <a:prstGeom prst="rect">
            <a:avLst/>
          </a:prstGeom>
        </p:spPr>
        <p:txBody>
          <a:bodyPr wrap="none">
            <a:spAutoFit/>
          </a:bodyPr>
          <a:lstStyle/>
          <a:p>
            <a:r>
              <a:rPr lang="en-US" altLang="zh-TW" dirty="0">
                <a:hlinkClick r:id="rId3"/>
              </a:rPr>
              <a:t>https://arxiv.org/abs/1606.04080</a:t>
            </a:r>
            <a:endParaRPr lang="zh-TW" altLang="en-US" dirty="0"/>
          </a:p>
        </p:txBody>
      </p:sp>
      <p:grpSp>
        <p:nvGrpSpPr>
          <p:cNvPr id="4" name="群組 4">
            <a:extLst>
              <a:ext uri="{FF2B5EF4-FFF2-40B4-BE49-F238E27FC236}">
                <a16:creationId xmlns:a16="http://schemas.microsoft.com/office/drawing/2014/main" id="{CDA39991-5F9B-B043-B6A1-55F0AC21C406}"/>
              </a:ext>
            </a:extLst>
          </p:cNvPr>
          <p:cNvGrpSpPr/>
          <p:nvPr/>
        </p:nvGrpSpPr>
        <p:grpSpPr>
          <a:xfrm>
            <a:off x="701742" y="2714368"/>
            <a:ext cx="5010150" cy="514715"/>
            <a:chOff x="1458954" y="4605108"/>
            <a:chExt cx="5010150" cy="514715"/>
          </a:xfrm>
        </p:grpSpPr>
        <p:cxnSp>
          <p:nvCxnSpPr>
            <p:cNvPr id="5" name="直線單箭頭接點 5">
              <a:extLst>
                <a:ext uri="{FF2B5EF4-FFF2-40B4-BE49-F238E27FC236}">
                  <a16:creationId xmlns:a16="http://schemas.microsoft.com/office/drawing/2014/main" id="{D330D319-C35C-054F-818F-00F817F09FDA}"/>
                </a:ext>
              </a:extLst>
            </p:cNvPr>
            <p:cNvCxnSpPr>
              <a:cxnSpLocks/>
            </p:cNvCxnSpPr>
            <p:nvPr/>
          </p:nvCxnSpPr>
          <p:spPr>
            <a:xfrm flipV="1">
              <a:off x="1458954" y="4605109"/>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6">
              <a:extLst>
                <a:ext uri="{FF2B5EF4-FFF2-40B4-BE49-F238E27FC236}">
                  <a16:creationId xmlns:a16="http://schemas.microsoft.com/office/drawing/2014/main" id="{B20BEF7C-6B49-1143-AB64-51260FD2FFC3}"/>
                </a:ext>
              </a:extLst>
            </p:cNvPr>
            <p:cNvCxnSpPr>
              <a:cxnSpLocks/>
            </p:cNvCxnSpPr>
            <p:nvPr/>
          </p:nvCxnSpPr>
          <p:spPr>
            <a:xfrm flipV="1">
              <a:off x="2697204" y="4605108"/>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7">
              <a:extLst>
                <a:ext uri="{FF2B5EF4-FFF2-40B4-BE49-F238E27FC236}">
                  <a16:creationId xmlns:a16="http://schemas.microsoft.com/office/drawing/2014/main" id="{509C51C6-2395-FB44-98B6-0144D1A0734C}"/>
                </a:ext>
              </a:extLst>
            </p:cNvPr>
            <p:cNvCxnSpPr>
              <a:cxnSpLocks/>
            </p:cNvCxnSpPr>
            <p:nvPr/>
          </p:nvCxnSpPr>
          <p:spPr>
            <a:xfrm flipV="1">
              <a:off x="3946884" y="4605108"/>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8">
              <a:extLst>
                <a:ext uri="{FF2B5EF4-FFF2-40B4-BE49-F238E27FC236}">
                  <a16:creationId xmlns:a16="http://schemas.microsoft.com/office/drawing/2014/main" id="{BCE7D73A-DC9E-F340-846F-CD9A4B9C03CB}"/>
                </a:ext>
              </a:extLst>
            </p:cNvPr>
            <p:cNvCxnSpPr>
              <a:cxnSpLocks/>
            </p:cNvCxnSpPr>
            <p:nvPr/>
          </p:nvCxnSpPr>
          <p:spPr>
            <a:xfrm flipV="1">
              <a:off x="5207994" y="4605108"/>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單箭頭接點 9">
              <a:extLst>
                <a:ext uri="{FF2B5EF4-FFF2-40B4-BE49-F238E27FC236}">
                  <a16:creationId xmlns:a16="http://schemas.microsoft.com/office/drawing/2014/main" id="{DA81DE7F-02E5-354F-B17A-9AB0222CCDBB}"/>
                </a:ext>
              </a:extLst>
            </p:cNvPr>
            <p:cNvCxnSpPr>
              <a:cxnSpLocks/>
            </p:cNvCxnSpPr>
            <p:nvPr/>
          </p:nvCxnSpPr>
          <p:spPr>
            <a:xfrm flipV="1">
              <a:off x="6469104" y="4605108"/>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 name="直線單箭頭接點 10">
            <a:extLst>
              <a:ext uri="{FF2B5EF4-FFF2-40B4-BE49-F238E27FC236}">
                <a16:creationId xmlns:a16="http://schemas.microsoft.com/office/drawing/2014/main" id="{E73D740A-B8AA-BA4F-855C-DABE39288828}"/>
              </a:ext>
            </a:extLst>
          </p:cNvPr>
          <p:cNvCxnSpPr>
            <a:cxnSpLocks/>
          </p:cNvCxnSpPr>
          <p:nvPr/>
        </p:nvCxnSpPr>
        <p:spPr>
          <a:xfrm flipH="1">
            <a:off x="931333" y="3245116"/>
            <a:ext cx="551312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1">
            <a:extLst>
              <a:ext uri="{FF2B5EF4-FFF2-40B4-BE49-F238E27FC236}">
                <a16:creationId xmlns:a16="http://schemas.microsoft.com/office/drawing/2014/main" id="{EE53CE56-57D6-E84A-B77C-8D570ED38A22}"/>
              </a:ext>
            </a:extLst>
          </p:cNvPr>
          <p:cNvCxnSpPr>
            <a:cxnSpLocks/>
          </p:cNvCxnSpPr>
          <p:nvPr/>
        </p:nvCxnSpPr>
        <p:spPr>
          <a:xfrm flipH="1">
            <a:off x="2108091" y="3245116"/>
            <a:ext cx="43592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2">
            <a:extLst>
              <a:ext uri="{FF2B5EF4-FFF2-40B4-BE49-F238E27FC236}">
                <a16:creationId xmlns:a16="http://schemas.microsoft.com/office/drawing/2014/main" id="{17E111B6-6390-F043-B963-8CC804AF6803}"/>
              </a:ext>
            </a:extLst>
          </p:cNvPr>
          <p:cNvCxnSpPr>
            <a:cxnSpLocks/>
          </p:cNvCxnSpPr>
          <p:nvPr/>
        </p:nvCxnSpPr>
        <p:spPr>
          <a:xfrm flipH="1">
            <a:off x="3370334" y="3245116"/>
            <a:ext cx="309698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3">
            <a:extLst>
              <a:ext uri="{FF2B5EF4-FFF2-40B4-BE49-F238E27FC236}">
                <a16:creationId xmlns:a16="http://schemas.microsoft.com/office/drawing/2014/main" id="{7BA8EE45-1C39-CF40-A53C-76D204DD66C7}"/>
              </a:ext>
            </a:extLst>
          </p:cNvPr>
          <p:cNvCxnSpPr>
            <a:cxnSpLocks/>
          </p:cNvCxnSpPr>
          <p:nvPr/>
        </p:nvCxnSpPr>
        <p:spPr>
          <a:xfrm flipH="1">
            <a:off x="4631374" y="3245116"/>
            <a:ext cx="18359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4">
            <a:extLst>
              <a:ext uri="{FF2B5EF4-FFF2-40B4-BE49-F238E27FC236}">
                <a16:creationId xmlns:a16="http://schemas.microsoft.com/office/drawing/2014/main" id="{12228F46-3639-A24C-B26C-918404D1CC26}"/>
              </a:ext>
            </a:extLst>
          </p:cNvPr>
          <p:cNvCxnSpPr>
            <a:cxnSpLocks/>
          </p:cNvCxnSpPr>
          <p:nvPr/>
        </p:nvCxnSpPr>
        <p:spPr>
          <a:xfrm flipH="1">
            <a:off x="5894536" y="3245116"/>
            <a:ext cx="52706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群組 15">
            <a:extLst>
              <a:ext uri="{FF2B5EF4-FFF2-40B4-BE49-F238E27FC236}">
                <a16:creationId xmlns:a16="http://schemas.microsoft.com/office/drawing/2014/main" id="{19BA6296-99B6-3C4C-A9BB-2D712A38A6C9}"/>
              </a:ext>
            </a:extLst>
          </p:cNvPr>
          <p:cNvGrpSpPr/>
          <p:nvPr/>
        </p:nvGrpSpPr>
        <p:grpSpPr>
          <a:xfrm>
            <a:off x="491341" y="3044705"/>
            <a:ext cx="411656" cy="740915"/>
            <a:chOff x="491341" y="3200333"/>
            <a:chExt cx="411656" cy="740915"/>
          </a:xfrm>
        </p:grpSpPr>
        <p:cxnSp>
          <p:nvCxnSpPr>
            <p:cNvPr id="16" name="直線單箭頭接點 16">
              <a:extLst>
                <a:ext uri="{FF2B5EF4-FFF2-40B4-BE49-F238E27FC236}">
                  <a16:creationId xmlns:a16="http://schemas.microsoft.com/office/drawing/2014/main" id="{A111D729-7035-B148-B894-0689B37B34B6}"/>
                </a:ext>
              </a:extLst>
            </p:cNvPr>
            <p:cNvCxnSpPr>
              <a:cxnSpLocks/>
            </p:cNvCxnSpPr>
            <p:nvPr/>
          </p:nvCxnSpPr>
          <p:spPr>
            <a:xfrm flipV="1">
              <a:off x="700170" y="3587874"/>
              <a:ext cx="0" cy="353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圓角 17">
              <a:extLst>
                <a:ext uri="{FF2B5EF4-FFF2-40B4-BE49-F238E27FC236}">
                  <a16:creationId xmlns:a16="http://schemas.microsoft.com/office/drawing/2014/main" id="{001A4CD8-EE2E-B543-9912-1634E491227F}"/>
                </a:ext>
              </a:extLst>
            </p:cNvPr>
            <p:cNvSpPr/>
            <p:nvPr/>
          </p:nvSpPr>
          <p:spPr>
            <a:xfrm>
              <a:off x="491341" y="3200333"/>
              <a:ext cx="411656" cy="386281"/>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grpSp>
        <p:nvGrpSpPr>
          <p:cNvPr id="18" name="群組 18">
            <a:extLst>
              <a:ext uri="{FF2B5EF4-FFF2-40B4-BE49-F238E27FC236}">
                <a16:creationId xmlns:a16="http://schemas.microsoft.com/office/drawing/2014/main" id="{12CA84E2-7583-5641-B400-BF690C44A205}"/>
              </a:ext>
            </a:extLst>
          </p:cNvPr>
          <p:cNvGrpSpPr/>
          <p:nvPr/>
        </p:nvGrpSpPr>
        <p:grpSpPr>
          <a:xfrm>
            <a:off x="1719294" y="3044705"/>
            <a:ext cx="411656" cy="740915"/>
            <a:chOff x="491341" y="3200333"/>
            <a:chExt cx="411656" cy="740915"/>
          </a:xfrm>
        </p:grpSpPr>
        <p:cxnSp>
          <p:nvCxnSpPr>
            <p:cNvPr id="19" name="直線單箭頭接點 19">
              <a:extLst>
                <a:ext uri="{FF2B5EF4-FFF2-40B4-BE49-F238E27FC236}">
                  <a16:creationId xmlns:a16="http://schemas.microsoft.com/office/drawing/2014/main" id="{9115CE75-0F59-4549-B2B8-3BFD6B6A87B0}"/>
                </a:ext>
              </a:extLst>
            </p:cNvPr>
            <p:cNvCxnSpPr>
              <a:cxnSpLocks/>
            </p:cNvCxnSpPr>
            <p:nvPr/>
          </p:nvCxnSpPr>
          <p:spPr>
            <a:xfrm flipV="1">
              <a:off x="700170" y="3587874"/>
              <a:ext cx="0" cy="353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圓角 20">
              <a:extLst>
                <a:ext uri="{FF2B5EF4-FFF2-40B4-BE49-F238E27FC236}">
                  <a16:creationId xmlns:a16="http://schemas.microsoft.com/office/drawing/2014/main" id="{2880FC39-7468-6145-98AC-58D9B864C5D2}"/>
                </a:ext>
              </a:extLst>
            </p:cNvPr>
            <p:cNvSpPr/>
            <p:nvPr/>
          </p:nvSpPr>
          <p:spPr>
            <a:xfrm>
              <a:off x="491341" y="3200333"/>
              <a:ext cx="411656" cy="386281"/>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grpSp>
        <p:nvGrpSpPr>
          <p:cNvPr id="21" name="群組 21">
            <a:extLst>
              <a:ext uri="{FF2B5EF4-FFF2-40B4-BE49-F238E27FC236}">
                <a16:creationId xmlns:a16="http://schemas.microsoft.com/office/drawing/2014/main" id="{6FE90A26-133E-424E-AB5D-CD5A092DF4E1}"/>
              </a:ext>
            </a:extLst>
          </p:cNvPr>
          <p:cNvGrpSpPr/>
          <p:nvPr/>
        </p:nvGrpSpPr>
        <p:grpSpPr>
          <a:xfrm>
            <a:off x="2981537" y="3044705"/>
            <a:ext cx="411656" cy="740915"/>
            <a:chOff x="491341" y="3200333"/>
            <a:chExt cx="411656" cy="740915"/>
          </a:xfrm>
        </p:grpSpPr>
        <p:cxnSp>
          <p:nvCxnSpPr>
            <p:cNvPr id="22" name="直線單箭頭接點 22">
              <a:extLst>
                <a:ext uri="{FF2B5EF4-FFF2-40B4-BE49-F238E27FC236}">
                  <a16:creationId xmlns:a16="http://schemas.microsoft.com/office/drawing/2014/main" id="{77089722-83F7-9741-AB22-B994D8506183}"/>
                </a:ext>
              </a:extLst>
            </p:cNvPr>
            <p:cNvCxnSpPr>
              <a:cxnSpLocks/>
            </p:cNvCxnSpPr>
            <p:nvPr/>
          </p:nvCxnSpPr>
          <p:spPr>
            <a:xfrm flipV="1">
              <a:off x="700170" y="3587874"/>
              <a:ext cx="0" cy="353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圓角 23">
              <a:extLst>
                <a:ext uri="{FF2B5EF4-FFF2-40B4-BE49-F238E27FC236}">
                  <a16:creationId xmlns:a16="http://schemas.microsoft.com/office/drawing/2014/main" id="{500BAC2F-9819-0543-AC3C-6966D8D78F61}"/>
                </a:ext>
              </a:extLst>
            </p:cNvPr>
            <p:cNvSpPr/>
            <p:nvPr/>
          </p:nvSpPr>
          <p:spPr>
            <a:xfrm>
              <a:off x="491341" y="3200333"/>
              <a:ext cx="411656" cy="386281"/>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grpSp>
        <p:nvGrpSpPr>
          <p:cNvPr id="24" name="群組 24">
            <a:extLst>
              <a:ext uri="{FF2B5EF4-FFF2-40B4-BE49-F238E27FC236}">
                <a16:creationId xmlns:a16="http://schemas.microsoft.com/office/drawing/2014/main" id="{8AD87D07-614D-0A4D-946B-9318DA2AE26F}"/>
              </a:ext>
            </a:extLst>
          </p:cNvPr>
          <p:cNvGrpSpPr/>
          <p:nvPr/>
        </p:nvGrpSpPr>
        <p:grpSpPr>
          <a:xfrm>
            <a:off x="4242578" y="3044705"/>
            <a:ext cx="411656" cy="740915"/>
            <a:chOff x="491341" y="3200333"/>
            <a:chExt cx="411656" cy="740915"/>
          </a:xfrm>
        </p:grpSpPr>
        <p:cxnSp>
          <p:nvCxnSpPr>
            <p:cNvPr id="25" name="直線單箭頭接點 25">
              <a:extLst>
                <a:ext uri="{FF2B5EF4-FFF2-40B4-BE49-F238E27FC236}">
                  <a16:creationId xmlns:a16="http://schemas.microsoft.com/office/drawing/2014/main" id="{7873C583-6570-3A49-BC81-4853B21217BE}"/>
                </a:ext>
              </a:extLst>
            </p:cNvPr>
            <p:cNvCxnSpPr>
              <a:cxnSpLocks/>
            </p:cNvCxnSpPr>
            <p:nvPr/>
          </p:nvCxnSpPr>
          <p:spPr>
            <a:xfrm flipV="1">
              <a:off x="700170" y="3587874"/>
              <a:ext cx="0" cy="353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圓角 26">
              <a:extLst>
                <a:ext uri="{FF2B5EF4-FFF2-40B4-BE49-F238E27FC236}">
                  <a16:creationId xmlns:a16="http://schemas.microsoft.com/office/drawing/2014/main" id="{438422B0-189F-C941-AE77-B4695E0E543E}"/>
                </a:ext>
              </a:extLst>
            </p:cNvPr>
            <p:cNvSpPr/>
            <p:nvPr/>
          </p:nvSpPr>
          <p:spPr>
            <a:xfrm>
              <a:off x="491341" y="3200333"/>
              <a:ext cx="411656" cy="386281"/>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grpSp>
        <p:nvGrpSpPr>
          <p:cNvPr id="27" name="群組 27">
            <a:extLst>
              <a:ext uri="{FF2B5EF4-FFF2-40B4-BE49-F238E27FC236}">
                <a16:creationId xmlns:a16="http://schemas.microsoft.com/office/drawing/2014/main" id="{ECF2B60B-413F-1A43-8935-E6CA79506BDD}"/>
              </a:ext>
            </a:extLst>
          </p:cNvPr>
          <p:cNvGrpSpPr/>
          <p:nvPr/>
        </p:nvGrpSpPr>
        <p:grpSpPr>
          <a:xfrm>
            <a:off x="5500097" y="3044705"/>
            <a:ext cx="411656" cy="740915"/>
            <a:chOff x="491341" y="3200333"/>
            <a:chExt cx="411656" cy="740915"/>
          </a:xfrm>
        </p:grpSpPr>
        <p:cxnSp>
          <p:nvCxnSpPr>
            <p:cNvPr id="28" name="直線單箭頭接點 28">
              <a:extLst>
                <a:ext uri="{FF2B5EF4-FFF2-40B4-BE49-F238E27FC236}">
                  <a16:creationId xmlns:a16="http://schemas.microsoft.com/office/drawing/2014/main" id="{9BFF2A17-0504-AC41-8EBD-85DDDD78E96B}"/>
                </a:ext>
              </a:extLst>
            </p:cNvPr>
            <p:cNvCxnSpPr>
              <a:cxnSpLocks/>
            </p:cNvCxnSpPr>
            <p:nvPr/>
          </p:nvCxnSpPr>
          <p:spPr>
            <a:xfrm flipV="1">
              <a:off x="700170" y="3587874"/>
              <a:ext cx="0" cy="353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圓角 29">
              <a:extLst>
                <a:ext uri="{FF2B5EF4-FFF2-40B4-BE49-F238E27FC236}">
                  <a16:creationId xmlns:a16="http://schemas.microsoft.com/office/drawing/2014/main" id="{BF378F8D-3200-BD41-B050-E7386F4F4A9E}"/>
                </a:ext>
              </a:extLst>
            </p:cNvPr>
            <p:cNvSpPr/>
            <p:nvPr/>
          </p:nvSpPr>
          <p:spPr>
            <a:xfrm>
              <a:off x="491341" y="3200333"/>
              <a:ext cx="411656" cy="386281"/>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cxnSp>
        <p:nvCxnSpPr>
          <p:cNvPr id="30" name="直線單箭頭接點 30">
            <a:extLst>
              <a:ext uri="{FF2B5EF4-FFF2-40B4-BE49-F238E27FC236}">
                <a16:creationId xmlns:a16="http://schemas.microsoft.com/office/drawing/2014/main" id="{9EF95C1D-B38A-934C-A98A-45DC2A9FD25E}"/>
              </a:ext>
            </a:extLst>
          </p:cNvPr>
          <p:cNvCxnSpPr>
            <a:cxnSpLocks/>
          </p:cNvCxnSpPr>
          <p:nvPr/>
        </p:nvCxnSpPr>
        <p:spPr>
          <a:xfrm flipV="1">
            <a:off x="699367" y="3896085"/>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1">
            <a:extLst>
              <a:ext uri="{FF2B5EF4-FFF2-40B4-BE49-F238E27FC236}">
                <a16:creationId xmlns:a16="http://schemas.microsoft.com/office/drawing/2014/main" id="{CCD9C3CC-CA6E-D142-958A-C01187633AC6}"/>
              </a:ext>
            </a:extLst>
          </p:cNvPr>
          <p:cNvCxnSpPr>
            <a:cxnSpLocks/>
          </p:cNvCxnSpPr>
          <p:nvPr/>
        </p:nvCxnSpPr>
        <p:spPr>
          <a:xfrm flipV="1">
            <a:off x="1937617" y="3896084"/>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2">
            <a:extLst>
              <a:ext uri="{FF2B5EF4-FFF2-40B4-BE49-F238E27FC236}">
                <a16:creationId xmlns:a16="http://schemas.microsoft.com/office/drawing/2014/main" id="{C0CCB713-1779-3A44-AB94-804063402100}"/>
              </a:ext>
            </a:extLst>
          </p:cNvPr>
          <p:cNvCxnSpPr>
            <a:cxnSpLocks/>
          </p:cNvCxnSpPr>
          <p:nvPr/>
        </p:nvCxnSpPr>
        <p:spPr>
          <a:xfrm flipV="1">
            <a:off x="3187297" y="3896084"/>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3">
            <a:extLst>
              <a:ext uri="{FF2B5EF4-FFF2-40B4-BE49-F238E27FC236}">
                <a16:creationId xmlns:a16="http://schemas.microsoft.com/office/drawing/2014/main" id="{B25F5B36-3CE9-E540-A8A2-4787701DC900}"/>
              </a:ext>
            </a:extLst>
          </p:cNvPr>
          <p:cNvCxnSpPr>
            <a:cxnSpLocks/>
          </p:cNvCxnSpPr>
          <p:nvPr/>
        </p:nvCxnSpPr>
        <p:spPr>
          <a:xfrm flipV="1">
            <a:off x="4448407" y="3896084"/>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4">
            <a:extLst>
              <a:ext uri="{FF2B5EF4-FFF2-40B4-BE49-F238E27FC236}">
                <a16:creationId xmlns:a16="http://schemas.microsoft.com/office/drawing/2014/main" id="{DE04965F-BF07-4148-A030-5C34DE66ACBD}"/>
              </a:ext>
            </a:extLst>
          </p:cNvPr>
          <p:cNvCxnSpPr>
            <a:cxnSpLocks/>
          </p:cNvCxnSpPr>
          <p:nvPr/>
        </p:nvCxnSpPr>
        <p:spPr>
          <a:xfrm flipV="1">
            <a:off x="5709517" y="3896084"/>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群組 35">
            <a:extLst>
              <a:ext uri="{FF2B5EF4-FFF2-40B4-BE49-F238E27FC236}">
                <a16:creationId xmlns:a16="http://schemas.microsoft.com/office/drawing/2014/main" id="{24FC6DAB-8F12-B047-96AC-3E3C39BF34F6}"/>
              </a:ext>
            </a:extLst>
          </p:cNvPr>
          <p:cNvGrpSpPr/>
          <p:nvPr/>
        </p:nvGrpSpPr>
        <p:grpSpPr>
          <a:xfrm>
            <a:off x="711600" y="4758484"/>
            <a:ext cx="5010150" cy="514715"/>
            <a:chOff x="1458954" y="4605108"/>
            <a:chExt cx="5010150" cy="514715"/>
          </a:xfrm>
        </p:grpSpPr>
        <p:cxnSp>
          <p:nvCxnSpPr>
            <p:cNvPr id="36" name="直線單箭頭接點 36">
              <a:extLst>
                <a:ext uri="{FF2B5EF4-FFF2-40B4-BE49-F238E27FC236}">
                  <a16:creationId xmlns:a16="http://schemas.microsoft.com/office/drawing/2014/main" id="{C6C17996-01D4-3D43-AE4D-BDDECB5F10AE}"/>
                </a:ext>
              </a:extLst>
            </p:cNvPr>
            <p:cNvCxnSpPr>
              <a:cxnSpLocks/>
            </p:cNvCxnSpPr>
            <p:nvPr/>
          </p:nvCxnSpPr>
          <p:spPr>
            <a:xfrm flipV="1">
              <a:off x="1458954" y="4605109"/>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7">
              <a:extLst>
                <a:ext uri="{FF2B5EF4-FFF2-40B4-BE49-F238E27FC236}">
                  <a16:creationId xmlns:a16="http://schemas.microsoft.com/office/drawing/2014/main" id="{F859629D-74DC-D647-9E0B-663B56CE91A0}"/>
                </a:ext>
              </a:extLst>
            </p:cNvPr>
            <p:cNvCxnSpPr>
              <a:cxnSpLocks/>
            </p:cNvCxnSpPr>
            <p:nvPr/>
          </p:nvCxnSpPr>
          <p:spPr>
            <a:xfrm flipV="1">
              <a:off x="2697204" y="4605108"/>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8">
              <a:extLst>
                <a:ext uri="{FF2B5EF4-FFF2-40B4-BE49-F238E27FC236}">
                  <a16:creationId xmlns:a16="http://schemas.microsoft.com/office/drawing/2014/main" id="{A9A4AFD5-7608-624A-9AEB-910E2A70A0B4}"/>
                </a:ext>
              </a:extLst>
            </p:cNvPr>
            <p:cNvCxnSpPr>
              <a:cxnSpLocks/>
            </p:cNvCxnSpPr>
            <p:nvPr/>
          </p:nvCxnSpPr>
          <p:spPr>
            <a:xfrm flipV="1">
              <a:off x="3946884" y="4605108"/>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9">
              <a:extLst>
                <a:ext uri="{FF2B5EF4-FFF2-40B4-BE49-F238E27FC236}">
                  <a16:creationId xmlns:a16="http://schemas.microsoft.com/office/drawing/2014/main" id="{A92370AE-1917-1D4B-82F4-B56091294195}"/>
                </a:ext>
              </a:extLst>
            </p:cNvPr>
            <p:cNvCxnSpPr>
              <a:cxnSpLocks/>
            </p:cNvCxnSpPr>
            <p:nvPr/>
          </p:nvCxnSpPr>
          <p:spPr>
            <a:xfrm flipV="1">
              <a:off x="5207994" y="4605108"/>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40">
              <a:extLst>
                <a:ext uri="{FF2B5EF4-FFF2-40B4-BE49-F238E27FC236}">
                  <a16:creationId xmlns:a16="http://schemas.microsoft.com/office/drawing/2014/main" id="{5FD430CB-1895-0A40-8DA4-E324D38ECC27}"/>
                </a:ext>
              </a:extLst>
            </p:cNvPr>
            <p:cNvCxnSpPr>
              <a:cxnSpLocks/>
            </p:cNvCxnSpPr>
            <p:nvPr/>
          </p:nvCxnSpPr>
          <p:spPr>
            <a:xfrm flipV="1">
              <a:off x="6469104" y="4605108"/>
              <a:ext cx="0" cy="514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1" name="圖片 41">
            <a:extLst>
              <a:ext uri="{FF2B5EF4-FFF2-40B4-BE49-F238E27FC236}">
                <a16:creationId xmlns:a16="http://schemas.microsoft.com/office/drawing/2014/main" id="{7E39CE4C-6765-894C-9941-724E4748BF04}"/>
              </a:ext>
            </a:extLst>
          </p:cNvPr>
          <p:cNvPicPr preferRelativeResize="0">
            <a:picLocks/>
          </p:cNvPicPr>
          <p:nvPr/>
        </p:nvPicPr>
        <p:blipFill>
          <a:blip r:embed="rId4" cstate="screen">
            <a:extLst>
              <a:ext uri="{28A0092B-C50C-407E-A947-70E740481C1C}">
                <a14:useLocalDpi xmlns:a14="http://schemas.microsoft.com/office/drawing/2010/main"/>
              </a:ext>
            </a:extLst>
          </a:blip>
          <a:stretch>
            <a:fillRect/>
          </a:stretch>
        </p:blipFill>
        <p:spPr>
          <a:xfrm>
            <a:off x="1643751" y="5083309"/>
            <a:ext cx="571791" cy="1080000"/>
          </a:xfrm>
          <a:prstGeom prst="rect">
            <a:avLst/>
          </a:prstGeom>
        </p:spPr>
      </p:pic>
      <p:pic>
        <p:nvPicPr>
          <p:cNvPr id="42" name="圖片 42">
            <a:extLst>
              <a:ext uri="{FF2B5EF4-FFF2-40B4-BE49-F238E27FC236}">
                <a16:creationId xmlns:a16="http://schemas.microsoft.com/office/drawing/2014/main" id="{F220D346-6281-574A-98E6-44FC6757FDA0}"/>
              </a:ext>
            </a:extLst>
          </p:cNvPr>
          <p:cNvPicPr preferRelativeResize="0">
            <a:picLocks/>
          </p:cNvPicPr>
          <p:nvPr/>
        </p:nvPicPr>
        <p:blipFill>
          <a:blip r:embed="rId5" cstate="screen">
            <a:extLst>
              <a:ext uri="{28A0092B-C50C-407E-A947-70E740481C1C}">
                <a14:useLocalDpi xmlns:a14="http://schemas.microsoft.com/office/drawing/2010/main"/>
              </a:ext>
            </a:extLst>
          </a:blip>
          <a:stretch>
            <a:fillRect/>
          </a:stretch>
        </p:blipFill>
        <p:spPr>
          <a:xfrm>
            <a:off x="137310" y="5083309"/>
            <a:ext cx="1080000" cy="1080000"/>
          </a:xfrm>
          <a:prstGeom prst="rect">
            <a:avLst/>
          </a:prstGeom>
        </p:spPr>
      </p:pic>
      <p:pic>
        <p:nvPicPr>
          <p:cNvPr id="43" name="圖片 43">
            <a:extLst>
              <a:ext uri="{FF2B5EF4-FFF2-40B4-BE49-F238E27FC236}">
                <a16:creationId xmlns:a16="http://schemas.microsoft.com/office/drawing/2014/main" id="{4DFC7EB4-404D-D74B-8AB0-18F22E318D41}"/>
              </a:ext>
            </a:extLst>
          </p:cNvPr>
          <p:cNvPicPr preferRelativeResize="0">
            <a:picLocks/>
          </p:cNvPicPr>
          <p:nvPr/>
        </p:nvPicPr>
        <p:blipFill>
          <a:blip r:embed="rId6" cstate="screen">
            <a:extLst>
              <a:ext uri="{28A0092B-C50C-407E-A947-70E740481C1C}">
                <a14:useLocalDpi xmlns:a14="http://schemas.microsoft.com/office/drawing/2010/main"/>
              </a:ext>
            </a:extLst>
          </a:blip>
          <a:stretch>
            <a:fillRect/>
          </a:stretch>
        </p:blipFill>
        <p:spPr>
          <a:xfrm>
            <a:off x="2641984" y="5083309"/>
            <a:ext cx="1080000" cy="1080000"/>
          </a:xfrm>
          <a:prstGeom prst="rect">
            <a:avLst/>
          </a:prstGeom>
        </p:spPr>
      </p:pic>
      <p:pic>
        <p:nvPicPr>
          <p:cNvPr id="44" name="圖片 44">
            <a:extLst>
              <a:ext uri="{FF2B5EF4-FFF2-40B4-BE49-F238E27FC236}">
                <a16:creationId xmlns:a16="http://schemas.microsoft.com/office/drawing/2014/main" id="{4459F030-9658-2F41-AFBF-83F4C37AC51C}"/>
              </a:ext>
            </a:extLst>
          </p:cNvPr>
          <p:cNvPicPr preferRelativeResize="0">
            <a:picLocks/>
          </p:cNvPicPr>
          <p:nvPr/>
        </p:nvPicPr>
        <p:blipFill>
          <a:blip r:embed="rId7" cstate="screen">
            <a:extLst>
              <a:ext uri="{28A0092B-C50C-407E-A947-70E740481C1C}">
                <a14:useLocalDpi xmlns:a14="http://schemas.microsoft.com/office/drawing/2010/main"/>
              </a:ext>
            </a:extLst>
          </a:blip>
          <a:stretch>
            <a:fillRect/>
          </a:stretch>
        </p:blipFill>
        <p:spPr>
          <a:xfrm>
            <a:off x="3894321" y="5083309"/>
            <a:ext cx="1080000" cy="1080000"/>
          </a:xfrm>
          <a:prstGeom prst="rect">
            <a:avLst/>
          </a:prstGeom>
        </p:spPr>
      </p:pic>
      <p:pic>
        <p:nvPicPr>
          <p:cNvPr id="45" name="圖片 45">
            <a:extLst>
              <a:ext uri="{FF2B5EF4-FFF2-40B4-BE49-F238E27FC236}">
                <a16:creationId xmlns:a16="http://schemas.microsoft.com/office/drawing/2014/main" id="{7F6F73D0-02BC-EA43-852A-7656DF8DD36A}"/>
              </a:ext>
            </a:extLst>
          </p:cNvPr>
          <p:cNvPicPr preferRelativeResize="0">
            <a:picLocks/>
          </p:cNvPicPr>
          <p:nvPr/>
        </p:nvPicPr>
        <p:blipFill>
          <a:blip r:embed="rId8" cstate="screen">
            <a:extLst>
              <a:ext uri="{28A0092B-C50C-407E-A947-70E740481C1C}">
                <a14:useLocalDpi xmlns:a14="http://schemas.microsoft.com/office/drawing/2010/main"/>
              </a:ext>
            </a:extLst>
          </a:blip>
          <a:stretch>
            <a:fillRect/>
          </a:stretch>
        </p:blipFill>
        <p:spPr>
          <a:xfrm>
            <a:off x="5281658" y="5083309"/>
            <a:ext cx="810000" cy="1080000"/>
          </a:xfrm>
          <a:prstGeom prst="rect">
            <a:avLst/>
          </a:prstGeom>
        </p:spPr>
      </p:pic>
      <p:sp>
        <p:nvSpPr>
          <p:cNvPr id="46" name="矩形: 圓角 50">
            <a:extLst>
              <a:ext uri="{FF2B5EF4-FFF2-40B4-BE49-F238E27FC236}">
                <a16:creationId xmlns:a16="http://schemas.microsoft.com/office/drawing/2014/main" id="{0E51628D-8FD7-1F4D-B57F-945A1862B468}"/>
              </a:ext>
            </a:extLst>
          </p:cNvPr>
          <p:cNvSpPr/>
          <p:nvPr/>
        </p:nvSpPr>
        <p:spPr>
          <a:xfrm>
            <a:off x="249233" y="4193198"/>
            <a:ext cx="5921716" cy="5905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Bidirectional LSTM</a:t>
            </a:r>
            <a:endParaRPr lang="zh-TW" altLang="en-US" sz="2400" dirty="0"/>
          </a:p>
        </p:txBody>
      </p:sp>
      <p:sp>
        <p:nvSpPr>
          <p:cNvPr id="47" name="矩形: 圓角 51">
            <a:extLst>
              <a:ext uri="{FF2B5EF4-FFF2-40B4-BE49-F238E27FC236}">
                <a16:creationId xmlns:a16="http://schemas.microsoft.com/office/drawing/2014/main" id="{1D514F49-1506-BE45-83D5-7AB16715E3B4}"/>
              </a:ext>
            </a:extLst>
          </p:cNvPr>
          <p:cNvSpPr/>
          <p:nvPr/>
        </p:nvSpPr>
        <p:spPr>
          <a:xfrm>
            <a:off x="433050" y="3751928"/>
            <a:ext cx="544003" cy="11209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2400" dirty="0"/>
          </a:p>
        </p:txBody>
      </p:sp>
      <p:sp>
        <p:nvSpPr>
          <p:cNvPr id="48" name="矩形: 圓角 52">
            <a:extLst>
              <a:ext uri="{FF2B5EF4-FFF2-40B4-BE49-F238E27FC236}">
                <a16:creationId xmlns:a16="http://schemas.microsoft.com/office/drawing/2014/main" id="{B37FEDF9-BF25-6F4A-9C79-001AA87E5C2A}"/>
              </a:ext>
            </a:extLst>
          </p:cNvPr>
          <p:cNvSpPr/>
          <p:nvPr/>
        </p:nvSpPr>
        <p:spPr>
          <a:xfrm>
            <a:off x="1665615" y="3751928"/>
            <a:ext cx="544003" cy="11209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2400" dirty="0"/>
          </a:p>
        </p:txBody>
      </p:sp>
      <p:sp>
        <p:nvSpPr>
          <p:cNvPr id="49" name="矩形: 圓角 53">
            <a:extLst>
              <a:ext uri="{FF2B5EF4-FFF2-40B4-BE49-F238E27FC236}">
                <a16:creationId xmlns:a16="http://schemas.microsoft.com/office/drawing/2014/main" id="{02D27016-0F80-DF4E-8F5B-7E4BA9422063}"/>
              </a:ext>
            </a:extLst>
          </p:cNvPr>
          <p:cNvSpPr/>
          <p:nvPr/>
        </p:nvSpPr>
        <p:spPr>
          <a:xfrm>
            <a:off x="2902186" y="3752454"/>
            <a:ext cx="544003" cy="11209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2400" dirty="0"/>
          </a:p>
        </p:txBody>
      </p:sp>
      <p:sp>
        <p:nvSpPr>
          <p:cNvPr id="50" name="矩形: 圓角 54">
            <a:extLst>
              <a:ext uri="{FF2B5EF4-FFF2-40B4-BE49-F238E27FC236}">
                <a16:creationId xmlns:a16="http://schemas.microsoft.com/office/drawing/2014/main" id="{28895B7A-A8E5-E344-9F17-2ED579E2C5BB}"/>
              </a:ext>
            </a:extLst>
          </p:cNvPr>
          <p:cNvSpPr/>
          <p:nvPr/>
        </p:nvSpPr>
        <p:spPr>
          <a:xfrm>
            <a:off x="4176405" y="3752454"/>
            <a:ext cx="544003" cy="11209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2400" dirty="0"/>
          </a:p>
        </p:txBody>
      </p:sp>
      <p:sp>
        <p:nvSpPr>
          <p:cNvPr id="51" name="矩形: 圓角 55">
            <a:extLst>
              <a:ext uri="{FF2B5EF4-FFF2-40B4-BE49-F238E27FC236}">
                <a16:creationId xmlns:a16="http://schemas.microsoft.com/office/drawing/2014/main" id="{3F228C7F-F5BD-C447-A8A6-D422BD1E78F9}"/>
              </a:ext>
            </a:extLst>
          </p:cNvPr>
          <p:cNvSpPr/>
          <p:nvPr/>
        </p:nvSpPr>
        <p:spPr>
          <a:xfrm>
            <a:off x="5448945" y="3746222"/>
            <a:ext cx="544003" cy="11209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2400" dirty="0"/>
          </a:p>
        </p:txBody>
      </p:sp>
      <p:sp>
        <p:nvSpPr>
          <p:cNvPr id="52" name="矩形: 圓角 56">
            <a:extLst>
              <a:ext uri="{FF2B5EF4-FFF2-40B4-BE49-F238E27FC236}">
                <a16:creationId xmlns:a16="http://schemas.microsoft.com/office/drawing/2014/main" id="{C8471DFA-8302-F54A-819F-28412B6911A2}"/>
              </a:ext>
            </a:extLst>
          </p:cNvPr>
          <p:cNvSpPr/>
          <p:nvPr/>
        </p:nvSpPr>
        <p:spPr>
          <a:xfrm rot="5400000">
            <a:off x="6274222" y="3230774"/>
            <a:ext cx="544003" cy="11209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2400" dirty="0"/>
          </a:p>
        </p:txBody>
      </p:sp>
      <p:cxnSp>
        <p:nvCxnSpPr>
          <p:cNvPr id="53" name="直線單箭頭接點 57">
            <a:extLst>
              <a:ext uri="{FF2B5EF4-FFF2-40B4-BE49-F238E27FC236}">
                <a16:creationId xmlns:a16="http://schemas.microsoft.com/office/drawing/2014/main" id="{76D1AFEC-FB68-724B-A2E0-F8D0400F7760}"/>
              </a:ext>
            </a:extLst>
          </p:cNvPr>
          <p:cNvCxnSpPr>
            <a:cxnSpLocks/>
          </p:cNvCxnSpPr>
          <p:nvPr/>
        </p:nvCxnSpPr>
        <p:spPr>
          <a:xfrm flipH="1">
            <a:off x="7691089" y="3278734"/>
            <a:ext cx="3382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8">
            <a:extLst>
              <a:ext uri="{FF2B5EF4-FFF2-40B4-BE49-F238E27FC236}">
                <a16:creationId xmlns:a16="http://schemas.microsoft.com/office/drawing/2014/main" id="{C7A73EF2-7412-F94A-8911-A82853F0AF54}"/>
              </a:ext>
            </a:extLst>
          </p:cNvPr>
          <p:cNvCxnSpPr>
            <a:cxnSpLocks/>
          </p:cNvCxnSpPr>
          <p:nvPr/>
        </p:nvCxnSpPr>
        <p:spPr>
          <a:xfrm flipH="1">
            <a:off x="6609099" y="3259684"/>
            <a:ext cx="3382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矩形: 圓角 59">
            <a:extLst>
              <a:ext uri="{FF2B5EF4-FFF2-40B4-BE49-F238E27FC236}">
                <a16:creationId xmlns:a16="http://schemas.microsoft.com/office/drawing/2014/main" id="{85475A8D-CEF2-CF45-89C0-A5A633F56E3E}"/>
              </a:ext>
            </a:extLst>
          </p:cNvPr>
          <p:cNvSpPr/>
          <p:nvPr/>
        </p:nvSpPr>
        <p:spPr>
          <a:xfrm>
            <a:off x="6846798" y="2948424"/>
            <a:ext cx="844291" cy="6332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CNN</a:t>
            </a:r>
            <a:endParaRPr lang="zh-TW" altLang="en-US" sz="2400" dirty="0"/>
          </a:p>
        </p:txBody>
      </p:sp>
      <p:pic>
        <p:nvPicPr>
          <p:cNvPr id="56" name="圖片 60">
            <a:extLst>
              <a:ext uri="{FF2B5EF4-FFF2-40B4-BE49-F238E27FC236}">
                <a16:creationId xmlns:a16="http://schemas.microsoft.com/office/drawing/2014/main" id="{84FEC731-A874-4049-BA1D-31BD9CC9C1E0}"/>
              </a:ext>
            </a:extLst>
          </p:cNvPr>
          <p:cNvPicPr preferRelativeResize="0">
            <a:picLocks/>
          </p:cNvPicPr>
          <p:nvPr/>
        </p:nvPicPr>
        <p:blipFill>
          <a:blip r:embed="rId9" cstate="screen">
            <a:extLst>
              <a:ext uri="{28A0092B-C50C-407E-A947-70E740481C1C}">
                <a14:useLocalDpi xmlns:a14="http://schemas.microsoft.com/office/drawing/2010/main"/>
              </a:ext>
            </a:extLst>
          </a:blip>
          <a:stretch>
            <a:fillRect/>
          </a:stretch>
        </p:blipFill>
        <p:spPr>
          <a:xfrm>
            <a:off x="7945409" y="2745716"/>
            <a:ext cx="1080000" cy="1080000"/>
          </a:xfrm>
          <a:prstGeom prst="rect">
            <a:avLst/>
          </a:prstGeom>
        </p:spPr>
      </p:pic>
      <p:grpSp>
        <p:nvGrpSpPr>
          <p:cNvPr id="57" name="群組 61">
            <a:extLst>
              <a:ext uri="{FF2B5EF4-FFF2-40B4-BE49-F238E27FC236}">
                <a16:creationId xmlns:a16="http://schemas.microsoft.com/office/drawing/2014/main" id="{32041EB4-2C06-9B47-8592-48FC7AE69E37}"/>
              </a:ext>
            </a:extLst>
          </p:cNvPr>
          <p:cNvGrpSpPr/>
          <p:nvPr/>
        </p:nvGrpSpPr>
        <p:grpSpPr>
          <a:xfrm>
            <a:off x="6630405" y="4724109"/>
            <a:ext cx="2264363" cy="499879"/>
            <a:chOff x="6630405" y="4826979"/>
            <a:chExt cx="2264363" cy="499879"/>
          </a:xfrm>
        </p:grpSpPr>
        <p:sp>
          <p:nvSpPr>
            <p:cNvPr id="58" name="矩形: 圓角 62">
              <a:extLst>
                <a:ext uri="{FF2B5EF4-FFF2-40B4-BE49-F238E27FC236}">
                  <a16:creationId xmlns:a16="http://schemas.microsoft.com/office/drawing/2014/main" id="{44C19543-2620-1544-AAE5-9CB1F8E21B1F}"/>
                </a:ext>
              </a:extLst>
            </p:cNvPr>
            <p:cNvSpPr/>
            <p:nvPr/>
          </p:nvSpPr>
          <p:spPr>
            <a:xfrm>
              <a:off x="6630405" y="4826979"/>
              <a:ext cx="535067" cy="499879"/>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59" name="文字方塊 63">
              <a:extLst>
                <a:ext uri="{FF2B5EF4-FFF2-40B4-BE49-F238E27FC236}">
                  <a16:creationId xmlns:a16="http://schemas.microsoft.com/office/drawing/2014/main" id="{1CF73C1C-45D1-C542-B944-FF9DA75939F1}"/>
                </a:ext>
              </a:extLst>
            </p:cNvPr>
            <p:cNvSpPr txBox="1"/>
            <p:nvPr/>
          </p:nvSpPr>
          <p:spPr>
            <a:xfrm>
              <a:off x="7172759" y="4855905"/>
              <a:ext cx="1722009" cy="461665"/>
            </a:xfrm>
            <a:prstGeom prst="rect">
              <a:avLst/>
            </a:prstGeom>
            <a:noFill/>
          </p:spPr>
          <p:txBody>
            <a:bodyPr wrap="square" rtlCol="0">
              <a:spAutoFit/>
            </a:bodyPr>
            <a:lstStyle/>
            <a:p>
              <a:r>
                <a:rPr lang="en-US" altLang="zh-TW" sz="2400" dirty="0"/>
                <a:t>= similarity</a:t>
              </a:r>
              <a:endParaRPr lang="zh-TW" altLang="en-US" sz="2400" dirty="0"/>
            </a:p>
          </p:txBody>
        </p:sp>
      </p:grpSp>
      <mc:AlternateContent xmlns:mc="http://schemas.openxmlformats.org/markup-compatibility/2006" xmlns:a14="http://schemas.microsoft.com/office/drawing/2010/main">
        <mc:Choice Requires="a14">
          <p:sp>
            <p:nvSpPr>
              <p:cNvPr id="60" name="文字方塊 64">
                <a:extLst>
                  <a:ext uri="{FF2B5EF4-FFF2-40B4-BE49-F238E27FC236}">
                    <a16:creationId xmlns:a16="http://schemas.microsoft.com/office/drawing/2014/main" id="{BDD34C8A-8C6D-8F4B-87C8-F41BCD01ED7D}"/>
                  </a:ext>
                </a:extLst>
              </p:cNvPr>
              <p:cNvSpPr txBox="1"/>
              <p:nvPr/>
            </p:nvSpPr>
            <p:spPr>
              <a:xfrm>
                <a:off x="563417" y="2311581"/>
                <a:ext cx="3395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60" name="文字方塊 64">
                <a:extLst>
                  <a:ext uri="{FF2B5EF4-FFF2-40B4-BE49-F238E27FC236}">
                    <a16:creationId xmlns:a16="http://schemas.microsoft.com/office/drawing/2014/main" id="{BDD34C8A-8C6D-8F4B-87C8-F41BCD01ED7D}"/>
                  </a:ext>
                </a:extLst>
              </p:cNvPr>
              <p:cNvSpPr txBox="1">
                <a:spLocks noRot="1" noChangeAspect="1" noMove="1" noResize="1" noEditPoints="1" noAdjustHandles="1" noChangeArrowheads="1" noChangeShapeType="1" noTextEdit="1"/>
              </p:cNvSpPr>
              <p:nvPr/>
            </p:nvSpPr>
            <p:spPr>
              <a:xfrm>
                <a:off x="563417" y="2311581"/>
                <a:ext cx="339580" cy="369332"/>
              </a:xfrm>
              <a:prstGeom prst="rect">
                <a:avLst/>
              </a:prstGeom>
              <a:blipFill>
                <a:blip r:embed="rId10"/>
                <a:stretch>
                  <a:fillRect l="-7143" r="-3571"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文字方塊 65">
                <a:extLst>
                  <a:ext uri="{FF2B5EF4-FFF2-40B4-BE49-F238E27FC236}">
                    <a16:creationId xmlns:a16="http://schemas.microsoft.com/office/drawing/2014/main" id="{D99ACB59-EF8C-1042-8E33-65FF0B86590F}"/>
                  </a:ext>
                </a:extLst>
              </p:cNvPr>
              <p:cNvSpPr txBox="1"/>
              <p:nvPr/>
            </p:nvSpPr>
            <p:spPr>
              <a:xfrm>
                <a:off x="1814406" y="2311581"/>
                <a:ext cx="3466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2</m:t>
                          </m:r>
                        </m:sub>
                      </m:sSub>
                    </m:oMath>
                  </m:oMathPara>
                </a14:m>
                <a:endParaRPr lang="zh-TW" altLang="en-US" sz="2400" dirty="0"/>
              </a:p>
            </p:txBody>
          </p:sp>
        </mc:Choice>
        <mc:Fallback xmlns="">
          <p:sp>
            <p:nvSpPr>
              <p:cNvPr id="61" name="文字方塊 65">
                <a:extLst>
                  <a:ext uri="{FF2B5EF4-FFF2-40B4-BE49-F238E27FC236}">
                    <a16:creationId xmlns:a16="http://schemas.microsoft.com/office/drawing/2014/main" id="{D99ACB59-EF8C-1042-8E33-65FF0B86590F}"/>
                  </a:ext>
                </a:extLst>
              </p:cNvPr>
              <p:cNvSpPr txBox="1">
                <a:spLocks noRot="1" noChangeAspect="1" noMove="1" noResize="1" noEditPoints="1" noAdjustHandles="1" noChangeArrowheads="1" noChangeShapeType="1" noTextEdit="1"/>
              </p:cNvSpPr>
              <p:nvPr/>
            </p:nvSpPr>
            <p:spPr>
              <a:xfrm>
                <a:off x="1814406" y="2311581"/>
                <a:ext cx="346697" cy="369332"/>
              </a:xfrm>
              <a:prstGeom prst="rect">
                <a:avLst/>
              </a:prstGeom>
              <a:blipFill>
                <a:blip r:embed="rId11"/>
                <a:stretch>
                  <a:fillRect l="-7143" r="-3571"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文字方塊 66">
                <a:extLst>
                  <a:ext uri="{FF2B5EF4-FFF2-40B4-BE49-F238E27FC236}">
                    <a16:creationId xmlns:a16="http://schemas.microsoft.com/office/drawing/2014/main" id="{C1F7077E-AFD5-FD4A-B783-2D1783AC5BFF}"/>
                  </a:ext>
                </a:extLst>
              </p:cNvPr>
              <p:cNvSpPr txBox="1"/>
              <p:nvPr/>
            </p:nvSpPr>
            <p:spPr>
              <a:xfrm>
                <a:off x="3029740" y="2311581"/>
                <a:ext cx="3466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3</m:t>
                          </m:r>
                        </m:sub>
                      </m:sSub>
                    </m:oMath>
                  </m:oMathPara>
                </a14:m>
                <a:endParaRPr lang="zh-TW" altLang="en-US" sz="2400" dirty="0"/>
              </a:p>
            </p:txBody>
          </p:sp>
        </mc:Choice>
        <mc:Fallback xmlns="">
          <p:sp>
            <p:nvSpPr>
              <p:cNvPr id="62" name="文字方塊 66">
                <a:extLst>
                  <a:ext uri="{FF2B5EF4-FFF2-40B4-BE49-F238E27FC236}">
                    <a16:creationId xmlns:a16="http://schemas.microsoft.com/office/drawing/2014/main" id="{C1F7077E-AFD5-FD4A-B783-2D1783AC5BFF}"/>
                  </a:ext>
                </a:extLst>
              </p:cNvPr>
              <p:cNvSpPr txBox="1">
                <a:spLocks noRot="1" noChangeAspect="1" noMove="1" noResize="1" noEditPoints="1" noAdjustHandles="1" noChangeArrowheads="1" noChangeShapeType="1" noTextEdit="1"/>
              </p:cNvSpPr>
              <p:nvPr/>
            </p:nvSpPr>
            <p:spPr>
              <a:xfrm>
                <a:off x="3029740" y="2311581"/>
                <a:ext cx="346697" cy="369332"/>
              </a:xfrm>
              <a:prstGeom prst="rect">
                <a:avLst/>
              </a:prstGeom>
              <a:blipFill>
                <a:blip r:embed="rId12"/>
                <a:stretch>
                  <a:fillRect l="-10714" r="-3571"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文字方塊 67">
                <a:extLst>
                  <a:ext uri="{FF2B5EF4-FFF2-40B4-BE49-F238E27FC236}">
                    <a16:creationId xmlns:a16="http://schemas.microsoft.com/office/drawing/2014/main" id="{DCEA5CB1-90B5-F14E-BD57-BE940C3A3EFC}"/>
                  </a:ext>
                </a:extLst>
              </p:cNvPr>
              <p:cNvSpPr txBox="1"/>
              <p:nvPr/>
            </p:nvSpPr>
            <p:spPr>
              <a:xfrm>
                <a:off x="4314588" y="2311581"/>
                <a:ext cx="3406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4</m:t>
                          </m:r>
                        </m:sub>
                      </m:sSub>
                    </m:oMath>
                  </m:oMathPara>
                </a14:m>
                <a:endParaRPr lang="zh-TW" altLang="en-US" sz="2400" dirty="0"/>
              </a:p>
            </p:txBody>
          </p:sp>
        </mc:Choice>
        <mc:Fallback xmlns="">
          <p:sp>
            <p:nvSpPr>
              <p:cNvPr id="63" name="文字方塊 67">
                <a:extLst>
                  <a:ext uri="{FF2B5EF4-FFF2-40B4-BE49-F238E27FC236}">
                    <a16:creationId xmlns:a16="http://schemas.microsoft.com/office/drawing/2014/main" id="{DCEA5CB1-90B5-F14E-BD57-BE940C3A3EFC}"/>
                  </a:ext>
                </a:extLst>
              </p:cNvPr>
              <p:cNvSpPr txBox="1">
                <a:spLocks noRot="1" noChangeAspect="1" noMove="1" noResize="1" noEditPoints="1" noAdjustHandles="1" noChangeArrowheads="1" noChangeShapeType="1" noTextEdit="1"/>
              </p:cNvSpPr>
              <p:nvPr/>
            </p:nvSpPr>
            <p:spPr>
              <a:xfrm>
                <a:off x="4314588" y="2311581"/>
                <a:ext cx="340671" cy="369332"/>
              </a:xfrm>
              <a:prstGeom prst="rect">
                <a:avLst/>
              </a:prstGeom>
              <a:blipFill>
                <a:blip r:embed="rId13"/>
                <a:stretch>
                  <a:fillRect l="-10714" r="-3571"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字方塊 68">
                <a:extLst>
                  <a:ext uri="{FF2B5EF4-FFF2-40B4-BE49-F238E27FC236}">
                    <a16:creationId xmlns:a16="http://schemas.microsoft.com/office/drawing/2014/main" id="{5032ABBA-1D5D-FE45-B1AE-D921F2CF1244}"/>
                  </a:ext>
                </a:extLst>
              </p:cNvPr>
              <p:cNvSpPr txBox="1"/>
              <p:nvPr/>
            </p:nvSpPr>
            <p:spPr>
              <a:xfrm>
                <a:off x="5551156" y="2311581"/>
                <a:ext cx="3466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𝑠</m:t>
                          </m:r>
                        </m:e>
                        <m:sub>
                          <m:r>
                            <a:rPr lang="en-US" altLang="zh-TW" sz="2400" b="0" i="1" smtClean="0">
                              <a:latin typeface="Cambria Math" panose="02040503050406030204" pitchFamily="18" charset="0"/>
                            </a:rPr>
                            <m:t>5</m:t>
                          </m:r>
                        </m:sub>
                      </m:sSub>
                    </m:oMath>
                  </m:oMathPara>
                </a14:m>
                <a:endParaRPr lang="zh-TW" altLang="en-US" sz="2400" dirty="0"/>
              </a:p>
            </p:txBody>
          </p:sp>
        </mc:Choice>
        <mc:Fallback xmlns="">
          <p:sp>
            <p:nvSpPr>
              <p:cNvPr id="64" name="文字方塊 68">
                <a:extLst>
                  <a:ext uri="{FF2B5EF4-FFF2-40B4-BE49-F238E27FC236}">
                    <a16:creationId xmlns:a16="http://schemas.microsoft.com/office/drawing/2014/main" id="{5032ABBA-1D5D-FE45-B1AE-D921F2CF1244}"/>
                  </a:ext>
                </a:extLst>
              </p:cNvPr>
              <p:cNvSpPr txBox="1">
                <a:spLocks noRot="1" noChangeAspect="1" noMove="1" noResize="1" noEditPoints="1" noAdjustHandles="1" noChangeArrowheads="1" noChangeShapeType="1" noTextEdit="1"/>
              </p:cNvSpPr>
              <p:nvPr/>
            </p:nvSpPr>
            <p:spPr>
              <a:xfrm>
                <a:off x="5551156" y="2311581"/>
                <a:ext cx="346697" cy="369332"/>
              </a:xfrm>
              <a:prstGeom prst="rect">
                <a:avLst/>
              </a:prstGeom>
              <a:blipFill>
                <a:blip r:embed="rId14"/>
                <a:stretch>
                  <a:fillRect l="-10714" r="-7143" b="-13333"/>
                </a:stretch>
              </a:blipFill>
            </p:spPr>
            <p:txBody>
              <a:bodyPr/>
              <a:lstStyle/>
              <a:p>
                <a:r>
                  <a:rPr lang="en-US">
                    <a:noFill/>
                  </a:rPr>
                  <a:t> </a:t>
                </a:r>
              </a:p>
            </p:txBody>
          </p:sp>
        </mc:Fallback>
      </mc:AlternateContent>
      <p:sp>
        <p:nvSpPr>
          <p:cNvPr id="65" name="箭號: 向下 69">
            <a:extLst>
              <a:ext uri="{FF2B5EF4-FFF2-40B4-BE49-F238E27FC236}">
                <a16:creationId xmlns:a16="http://schemas.microsoft.com/office/drawing/2014/main" id="{2830EC1C-0F42-4749-A197-B7CC329E4FBB}"/>
              </a:ext>
            </a:extLst>
          </p:cNvPr>
          <p:cNvSpPr/>
          <p:nvPr/>
        </p:nvSpPr>
        <p:spPr>
          <a:xfrm flipV="1">
            <a:off x="3385641" y="2253529"/>
            <a:ext cx="417800" cy="543998"/>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66" name="文字方塊 70">
            <a:extLst>
              <a:ext uri="{FF2B5EF4-FFF2-40B4-BE49-F238E27FC236}">
                <a16:creationId xmlns:a16="http://schemas.microsoft.com/office/drawing/2014/main" id="{54AB167E-C0BF-9848-B834-3ACB5892ADC1}"/>
              </a:ext>
            </a:extLst>
          </p:cNvPr>
          <p:cNvSpPr txBox="1"/>
          <p:nvPr/>
        </p:nvSpPr>
        <p:spPr>
          <a:xfrm>
            <a:off x="942975" y="1577527"/>
            <a:ext cx="7418070" cy="461665"/>
          </a:xfrm>
          <a:prstGeom prst="rect">
            <a:avLst/>
          </a:prstGeom>
          <a:noFill/>
        </p:spPr>
        <p:txBody>
          <a:bodyPr wrap="square" rtlCol="0">
            <a:spAutoFit/>
          </a:bodyPr>
          <a:lstStyle/>
          <a:p>
            <a:r>
              <a:rPr lang="en-US" altLang="zh-TW" sz="2400" dirty="0"/>
              <a:t>Considering the relationship among the training examples</a:t>
            </a:r>
            <a:endParaRPr lang="zh-TW" altLang="en-US" sz="2400" dirty="0"/>
          </a:p>
        </p:txBody>
      </p:sp>
    </p:spTree>
    <p:extLst>
      <p:ext uri="{BB962C8B-B14F-4D97-AF65-F5344CB8AC3E}">
        <p14:creationId xmlns:p14="http://schemas.microsoft.com/office/powerpoint/2010/main" val="30227251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4">
            <a:extLst>
              <a:ext uri="{FF2B5EF4-FFF2-40B4-BE49-F238E27FC236}">
                <a16:creationId xmlns:a16="http://schemas.microsoft.com/office/drawing/2014/main" id="{D0D26746-12A4-1F46-B868-1C40A78E1663}"/>
              </a:ext>
            </a:extLst>
          </p:cNvPr>
          <p:cNvPicPr>
            <a:picLocks noChangeAspect="1"/>
          </p:cNvPicPr>
          <p:nvPr/>
        </p:nvPicPr>
        <p:blipFill>
          <a:blip r:embed="rId3"/>
          <a:stretch>
            <a:fillRect/>
          </a:stretch>
        </p:blipFill>
        <p:spPr>
          <a:xfrm>
            <a:off x="0" y="1696658"/>
            <a:ext cx="9144000" cy="4587685"/>
          </a:xfrm>
          <a:prstGeom prst="rect">
            <a:avLst/>
          </a:prstGeom>
        </p:spPr>
      </p:pic>
      <p:sp>
        <p:nvSpPr>
          <p:cNvPr id="3" name="標題 1">
            <a:extLst>
              <a:ext uri="{FF2B5EF4-FFF2-40B4-BE49-F238E27FC236}">
                <a16:creationId xmlns:a16="http://schemas.microsoft.com/office/drawing/2014/main" id="{47C7F4AC-DB3D-844C-AB89-28DE560FE26C}"/>
              </a:ext>
            </a:extLst>
          </p:cNvPr>
          <p:cNvSpPr txBox="1">
            <a:spLocks/>
          </p:cNvSpPr>
          <p:nvPr/>
        </p:nvSpPr>
        <p:spPr>
          <a:xfrm>
            <a:off x="320306" y="681037"/>
            <a:ext cx="78867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Relation Network</a:t>
            </a:r>
            <a:endParaRPr lang="zh-TW" altLang="en-US" dirty="0"/>
          </a:p>
        </p:txBody>
      </p:sp>
      <p:sp>
        <p:nvSpPr>
          <p:cNvPr id="4" name="內容版面配置區 2">
            <a:extLst>
              <a:ext uri="{FF2B5EF4-FFF2-40B4-BE49-F238E27FC236}">
                <a16:creationId xmlns:a16="http://schemas.microsoft.com/office/drawing/2014/main" id="{D1A57CFA-9205-6E47-A015-0A3C9AD2CD70}"/>
              </a:ext>
            </a:extLst>
          </p:cNvPr>
          <p:cNvSpPr txBox="1">
            <a:spLocks/>
          </p:cNvSpPr>
          <p:nvPr/>
        </p:nvSpPr>
        <p:spPr>
          <a:xfrm>
            <a:off x="628650" y="1825625"/>
            <a:ext cx="78867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a:t>???</a:t>
            </a:r>
            <a:endParaRPr lang="zh-TW" altLang="en-US" dirty="0"/>
          </a:p>
        </p:txBody>
      </p:sp>
      <p:sp>
        <p:nvSpPr>
          <p:cNvPr id="5" name="矩形 3">
            <a:extLst>
              <a:ext uri="{FF2B5EF4-FFF2-40B4-BE49-F238E27FC236}">
                <a16:creationId xmlns:a16="http://schemas.microsoft.com/office/drawing/2014/main" id="{D008D9E6-0188-294D-B5D5-12CFADBA70E6}"/>
              </a:ext>
            </a:extLst>
          </p:cNvPr>
          <p:cNvSpPr/>
          <p:nvPr/>
        </p:nvSpPr>
        <p:spPr>
          <a:xfrm>
            <a:off x="5601699" y="6008608"/>
            <a:ext cx="3312702" cy="369332"/>
          </a:xfrm>
          <a:prstGeom prst="rect">
            <a:avLst/>
          </a:prstGeom>
        </p:spPr>
        <p:txBody>
          <a:bodyPr wrap="none">
            <a:spAutoFit/>
          </a:bodyPr>
          <a:lstStyle/>
          <a:p>
            <a:r>
              <a:rPr lang="en-US" altLang="zh-TW" dirty="0">
                <a:hlinkClick r:id="rId4"/>
              </a:rPr>
              <a:t>https://arxiv.org/abs/1711.06025</a:t>
            </a:r>
            <a:endParaRPr lang="zh-TW" altLang="en-US" dirty="0"/>
          </a:p>
        </p:txBody>
      </p:sp>
    </p:spTree>
    <p:extLst>
      <p:ext uri="{BB962C8B-B14F-4D97-AF65-F5344CB8AC3E}">
        <p14:creationId xmlns:p14="http://schemas.microsoft.com/office/powerpoint/2010/main" val="2374593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B8CF5B-B52C-0943-A385-AB0BBE0075B0}"/>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018047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6">
            <a:extLst>
              <a:ext uri="{FF2B5EF4-FFF2-40B4-BE49-F238E27FC236}">
                <a16:creationId xmlns:a16="http://schemas.microsoft.com/office/drawing/2014/main" id="{C1B931EE-BB75-6943-B207-B9E91E98ACEB}"/>
              </a:ext>
            </a:extLst>
          </p:cNvPr>
          <p:cNvSpPr/>
          <p:nvPr/>
        </p:nvSpPr>
        <p:spPr>
          <a:xfrm>
            <a:off x="1630701" y="4587555"/>
            <a:ext cx="3665199" cy="177024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grpSp>
        <p:nvGrpSpPr>
          <p:cNvPr id="4" name="群組 4">
            <a:extLst>
              <a:ext uri="{FF2B5EF4-FFF2-40B4-BE49-F238E27FC236}">
                <a16:creationId xmlns:a16="http://schemas.microsoft.com/office/drawing/2014/main" id="{A6483541-CC13-AE46-ABD2-5EA371069DD4}"/>
              </a:ext>
            </a:extLst>
          </p:cNvPr>
          <p:cNvGrpSpPr/>
          <p:nvPr/>
        </p:nvGrpSpPr>
        <p:grpSpPr>
          <a:xfrm>
            <a:off x="1786022" y="4742486"/>
            <a:ext cx="3333649" cy="1089332"/>
            <a:chOff x="1455822" y="4798189"/>
            <a:chExt cx="3333649" cy="1089332"/>
          </a:xfrm>
        </p:grpSpPr>
        <p:pic>
          <p:nvPicPr>
            <p:cNvPr id="5" name="Picture 2" descr="ãcatãçåçæå°çµæ">
              <a:extLst>
                <a:ext uri="{FF2B5EF4-FFF2-40B4-BE49-F238E27FC236}">
                  <a16:creationId xmlns:a16="http://schemas.microsoft.com/office/drawing/2014/main" id="{5783EEB8-BFB2-5C49-8808-C30E104145C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55822" y="4798853"/>
              <a:ext cx="720000" cy="7193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ãcatãçåçæå°çµæ">
              <a:extLst>
                <a:ext uri="{FF2B5EF4-FFF2-40B4-BE49-F238E27FC236}">
                  <a16:creationId xmlns:a16="http://schemas.microsoft.com/office/drawing/2014/main" id="{E3F1FDA3-A78F-1548-A020-D0DD013FD79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11997" y="479818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ãdogãçåçæå°çµæ">
              <a:extLst>
                <a:ext uri="{FF2B5EF4-FFF2-40B4-BE49-F238E27FC236}">
                  <a16:creationId xmlns:a16="http://schemas.microsoft.com/office/drawing/2014/main" id="{EC5BB51F-2094-2440-9337-039161526D6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313296" y="4798853"/>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ãdogãçåçæå°çµæ">
              <a:extLst>
                <a:ext uri="{FF2B5EF4-FFF2-40B4-BE49-F238E27FC236}">
                  <a16:creationId xmlns:a16="http://schemas.microsoft.com/office/drawing/2014/main" id="{31B839F1-4AAF-A948-8306-161C0BD2C77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069471" y="4798189"/>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3">
              <a:extLst>
                <a:ext uri="{FF2B5EF4-FFF2-40B4-BE49-F238E27FC236}">
                  <a16:creationId xmlns:a16="http://schemas.microsoft.com/office/drawing/2014/main" id="{768D74E1-CEB3-C040-9F23-1B8E0B85859B}"/>
                </a:ext>
              </a:extLst>
            </p:cNvPr>
            <p:cNvSpPr txBox="1"/>
            <p:nvPr/>
          </p:nvSpPr>
          <p:spPr>
            <a:xfrm>
              <a:off x="1503109" y="5518189"/>
              <a:ext cx="584200" cy="369332"/>
            </a:xfrm>
            <a:prstGeom prst="rect">
              <a:avLst/>
            </a:prstGeom>
            <a:noFill/>
          </p:spPr>
          <p:txBody>
            <a:bodyPr wrap="square" rtlCol="0">
              <a:spAutoFit/>
            </a:bodyPr>
            <a:lstStyle/>
            <a:p>
              <a:pPr algn="ctr"/>
              <a:r>
                <a:rPr lang="en-US" altLang="zh-TW" dirty="0"/>
                <a:t>cat</a:t>
              </a:r>
              <a:endParaRPr lang="zh-TW" altLang="en-US" dirty="0"/>
            </a:p>
          </p:txBody>
        </p:sp>
        <p:sp>
          <p:nvSpPr>
            <p:cNvPr id="10" name="文字方塊 10">
              <a:extLst>
                <a:ext uri="{FF2B5EF4-FFF2-40B4-BE49-F238E27FC236}">
                  <a16:creationId xmlns:a16="http://schemas.microsoft.com/office/drawing/2014/main" id="{F142D3E9-CC06-E342-A4B5-E19EBA9C2353}"/>
                </a:ext>
              </a:extLst>
            </p:cNvPr>
            <p:cNvSpPr txBox="1"/>
            <p:nvPr/>
          </p:nvSpPr>
          <p:spPr>
            <a:xfrm>
              <a:off x="3279897" y="5518189"/>
              <a:ext cx="584200" cy="369332"/>
            </a:xfrm>
            <a:prstGeom prst="rect">
              <a:avLst/>
            </a:prstGeom>
            <a:noFill/>
          </p:spPr>
          <p:txBody>
            <a:bodyPr wrap="square" rtlCol="0">
              <a:spAutoFit/>
            </a:bodyPr>
            <a:lstStyle/>
            <a:p>
              <a:pPr algn="ctr"/>
              <a:r>
                <a:rPr lang="en-US" altLang="zh-TW" dirty="0"/>
                <a:t>cat</a:t>
              </a:r>
              <a:endParaRPr lang="zh-TW" altLang="en-US" dirty="0"/>
            </a:p>
          </p:txBody>
        </p:sp>
        <p:sp>
          <p:nvSpPr>
            <p:cNvPr id="11" name="文字方塊 11">
              <a:extLst>
                <a:ext uri="{FF2B5EF4-FFF2-40B4-BE49-F238E27FC236}">
                  <a16:creationId xmlns:a16="http://schemas.microsoft.com/office/drawing/2014/main" id="{521341E4-4EEF-5946-B0A3-940B62DE1649}"/>
                </a:ext>
              </a:extLst>
            </p:cNvPr>
            <p:cNvSpPr txBox="1"/>
            <p:nvPr/>
          </p:nvSpPr>
          <p:spPr>
            <a:xfrm>
              <a:off x="2401809" y="5518189"/>
              <a:ext cx="584200" cy="369332"/>
            </a:xfrm>
            <a:prstGeom prst="rect">
              <a:avLst/>
            </a:prstGeom>
            <a:noFill/>
          </p:spPr>
          <p:txBody>
            <a:bodyPr wrap="square" rtlCol="0">
              <a:spAutoFit/>
            </a:bodyPr>
            <a:lstStyle/>
            <a:p>
              <a:pPr algn="ctr"/>
              <a:r>
                <a:rPr lang="en-US" altLang="zh-TW" dirty="0"/>
                <a:t>dog</a:t>
              </a:r>
              <a:endParaRPr lang="zh-TW" altLang="en-US" dirty="0"/>
            </a:p>
          </p:txBody>
        </p:sp>
        <p:sp>
          <p:nvSpPr>
            <p:cNvPr id="12" name="文字方塊 12">
              <a:extLst>
                <a:ext uri="{FF2B5EF4-FFF2-40B4-BE49-F238E27FC236}">
                  <a16:creationId xmlns:a16="http://schemas.microsoft.com/office/drawing/2014/main" id="{EDF84C98-302B-6E4C-9DA8-21A33DB2FDF2}"/>
                </a:ext>
              </a:extLst>
            </p:cNvPr>
            <p:cNvSpPr txBox="1"/>
            <p:nvPr/>
          </p:nvSpPr>
          <p:spPr>
            <a:xfrm>
              <a:off x="4141183" y="5518189"/>
              <a:ext cx="584200" cy="369332"/>
            </a:xfrm>
            <a:prstGeom prst="rect">
              <a:avLst/>
            </a:prstGeom>
            <a:noFill/>
          </p:spPr>
          <p:txBody>
            <a:bodyPr wrap="square" rtlCol="0">
              <a:spAutoFit/>
            </a:bodyPr>
            <a:lstStyle/>
            <a:p>
              <a:pPr algn="ctr"/>
              <a:r>
                <a:rPr lang="en-US" altLang="zh-TW" dirty="0"/>
                <a:t>dog</a:t>
              </a:r>
              <a:endParaRPr lang="zh-TW" altLang="en-US" dirty="0"/>
            </a:p>
          </p:txBody>
        </p:sp>
      </p:grpSp>
      <p:sp>
        <p:nvSpPr>
          <p:cNvPr id="13" name="文字方塊 5">
            <a:extLst>
              <a:ext uri="{FF2B5EF4-FFF2-40B4-BE49-F238E27FC236}">
                <a16:creationId xmlns:a16="http://schemas.microsoft.com/office/drawing/2014/main" id="{DB6B9909-B8D9-FC48-95AD-788E8C0F02A2}"/>
              </a:ext>
            </a:extLst>
          </p:cNvPr>
          <p:cNvSpPr txBox="1"/>
          <p:nvPr/>
        </p:nvSpPr>
        <p:spPr>
          <a:xfrm>
            <a:off x="2146022" y="5831818"/>
            <a:ext cx="2667000" cy="461665"/>
          </a:xfrm>
          <a:prstGeom prst="rect">
            <a:avLst/>
          </a:prstGeom>
          <a:noFill/>
        </p:spPr>
        <p:txBody>
          <a:bodyPr wrap="square" rtlCol="0">
            <a:spAutoFit/>
          </a:bodyPr>
          <a:lstStyle/>
          <a:p>
            <a:pPr algn="ctr"/>
            <a:r>
              <a:rPr lang="en-US" altLang="zh-TW" sz="2400" dirty="0"/>
              <a:t>Training Data</a:t>
            </a:r>
            <a:endParaRPr lang="zh-TW" altLang="en-US" sz="2400" dirty="0"/>
          </a:p>
        </p:txBody>
      </p:sp>
      <p:sp>
        <p:nvSpPr>
          <p:cNvPr id="14" name="矩形 7">
            <a:extLst>
              <a:ext uri="{FF2B5EF4-FFF2-40B4-BE49-F238E27FC236}">
                <a16:creationId xmlns:a16="http://schemas.microsoft.com/office/drawing/2014/main" id="{2956917D-EBF4-2943-BB67-3668E7E11FBA}"/>
              </a:ext>
            </a:extLst>
          </p:cNvPr>
          <p:cNvSpPr/>
          <p:nvPr/>
        </p:nvSpPr>
        <p:spPr>
          <a:xfrm>
            <a:off x="2473600" y="3119001"/>
            <a:ext cx="1979396" cy="9793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Learning</a:t>
            </a:r>
          </a:p>
          <a:p>
            <a:pPr algn="ctr"/>
            <a:r>
              <a:rPr lang="en-US" altLang="zh-TW" sz="2400" dirty="0"/>
              <a:t>Algorithm</a:t>
            </a:r>
            <a:endParaRPr lang="zh-TW" altLang="en-US" sz="2400" dirty="0"/>
          </a:p>
        </p:txBody>
      </p:sp>
      <p:sp>
        <p:nvSpPr>
          <p:cNvPr id="15" name="矩形 17">
            <a:extLst>
              <a:ext uri="{FF2B5EF4-FFF2-40B4-BE49-F238E27FC236}">
                <a16:creationId xmlns:a16="http://schemas.microsoft.com/office/drawing/2014/main" id="{B385E23D-381E-B14D-A689-00919E1A17DC}"/>
              </a:ext>
            </a:extLst>
          </p:cNvPr>
          <p:cNvSpPr/>
          <p:nvPr/>
        </p:nvSpPr>
        <p:spPr>
          <a:xfrm>
            <a:off x="1630699" y="1690689"/>
            <a:ext cx="3665199" cy="9793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Designed by Developers</a:t>
            </a:r>
            <a:endParaRPr lang="zh-TW" altLang="en-US" sz="2400" dirty="0"/>
          </a:p>
        </p:txBody>
      </p:sp>
      <p:grpSp>
        <p:nvGrpSpPr>
          <p:cNvPr id="16" name="群組 13">
            <a:extLst>
              <a:ext uri="{FF2B5EF4-FFF2-40B4-BE49-F238E27FC236}">
                <a16:creationId xmlns:a16="http://schemas.microsoft.com/office/drawing/2014/main" id="{5E25860B-4B7C-C146-8BB9-A2F01EB03F01}"/>
              </a:ext>
            </a:extLst>
          </p:cNvPr>
          <p:cNvGrpSpPr/>
          <p:nvPr/>
        </p:nvGrpSpPr>
        <p:grpSpPr>
          <a:xfrm>
            <a:off x="6442959" y="3131701"/>
            <a:ext cx="1052833" cy="979347"/>
            <a:chOff x="5956300" y="3152705"/>
            <a:chExt cx="1052833" cy="979347"/>
          </a:xfrm>
        </p:grpSpPr>
        <p:sp>
          <p:nvSpPr>
            <p:cNvPr id="17" name="矩形 9">
              <a:extLst>
                <a:ext uri="{FF2B5EF4-FFF2-40B4-BE49-F238E27FC236}">
                  <a16:creationId xmlns:a16="http://schemas.microsoft.com/office/drawing/2014/main" id="{301333E5-9F61-0B48-AC7C-FBE5C1558A16}"/>
                </a:ext>
              </a:extLst>
            </p:cNvPr>
            <p:cNvSpPr/>
            <p:nvPr/>
          </p:nvSpPr>
          <p:spPr>
            <a:xfrm>
              <a:off x="5956300" y="3152705"/>
              <a:ext cx="1052833" cy="97934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8" name="文字方塊 8">
                  <a:extLst>
                    <a:ext uri="{FF2B5EF4-FFF2-40B4-BE49-F238E27FC236}">
                      <a16:creationId xmlns:a16="http://schemas.microsoft.com/office/drawing/2014/main" id="{561DA74B-304F-5A4C-A86A-3D906F7C3BD0}"/>
                    </a:ext>
                  </a:extLst>
                </p:cNvPr>
                <p:cNvSpPr txBox="1"/>
                <p:nvPr/>
              </p:nvSpPr>
              <p:spPr>
                <a:xfrm>
                  <a:off x="6337300" y="3429000"/>
                  <a:ext cx="44236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i="1" smtClean="0">
                                <a:latin typeface="Cambria Math" panose="02040503050406030204" pitchFamily="18" charset="0"/>
                              </a:rPr>
                            </m:ctrlPr>
                          </m:sSupPr>
                          <m:e>
                            <m:r>
                              <a:rPr lang="en-US" altLang="zh-TW" sz="2800" b="0" i="1" smtClean="0">
                                <a:latin typeface="Cambria Math" panose="02040503050406030204" pitchFamily="18" charset="0"/>
                              </a:rPr>
                              <m:t>𝑓</m:t>
                            </m:r>
                          </m:e>
                          <m:sup>
                            <m:r>
                              <a:rPr lang="en-US" altLang="zh-TW" sz="2800" b="0" i="1" smtClean="0">
                                <a:latin typeface="Cambria Math" panose="02040503050406030204" pitchFamily="18" charset="0"/>
                              </a:rPr>
                              <m:t>∗</m:t>
                            </m:r>
                          </m:sup>
                        </m:sSup>
                      </m:oMath>
                    </m:oMathPara>
                  </a14:m>
                  <a:endParaRPr lang="zh-TW" altLang="en-US" sz="2800" dirty="0"/>
                </a:p>
              </p:txBody>
            </p:sp>
          </mc:Choice>
          <mc:Fallback xmlns="">
            <p:sp>
              <p:nvSpPr>
                <p:cNvPr id="9" name="文字方塊 8">
                  <a:extLst>
                    <a:ext uri="{FF2B5EF4-FFF2-40B4-BE49-F238E27FC236}">
                      <a16:creationId xmlns:a16="http://schemas.microsoft.com/office/drawing/2014/main" id="{C638FF4D-8A42-4719-88FE-0DF71FF3628D}"/>
                    </a:ext>
                  </a:extLst>
                </p:cNvPr>
                <p:cNvSpPr txBox="1">
                  <a:spLocks noRot="1" noChangeAspect="1" noMove="1" noResize="1" noEditPoints="1" noAdjustHandles="1" noChangeArrowheads="1" noChangeShapeType="1" noTextEdit="1"/>
                </p:cNvSpPr>
                <p:nvPr/>
              </p:nvSpPr>
              <p:spPr>
                <a:xfrm>
                  <a:off x="6337300" y="3429000"/>
                  <a:ext cx="442365" cy="430887"/>
                </a:xfrm>
                <a:prstGeom prst="rect">
                  <a:avLst/>
                </a:prstGeom>
                <a:blipFill>
                  <a:blip r:embed="rId6"/>
                  <a:stretch>
                    <a:fillRect/>
                  </a:stretch>
                </a:blipFill>
              </p:spPr>
              <p:txBody>
                <a:bodyPr/>
                <a:lstStyle/>
                <a:p>
                  <a:r>
                    <a:rPr lang="zh-TW" altLang="en-US">
                      <a:noFill/>
                    </a:rPr>
                    <a:t> </a:t>
                  </a:r>
                </a:p>
              </p:txBody>
            </p:sp>
          </mc:Fallback>
        </mc:AlternateContent>
      </p:grpSp>
      <p:pic>
        <p:nvPicPr>
          <p:cNvPr id="19" name="Picture 14" descr="ãcatãçåçæå°çµæ">
            <a:extLst>
              <a:ext uri="{FF2B5EF4-FFF2-40B4-BE49-F238E27FC236}">
                <a16:creationId xmlns:a16="http://schemas.microsoft.com/office/drawing/2014/main" id="{87C69BD8-573F-3B47-8041-5E22998058D7}"/>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519375" y="4742486"/>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直線單箭頭接點 15">
            <a:extLst>
              <a:ext uri="{FF2B5EF4-FFF2-40B4-BE49-F238E27FC236}">
                <a16:creationId xmlns:a16="http://schemas.microsoft.com/office/drawing/2014/main" id="{437704C7-DA53-BB4A-8615-9402775C1024}"/>
              </a:ext>
            </a:extLst>
          </p:cNvPr>
          <p:cNvCxnSpPr>
            <a:cxnSpLocks/>
          </p:cNvCxnSpPr>
          <p:nvPr/>
        </p:nvCxnSpPr>
        <p:spPr>
          <a:xfrm>
            <a:off x="3463298" y="2670036"/>
            <a:ext cx="0" cy="4616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5">
            <a:extLst>
              <a:ext uri="{FF2B5EF4-FFF2-40B4-BE49-F238E27FC236}">
                <a16:creationId xmlns:a16="http://schemas.microsoft.com/office/drawing/2014/main" id="{4BA60AF2-805B-9742-BDE4-1AA613498F8F}"/>
              </a:ext>
            </a:extLst>
          </p:cNvPr>
          <p:cNvCxnSpPr>
            <a:cxnSpLocks/>
          </p:cNvCxnSpPr>
          <p:nvPr/>
        </p:nvCxnSpPr>
        <p:spPr>
          <a:xfrm flipV="1">
            <a:off x="3463298" y="4125890"/>
            <a:ext cx="0" cy="4616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6">
            <a:extLst>
              <a:ext uri="{FF2B5EF4-FFF2-40B4-BE49-F238E27FC236}">
                <a16:creationId xmlns:a16="http://schemas.microsoft.com/office/drawing/2014/main" id="{305C38D9-1A15-8541-935C-9183E5D844A3}"/>
              </a:ext>
            </a:extLst>
          </p:cNvPr>
          <p:cNvSpPr txBox="1"/>
          <p:nvPr/>
        </p:nvSpPr>
        <p:spPr>
          <a:xfrm>
            <a:off x="6677275" y="2143232"/>
            <a:ext cx="584200" cy="400110"/>
          </a:xfrm>
          <a:prstGeom prst="rect">
            <a:avLst/>
          </a:prstGeom>
          <a:noFill/>
        </p:spPr>
        <p:txBody>
          <a:bodyPr wrap="square" rtlCol="0">
            <a:spAutoFit/>
          </a:bodyPr>
          <a:lstStyle/>
          <a:p>
            <a:pPr algn="ctr"/>
            <a:r>
              <a:rPr lang="en-US" altLang="zh-TW" sz="2000" dirty="0"/>
              <a:t>cat</a:t>
            </a:r>
            <a:endParaRPr lang="zh-TW" altLang="en-US" sz="2000" dirty="0"/>
          </a:p>
        </p:txBody>
      </p:sp>
      <p:sp>
        <p:nvSpPr>
          <p:cNvPr id="23" name="文字方塊 27">
            <a:extLst>
              <a:ext uri="{FF2B5EF4-FFF2-40B4-BE49-F238E27FC236}">
                <a16:creationId xmlns:a16="http://schemas.microsoft.com/office/drawing/2014/main" id="{CDA705AD-91C8-A045-86D5-48E2A45AE550}"/>
              </a:ext>
            </a:extLst>
          </p:cNvPr>
          <p:cNvSpPr txBox="1"/>
          <p:nvPr/>
        </p:nvSpPr>
        <p:spPr>
          <a:xfrm>
            <a:off x="5921326" y="5698313"/>
            <a:ext cx="2049765" cy="461665"/>
          </a:xfrm>
          <a:prstGeom prst="rect">
            <a:avLst/>
          </a:prstGeom>
          <a:noFill/>
        </p:spPr>
        <p:txBody>
          <a:bodyPr wrap="square" rtlCol="0">
            <a:spAutoFit/>
          </a:bodyPr>
          <a:lstStyle/>
          <a:p>
            <a:pPr algn="ctr"/>
            <a:r>
              <a:rPr lang="en-US" altLang="zh-TW" sz="2400" dirty="0"/>
              <a:t>Testing Data</a:t>
            </a:r>
            <a:endParaRPr lang="zh-TW" altLang="en-US" sz="2400" dirty="0"/>
          </a:p>
        </p:txBody>
      </p:sp>
      <p:cxnSp>
        <p:nvCxnSpPr>
          <p:cNvPr id="24" name="直線單箭頭接點 28">
            <a:extLst>
              <a:ext uri="{FF2B5EF4-FFF2-40B4-BE49-F238E27FC236}">
                <a16:creationId xmlns:a16="http://schemas.microsoft.com/office/drawing/2014/main" id="{CCF0347A-DF96-414F-8F02-B83BDBF1A508}"/>
              </a:ext>
            </a:extLst>
          </p:cNvPr>
          <p:cNvCxnSpPr>
            <a:cxnSpLocks/>
          </p:cNvCxnSpPr>
          <p:nvPr/>
        </p:nvCxnSpPr>
        <p:spPr>
          <a:xfrm flipV="1">
            <a:off x="6958908" y="4125890"/>
            <a:ext cx="0" cy="5856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30">
            <a:extLst>
              <a:ext uri="{FF2B5EF4-FFF2-40B4-BE49-F238E27FC236}">
                <a16:creationId xmlns:a16="http://schemas.microsoft.com/office/drawing/2014/main" id="{FDB3CDEB-EC02-5F41-BB87-92A67080AF1E}"/>
              </a:ext>
            </a:extLst>
          </p:cNvPr>
          <p:cNvCxnSpPr>
            <a:cxnSpLocks/>
          </p:cNvCxnSpPr>
          <p:nvPr/>
        </p:nvCxnSpPr>
        <p:spPr>
          <a:xfrm flipV="1">
            <a:off x="6956675" y="2533331"/>
            <a:ext cx="0" cy="5856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31">
            <a:extLst>
              <a:ext uri="{FF2B5EF4-FFF2-40B4-BE49-F238E27FC236}">
                <a16:creationId xmlns:a16="http://schemas.microsoft.com/office/drawing/2014/main" id="{E5304EB5-293C-7642-A68E-65154A32B51A}"/>
              </a:ext>
            </a:extLst>
          </p:cNvPr>
          <p:cNvCxnSpPr>
            <a:cxnSpLocks/>
            <a:stCxn id="14" idx="3"/>
          </p:cNvCxnSpPr>
          <p:nvPr/>
        </p:nvCxnSpPr>
        <p:spPr>
          <a:xfrm>
            <a:off x="4452996" y="3608675"/>
            <a:ext cx="198996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文字方塊 21">
            <a:extLst>
              <a:ext uri="{FF2B5EF4-FFF2-40B4-BE49-F238E27FC236}">
                <a16:creationId xmlns:a16="http://schemas.microsoft.com/office/drawing/2014/main" id="{506588F4-6FCE-6F46-A597-89CF40E66933}"/>
              </a:ext>
            </a:extLst>
          </p:cNvPr>
          <p:cNvSpPr txBox="1"/>
          <p:nvPr/>
        </p:nvSpPr>
        <p:spPr>
          <a:xfrm>
            <a:off x="995076" y="3167833"/>
            <a:ext cx="1765199" cy="830997"/>
          </a:xfrm>
          <a:prstGeom prst="rect">
            <a:avLst/>
          </a:prstGeom>
          <a:noFill/>
        </p:spPr>
        <p:txBody>
          <a:bodyPr wrap="square" rtlCol="0">
            <a:spAutoFit/>
          </a:bodyPr>
          <a:lstStyle/>
          <a:p>
            <a:r>
              <a:rPr lang="en-US" altLang="zh-TW" sz="2400" dirty="0"/>
              <a:t>It is also a function.</a:t>
            </a:r>
            <a:endParaRPr lang="zh-TW" altLang="en-US" sz="2400" dirty="0"/>
          </a:p>
        </p:txBody>
      </p:sp>
      <p:grpSp>
        <p:nvGrpSpPr>
          <p:cNvPr id="28" name="群組 22">
            <a:extLst>
              <a:ext uri="{FF2B5EF4-FFF2-40B4-BE49-F238E27FC236}">
                <a16:creationId xmlns:a16="http://schemas.microsoft.com/office/drawing/2014/main" id="{CADC69F2-9DD4-D44D-8655-2B742ED1199F}"/>
              </a:ext>
            </a:extLst>
          </p:cNvPr>
          <p:cNvGrpSpPr/>
          <p:nvPr/>
        </p:nvGrpSpPr>
        <p:grpSpPr>
          <a:xfrm>
            <a:off x="4122189" y="3718128"/>
            <a:ext cx="690833" cy="696890"/>
            <a:chOff x="10071100" y="3429000"/>
            <a:chExt cx="690833" cy="696890"/>
          </a:xfrm>
        </p:grpSpPr>
        <p:sp>
          <p:nvSpPr>
            <p:cNvPr id="29" name="矩形 35">
              <a:extLst>
                <a:ext uri="{FF2B5EF4-FFF2-40B4-BE49-F238E27FC236}">
                  <a16:creationId xmlns:a16="http://schemas.microsoft.com/office/drawing/2014/main" id="{D1B7CD3F-55D8-374A-9786-316040867B8A}"/>
                </a:ext>
              </a:extLst>
            </p:cNvPr>
            <p:cNvSpPr/>
            <p:nvPr/>
          </p:nvSpPr>
          <p:spPr>
            <a:xfrm>
              <a:off x="10071100" y="3429000"/>
              <a:ext cx="690833" cy="69689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0" name="文字方塊 36">
                  <a:extLst>
                    <a:ext uri="{FF2B5EF4-FFF2-40B4-BE49-F238E27FC236}">
                      <a16:creationId xmlns:a16="http://schemas.microsoft.com/office/drawing/2014/main" id="{DC6D0763-6673-E44B-9C43-E3667E183C71}"/>
                    </a:ext>
                  </a:extLst>
                </p:cNvPr>
                <p:cNvSpPr txBox="1"/>
                <p:nvPr/>
              </p:nvSpPr>
              <p:spPr>
                <a:xfrm>
                  <a:off x="10296060" y="3599514"/>
                  <a:ext cx="3154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𝐹</m:t>
                        </m:r>
                      </m:oMath>
                    </m:oMathPara>
                  </a14:m>
                  <a:endParaRPr lang="zh-TW" altLang="en-US" sz="2800" dirty="0"/>
                </a:p>
              </p:txBody>
            </p:sp>
          </mc:Choice>
          <mc:Fallback xmlns="">
            <p:sp>
              <p:nvSpPr>
                <p:cNvPr id="37" name="文字方塊 36">
                  <a:extLst>
                    <a:ext uri="{FF2B5EF4-FFF2-40B4-BE49-F238E27FC236}">
                      <a16:creationId xmlns:a16="http://schemas.microsoft.com/office/drawing/2014/main" id="{4766EE94-0C15-4F41-9FAF-E180E4AB5795}"/>
                    </a:ext>
                  </a:extLst>
                </p:cNvPr>
                <p:cNvSpPr txBox="1">
                  <a:spLocks noRot="1" noChangeAspect="1" noMove="1" noResize="1" noEditPoints="1" noAdjustHandles="1" noChangeArrowheads="1" noChangeShapeType="1" noTextEdit="1"/>
                </p:cNvSpPr>
                <p:nvPr/>
              </p:nvSpPr>
              <p:spPr>
                <a:xfrm>
                  <a:off x="10296060" y="3599514"/>
                  <a:ext cx="315406" cy="430887"/>
                </a:xfrm>
                <a:prstGeom prst="rect">
                  <a:avLst/>
                </a:prstGeom>
                <a:blipFill>
                  <a:blip r:embed="rId8"/>
                  <a:stretch>
                    <a:fillRect/>
                  </a:stretch>
                </a:blipFill>
              </p:spPr>
              <p:txBody>
                <a:bodyPr/>
                <a:lstStyle/>
                <a:p>
                  <a:r>
                    <a:rPr lang="zh-TW" altLang="en-US">
                      <a:noFill/>
                    </a:rPr>
                    <a:t> </a:t>
                  </a:r>
                </a:p>
              </p:txBody>
            </p:sp>
          </mc:Fallback>
        </mc:AlternateContent>
      </p:grpSp>
      <p:grpSp>
        <p:nvGrpSpPr>
          <p:cNvPr id="31" name="群組 41">
            <a:extLst>
              <a:ext uri="{FF2B5EF4-FFF2-40B4-BE49-F238E27FC236}">
                <a16:creationId xmlns:a16="http://schemas.microsoft.com/office/drawing/2014/main" id="{04923661-1732-7F47-B257-15959B1C4F0A}"/>
              </a:ext>
            </a:extLst>
          </p:cNvPr>
          <p:cNvGrpSpPr/>
          <p:nvPr/>
        </p:nvGrpSpPr>
        <p:grpSpPr>
          <a:xfrm>
            <a:off x="4516047" y="6036709"/>
            <a:ext cx="1035255" cy="515108"/>
            <a:chOff x="10269030" y="3561414"/>
            <a:chExt cx="1035255" cy="515108"/>
          </a:xfrm>
        </p:grpSpPr>
        <p:sp>
          <p:nvSpPr>
            <p:cNvPr id="32" name="矩形 42">
              <a:extLst>
                <a:ext uri="{FF2B5EF4-FFF2-40B4-BE49-F238E27FC236}">
                  <a16:creationId xmlns:a16="http://schemas.microsoft.com/office/drawing/2014/main" id="{4DBFDBFF-039F-2A4E-935A-3B3ADEA51DCE}"/>
                </a:ext>
              </a:extLst>
            </p:cNvPr>
            <p:cNvSpPr/>
            <p:nvPr/>
          </p:nvSpPr>
          <p:spPr>
            <a:xfrm>
              <a:off x="10269030" y="3561414"/>
              <a:ext cx="1008226" cy="51510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3" name="文字方塊 43">
                  <a:extLst>
                    <a:ext uri="{FF2B5EF4-FFF2-40B4-BE49-F238E27FC236}">
                      <a16:creationId xmlns:a16="http://schemas.microsoft.com/office/drawing/2014/main" id="{2E3D49BF-4D8A-4A47-89B1-5C95ED09113C}"/>
                    </a:ext>
                  </a:extLst>
                </p:cNvPr>
                <p:cNvSpPr txBox="1"/>
                <p:nvPr/>
              </p:nvSpPr>
              <p:spPr>
                <a:xfrm>
                  <a:off x="10296060" y="3599514"/>
                  <a:ext cx="100822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𝐷</m:t>
                            </m:r>
                          </m:e>
                          <m:sub>
                            <m:r>
                              <a:rPr lang="en-US" altLang="zh-TW" sz="2800" b="0" i="1" smtClean="0">
                                <a:latin typeface="Cambria Math" panose="02040503050406030204" pitchFamily="18" charset="0"/>
                              </a:rPr>
                              <m:t>𝑡𝑟𝑎𝑖𝑛</m:t>
                            </m:r>
                          </m:sub>
                        </m:sSub>
                      </m:oMath>
                    </m:oMathPara>
                  </a14:m>
                  <a:endParaRPr lang="zh-TW" altLang="en-US" sz="2800" dirty="0"/>
                </a:p>
              </p:txBody>
            </p:sp>
          </mc:Choice>
          <mc:Fallback xmlns="">
            <p:sp>
              <p:nvSpPr>
                <p:cNvPr id="44" name="文字方塊 43">
                  <a:extLst>
                    <a:ext uri="{FF2B5EF4-FFF2-40B4-BE49-F238E27FC236}">
                      <a16:creationId xmlns:a16="http://schemas.microsoft.com/office/drawing/2014/main" id="{186C70F3-3733-4EAE-BD74-22C0AF09DA17}"/>
                    </a:ext>
                  </a:extLst>
                </p:cNvPr>
                <p:cNvSpPr txBox="1">
                  <a:spLocks noRot="1" noChangeAspect="1" noMove="1" noResize="1" noEditPoints="1" noAdjustHandles="1" noChangeArrowheads="1" noChangeShapeType="1" noTextEdit="1"/>
                </p:cNvSpPr>
                <p:nvPr/>
              </p:nvSpPr>
              <p:spPr>
                <a:xfrm>
                  <a:off x="10296060" y="3599514"/>
                  <a:ext cx="1008225" cy="430887"/>
                </a:xfrm>
                <a:prstGeom prst="rect">
                  <a:avLst/>
                </a:prstGeom>
                <a:blipFill>
                  <a:blip r:embed="rId9"/>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34" name="文字方塊 23">
                <a:extLst>
                  <a:ext uri="{FF2B5EF4-FFF2-40B4-BE49-F238E27FC236}">
                    <a16:creationId xmlns:a16="http://schemas.microsoft.com/office/drawing/2014/main" id="{D69D7022-570B-4742-A8D5-D2BA17324400}"/>
                  </a:ext>
                </a:extLst>
              </p:cNvPr>
              <p:cNvSpPr txBox="1"/>
              <p:nvPr/>
            </p:nvSpPr>
            <p:spPr>
              <a:xfrm>
                <a:off x="5745480" y="423767"/>
                <a:ext cx="259932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𝑓</m:t>
                          </m:r>
                        </m:e>
                        <m:sup>
                          <m:r>
                            <a:rPr lang="en-US" altLang="zh-TW" sz="2400" i="1">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𝐹</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𝐷</m:t>
                              </m:r>
                            </m:e>
                            <m:sub>
                              <m:r>
                                <a:rPr lang="en-US" altLang="zh-TW" sz="2400" i="1">
                                  <a:latin typeface="Cambria Math" panose="02040503050406030204" pitchFamily="18" charset="0"/>
                                </a:rPr>
                                <m:t>𝑡𝑟𝑎𝑖𝑛</m:t>
                              </m:r>
                            </m:sub>
                          </m:sSub>
                          <m:r>
                            <m:rPr>
                              <m:nor/>
                            </m:rPr>
                            <a:rPr lang="zh-TW" altLang="en-US" sz="2400" dirty="0"/>
                            <m:t> </m:t>
                          </m:r>
                        </m:e>
                      </m:d>
                    </m:oMath>
                  </m:oMathPara>
                </a14:m>
                <a:endParaRPr lang="zh-TW" altLang="en-US" sz="2400" dirty="0"/>
              </a:p>
            </p:txBody>
          </p:sp>
        </mc:Choice>
        <mc:Fallback xmlns="">
          <p:sp>
            <p:nvSpPr>
              <p:cNvPr id="34" name="文字方塊 23">
                <a:extLst>
                  <a:ext uri="{FF2B5EF4-FFF2-40B4-BE49-F238E27FC236}">
                    <a16:creationId xmlns:a16="http://schemas.microsoft.com/office/drawing/2014/main" id="{D69D7022-570B-4742-A8D5-D2BA17324400}"/>
                  </a:ext>
                </a:extLst>
              </p:cNvPr>
              <p:cNvSpPr txBox="1">
                <a:spLocks noRot="1" noChangeAspect="1" noMove="1" noResize="1" noEditPoints="1" noAdjustHandles="1" noChangeArrowheads="1" noChangeShapeType="1" noTextEdit="1"/>
              </p:cNvSpPr>
              <p:nvPr/>
            </p:nvSpPr>
            <p:spPr>
              <a:xfrm>
                <a:off x="5745480" y="423767"/>
                <a:ext cx="2599321" cy="369332"/>
              </a:xfrm>
              <a:prstGeom prst="rect">
                <a:avLst/>
              </a:prstGeom>
              <a:blipFill>
                <a:blip r:embed="rId10"/>
                <a:stretch>
                  <a:fillRect t="-16667"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文字方塊 24">
                <a:extLst>
                  <a:ext uri="{FF2B5EF4-FFF2-40B4-BE49-F238E27FC236}">
                    <a16:creationId xmlns:a16="http://schemas.microsoft.com/office/drawing/2014/main" id="{2249EB49-7570-6C40-8E8D-6AA02B1D3E39}"/>
                  </a:ext>
                </a:extLst>
              </p:cNvPr>
              <p:cNvSpPr txBox="1"/>
              <p:nvPr/>
            </p:nvSpPr>
            <p:spPr>
              <a:xfrm>
                <a:off x="5676515" y="965959"/>
                <a:ext cx="3169920" cy="830997"/>
              </a:xfrm>
              <a:prstGeom prst="rect">
                <a:avLst/>
              </a:prstGeom>
              <a:noFill/>
            </p:spPr>
            <p:txBody>
              <a:bodyPr wrap="square" rtlCol="0">
                <a:spAutoFit/>
              </a:bodyPr>
              <a:lstStyle/>
              <a:p>
                <a:r>
                  <a:rPr lang="en-US" altLang="zh-TW" sz="2400" dirty="0"/>
                  <a:t>Can machine find </a:t>
                </a:r>
                <a14:m>
                  <m:oMath xmlns:m="http://schemas.openxmlformats.org/officeDocument/2006/math">
                    <m:r>
                      <a:rPr lang="en-US" altLang="zh-TW" sz="2400" i="1">
                        <a:latin typeface="Cambria Math" panose="02040503050406030204" pitchFamily="18" charset="0"/>
                      </a:rPr>
                      <m:t>𝐹</m:t>
                    </m:r>
                  </m:oMath>
                </a14:m>
                <a:r>
                  <a:rPr lang="zh-TW" altLang="en-US" sz="2400" dirty="0"/>
                  <a:t> </a:t>
                </a:r>
                <a:r>
                  <a:rPr lang="en-US" altLang="zh-TW" sz="2400" dirty="0"/>
                  <a:t>from data?</a:t>
                </a:r>
                <a:endParaRPr lang="zh-TW" altLang="en-US" sz="2400" dirty="0"/>
              </a:p>
            </p:txBody>
          </p:sp>
        </mc:Choice>
        <mc:Fallback xmlns="">
          <p:sp>
            <p:nvSpPr>
              <p:cNvPr id="35" name="文字方塊 24">
                <a:extLst>
                  <a:ext uri="{FF2B5EF4-FFF2-40B4-BE49-F238E27FC236}">
                    <a16:creationId xmlns:a16="http://schemas.microsoft.com/office/drawing/2014/main" id="{2249EB49-7570-6C40-8E8D-6AA02B1D3E39}"/>
                  </a:ext>
                </a:extLst>
              </p:cNvPr>
              <p:cNvSpPr txBox="1">
                <a:spLocks noRot="1" noChangeAspect="1" noMove="1" noResize="1" noEditPoints="1" noAdjustHandles="1" noChangeArrowheads="1" noChangeShapeType="1" noTextEdit="1"/>
              </p:cNvSpPr>
              <p:nvPr/>
            </p:nvSpPr>
            <p:spPr>
              <a:xfrm>
                <a:off x="5676515" y="965959"/>
                <a:ext cx="3169920" cy="830997"/>
              </a:xfrm>
              <a:prstGeom prst="rect">
                <a:avLst/>
              </a:prstGeom>
              <a:blipFill>
                <a:blip r:embed="rId11"/>
                <a:stretch>
                  <a:fillRect l="-2789" t="-4545" b="-15152"/>
                </a:stretch>
              </a:blipFill>
            </p:spPr>
            <p:txBody>
              <a:bodyPr/>
              <a:lstStyle/>
              <a:p>
                <a:r>
                  <a:rPr lang="en-US">
                    <a:noFill/>
                  </a:rPr>
                  <a:t> </a:t>
                </a:r>
              </a:p>
            </p:txBody>
          </p:sp>
        </mc:Fallback>
      </mc:AlternateContent>
      <p:sp>
        <p:nvSpPr>
          <p:cNvPr id="36" name="矩形 2">
            <a:extLst>
              <a:ext uri="{FF2B5EF4-FFF2-40B4-BE49-F238E27FC236}">
                <a16:creationId xmlns:a16="http://schemas.microsoft.com/office/drawing/2014/main" id="{31EF5551-175A-BE44-A437-A9916555A12F}"/>
              </a:ext>
            </a:extLst>
          </p:cNvPr>
          <p:cNvSpPr/>
          <p:nvPr/>
        </p:nvSpPr>
        <p:spPr>
          <a:xfrm>
            <a:off x="4501604" y="5994675"/>
            <a:ext cx="1049697" cy="59115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7">
            <a:extLst>
              <a:ext uri="{FF2B5EF4-FFF2-40B4-BE49-F238E27FC236}">
                <a16:creationId xmlns:a16="http://schemas.microsoft.com/office/drawing/2014/main" id="{D77ED453-19D4-4147-ACFB-3DA00B3A104D}"/>
              </a:ext>
            </a:extLst>
          </p:cNvPr>
          <p:cNvSpPr/>
          <p:nvPr/>
        </p:nvSpPr>
        <p:spPr>
          <a:xfrm>
            <a:off x="6474758" y="3114877"/>
            <a:ext cx="963834" cy="9551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本框 2">
            <a:extLst>
              <a:ext uri="{FF2B5EF4-FFF2-40B4-BE49-F238E27FC236}">
                <a16:creationId xmlns:a16="http://schemas.microsoft.com/office/drawing/2014/main" id="{20453F1B-A11E-3846-B3FE-1506B633BFD2}"/>
              </a:ext>
            </a:extLst>
          </p:cNvPr>
          <p:cNvSpPr txBox="1"/>
          <p:nvPr/>
        </p:nvSpPr>
        <p:spPr>
          <a:xfrm>
            <a:off x="295734" y="744187"/>
            <a:ext cx="3170210" cy="707886"/>
          </a:xfrm>
          <a:prstGeom prst="rect">
            <a:avLst/>
          </a:prstGeom>
          <a:noFill/>
        </p:spPr>
        <p:txBody>
          <a:bodyPr wrap="square" rtlCol="0">
            <a:spAutoFit/>
          </a:bodyPr>
          <a:lstStyle/>
          <a:p>
            <a:r>
              <a:rPr lang="en-US" altLang="zh-CN" sz="4000" dirty="0"/>
              <a:t>Meta Learning</a:t>
            </a:r>
            <a:endParaRPr lang="zh-CN" altLang="en-US" sz="4000" dirty="0"/>
          </a:p>
        </p:txBody>
      </p:sp>
    </p:spTree>
    <p:extLst>
      <p:ext uri="{BB962C8B-B14F-4D97-AF65-F5344CB8AC3E}">
        <p14:creationId xmlns:p14="http://schemas.microsoft.com/office/powerpoint/2010/main" val="290090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4" grpId="0"/>
      <p:bldP spid="35" grpId="0"/>
      <p:bldP spid="36" grpId="0" animBg="1"/>
      <p:bldP spid="3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377B0"/>
        </a:solidFill>
        <a:effectLst/>
      </p:bgPr>
    </p:bg>
    <p:spTree>
      <p:nvGrpSpPr>
        <p:cNvPr id="1" name=""/>
        <p:cNvGrpSpPr/>
        <p:nvPr/>
      </p:nvGrpSpPr>
      <p:grpSpPr>
        <a:xfrm>
          <a:off x="0" y="0"/>
          <a:ext cx="0" cy="0"/>
          <a:chOff x="0" y="0"/>
          <a:chExt cx="0" cy="0"/>
        </a:xfrm>
      </p:grpSpPr>
      <p:sp>
        <p:nvSpPr>
          <p:cNvPr id="10" name="文本框 9"/>
          <p:cNvSpPr txBox="1"/>
          <p:nvPr/>
        </p:nvSpPr>
        <p:spPr>
          <a:xfrm>
            <a:off x="3945924" y="2718311"/>
            <a:ext cx="1219200" cy="1446550"/>
          </a:xfrm>
          <a:prstGeom prst="rect">
            <a:avLst/>
          </a:prstGeom>
          <a:noFill/>
        </p:spPr>
        <p:txBody>
          <a:bodyPr wrap="square" rtlCol="0">
            <a:spAutoFit/>
          </a:bodyPr>
          <a:lstStyle/>
          <a:p>
            <a:pPr algn="ctr"/>
            <a:r>
              <a:rPr lang="en-US" altLang="zh-CN" sz="8800" dirty="0">
                <a:solidFill>
                  <a:schemeClr val="bg1"/>
                </a:solidFill>
              </a:rPr>
              <a:t>3</a:t>
            </a:r>
            <a:endParaRPr lang="zh-CN" altLang="en-US" sz="8800" dirty="0">
              <a:solidFill>
                <a:schemeClr val="bg1"/>
              </a:solidFill>
            </a:endParaRPr>
          </a:p>
        </p:txBody>
      </p:sp>
    </p:spTree>
    <p:extLst>
      <p:ext uri="{BB962C8B-B14F-4D97-AF65-F5344CB8AC3E}">
        <p14:creationId xmlns:p14="http://schemas.microsoft.com/office/powerpoint/2010/main" val="41169322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37212E-8D84-0949-9F61-98C1DFF6712F}"/>
              </a:ext>
            </a:extLst>
          </p:cNvPr>
          <p:cNvSpPr/>
          <p:nvPr/>
        </p:nvSpPr>
        <p:spPr>
          <a:xfrm>
            <a:off x="446567" y="798132"/>
            <a:ext cx="6390168" cy="369332"/>
          </a:xfrm>
          <a:prstGeom prst="rect">
            <a:avLst/>
          </a:prstGeom>
        </p:spPr>
        <p:txBody>
          <a:bodyPr wrap="square">
            <a:spAutoFit/>
          </a:bodyPr>
          <a:lstStyle/>
          <a:p>
            <a:r>
              <a:rPr lang="en-US" dirty="0"/>
              <a:t>Meta-learning with differentiable closed-form solvers （ICLR19）</a:t>
            </a:r>
          </a:p>
        </p:txBody>
      </p:sp>
      <p:sp>
        <p:nvSpPr>
          <p:cNvPr id="7" name="TextBox 6">
            <a:extLst>
              <a:ext uri="{FF2B5EF4-FFF2-40B4-BE49-F238E27FC236}">
                <a16:creationId xmlns:a16="http://schemas.microsoft.com/office/drawing/2014/main" id="{9BB51D87-B88A-7B4F-BBE0-6A7A582FE864}"/>
              </a:ext>
            </a:extLst>
          </p:cNvPr>
          <p:cNvSpPr txBox="1"/>
          <p:nvPr/>
        </p:nvSpPr>
        <p:spPr>
          <a:xfrm>
            <a:off x="584792" y="4665341"/>
            <a:ext cx="7559748" cy="369332"/>
          </a:xfrm>
          <a:prstGeom prst="rect">
            <a:avLst/>
          </a:prstGeom>
          <a:noFill/>
        </p:spPr>
        <p:txBody>
          <a:bodyPr wrap="square" rtlCol="0">
            <a:spAutoFit/>
          </a:bodyPr>
          <a:lstStyle/>
          <a:p>
            <a:r>
              <a:rPr lang="zh-CN" altLang="en-US" dirty="0"/>
              <a:t>核心：如何提取</a:t>
            </a:r>
            <a:r>
              <a:rPr lang="en-US" dirty="0"/>
              <a:t>training set</a:t>
            </a:r>
            <a:r>
              <a:rPr lang="zh-CN" altLang="en-US" dirty="0"/>
              <a:t>中的</a:t>
            </a:r>
            <a:r>
              <a:rPr lang="en-US" dirty="0"/>
              <a:t>X</a:t>
            </a:r>
            <a:r>
              <a:rPr lang="zh-CN" altLang="en-US" dirty="0"/>
              <a:t>和</a:t>
            </a:r>
            <a:r>
              <a:rPr lang="en-US" dirty="0"/>
              <a:t>Y</a:t>
            </a:r>
            <a:r>
              <a:rPr lang="zh-CN" altLang="en-US" dirty="0"/>
              <a:t>的信息，并直接迁移到</a:t>
            </a:r>
            <a:r>
              <a:rPr lang="en-US" dirty="0"/>
              <a:t>test-set</a:t>
            </a:r>
            <a:r>
              <a:rPr lang="zh-CN" altLang="en-US" dirty="0"/>
              <a:t>中使用。</a:t>
            </a:r>
            <a:endParaRPr lang="en-US" dirty="0"/>
          </a:p>
        </p:txBody>
      </p:sp>
      <p:pic>
        <p:nvPicPr>
          <p:cNvPr id="8" name="Picture 7">
            <a:extLst>
              <a:ext uri="{FF2B5EF4-FFF2-40B4-BE49-F238E27FC236}">
                <a16:creationId xmlns:a16="http://schemas.microsoft.com/office/drawing/2014/main" id="{DBE4B369-2A57-0449-A315-6D06F2B2B1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5155567"/>
            <a:ext cx="9144000" cy="1041278"/>
          </a:xfrm>
          <a:prstGeom prst="rect">
            <a:avLst/>
          </a:prstGeom>
        </p:spPr>
      </p:pic>
      <p:pic>
        <p:nvPicPr>
          <p:cNvPr id="10" name="Picture 9" descr="A close up of a clock&#10;&#10;Description automatically generated">
            <a:extLst>
              <a:ext uri="{FF2B5EF4-FFF2-40B4-BE49-F238E27FC236}">
                <a16:creationId xmlns:a16="http://schemas.microsoft.com/office/drawing/2014/main" id="{0B01C805-87A6-2248-A7BF-CEB8DDF7F4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312646"/>
            <a:ext cx="9144000" cy="3126921"/>
          </a:xfrm>
          <a:prstGeom prst="rect">
            <a:avLst/>
          </a:prstGeom>
        </p:spPr>
      </p:pic>
    </p:spTree>
    <p:extLst>
      <p:ext uri="{BB962C8B-B14F-4D97-AF65-F5344CB8AC3E}">
        <p14:creationId xmlns:p14="http://schemas.microsoft.com/office/powerpoint/2010/main" val="38015797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6A17AB-696A-7242-BB2E-6FF143C84BEC}"/>
              </a:ext>
            </a:extLst>
          </p:cNvPr>
          <p:cNvSpPr/>
          <p:nvPr/>
        </p:nvSpPr>
        <p:spPr>
          <a:xfrm>
            <a:off x="510362" y="894263"/>
            <a:ext cx="6996223" cy="369332"/>
          </a:xfrm>
          <a:prstGeom prst="rect">
            <a:avLst/>
          </a:prstGeom>
        </p:spPr>
        <p:txBody>
          <a:bodyPr wrap="square">
            <a:spAutoFit/>
          </a:bodyPr>
          <a:lstStyle/>
          <a:p>
            <a:r>
              <a:rPr lang="en-US" dirty="0"/>
              <a:t>Dynamic Few-Shot Visual Learning without Forgetting（CVPR18）</a:t>
            </a:r>
          </a:p>
        </p:txBody>
      </p:sp>
      <p:pic>
        <p:nvPicPr>
          <p:cNvPr id="4" name="Picture 3" descr="A screenshot of a cell phone&#10;&#10;Description automatically generated">
            <a:extLst>
              <a:ext uri="{FF2B5EF4-FFF2-40B4-BE49-F238E27FC236}">
                <a16:creationId xmlns:a16="http://schemas.microsoft.com/office/drawing/2014/main" id="{7E24A126-27B6-1C43-BDE5-4F29C7BC301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0618" y="1263595"/>
            <a:ext cx="8282763" cy="4010980"/>
          </a:xfrm>
          <a:prstGeom prst="rect">
            <a:avLst/>
          </a:prstGeom>
        </p:spPr>
      </p:pic>
      <p:sp>
        <p:nvSpPr>
          <p:cNvPr id="5" name="TextBox 4">
            <a:extLst>
              <a:ext uri="{FF2B5EF4-FFF2-40B4-BE49-F238E27FC236}">
                <a16:creationId xmlns:a16="http://schemas.microsoft.com/office/drawing/2014/main" id="{EB718048-4F42-3E4B-BFB4-5F83375A5812}"/>
              </a:ext>
            </a:extLst>
          </p:cNvPr>
          <p:cNvSpPr txBox="1"/>
          <p:nvPr/>
        </p:nvSpPr>
        <p:spPr>
          <a:xfrm>
            <a:off x="956930" y="5539563"/>
            <a:ext cx="7262037" cy="646331"/>
          </a:xfrm>
          <a:prstGeom prst="rect">
            <a:avLst/>
          </a:prstGeom>
          <a:noFill/>
        </p:spPr>
        <p:txBody>
          <a:bodyPr wrap="square" rtlCol="0">
            <a:spAutoFit/>
          </a:bodyPr>
          <a:lstStyle/>
          <a:p>
            <a:r>
              <a:rPr lang="en-US" altLang="zh-CN" dirty="0"/>
              <a:t>1</a:t>
            </a:r>
            <a:r>
              <a:rPr lang="zh-CN" altLang="en-US" dirty="0"/>
              <a:t>）</a:t>
            </a:r>
            <a:r>
              <a:rPr lang="en-US" altLang="zh-CN" dirty="0"/>
              <a:t>feature</a:t>
            </a:r>
            <a:r>
              <a:rPr lang="zh-CN" altLang="en-US" dirty="0"/>
              <a:t> </a:t>
            </a:r>
            <a:r>
              <a:rPr lang="en-US" altLang="zh-CN" dirty="0"/>
              <a:t>extractor</a:t>
            </a:r>
          </a:p>
          <a:p>
            <a:r>
              <a:rPr lang="en-US" altLang="zh-CN" dirty="0"/>
              <a:t>2</a:t>
            </a:r>
            <a:r>
              <a:rPr lang="zh-CN" altLang="en-US" dirty="0"/>
              <a:t>）</a:t>
            </a:r>
            <a:r>
              <a:rPr lang="en-US" dirty="0"/>
              <a:t>few-shot classification weight generator</a:t>
            </a:r>
          </a:p>
        </p:txBody>
      </p:sp>
    </p:spTree>
    <p:extLst>
      <p:ext uri="{BB962C8B-B14F-4D97-AF65-F5344CB8AC3E}">
        <p14:creationId xmlns:p14="http://schemas.microsoft.com/office/powerpoint/2010/main" val="15955609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8DE5EE-1E11-1A4D-A317-E9A5C328D4B3}"/>
              </a:ext>
            </a:extLst>
          </p:cNvPr>
          <p:cNvSpPr/>
          <p:nvPr/>
        </p:nvSpPr>
        <p:spPr>
          <a:xfrm>
            <a:off x="435934" y="915529"/>
            <a:ext cx="8272132" cy="369332"/>
          </a:xfrm>
          <a:prstGeom prst="rect">
            <a:avLst/>
          </a:prstGeom>
        </p:spPr>
        <p:txBody>
          <a:bodyPr wrap="square">
            <a:spAutoFit/>
          </a:bodyPr>
          <a:lstStyle/>
          <a:p>
            <a:r>
              <a:rPr lang="en-US" dirty="0"/>
              <a:t>TADAM: Task dependent adaptive metric for improved few-shot learning（NIPS18）</a:t>
            </a:r>
          </a:p>
        </p:txBody>
      </p:sp>
      <p:pic>
        <p:nvPicPr>
          <p:cNvPr id="8" name="Picture 7" descr="A screenshot of a cell phone&#10;&#10;Description automatically generated">
            <a:extLst>
              <a:ext uri="{FF2B5EF4-FFF2-40B4-BE49-F238E27FC236}">
                <a16:creationId xmlns:a16="http://schemas.microsoft.com/office/drawing/2014/main" id="{45165C73-46D9-9841-A60B-7A4D99C3F9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8617" y="1322075"/>
            <a:ext cx="8875383" cy="3124854"/>
          </a:xfrm>
          <a:prstGeom prst="rect">
            <a:avLst/>
          </a:prstGeom>
        </p:spPr>
      </p:pic>
      <p:sp>
        <p:nvSpPr>
          <p:cNvPr id="9" name="TextBox 8">
            <a:extLst>
              <a:ext uri="{FF2B5EF4-FFF2-40B4-BE49-F238E27FC236}">
                <a16:creationId xmlns:a16="http://schemas.microsoft.com/office/drawing/2014/main" id="{6FB212AD-D8AE-FF4A-B5DA-BC5F6EDCE06A}"/>
              </a:ext>
            </a:extLst>
          </p:cNvPr>
          <p:cNvSpPr txBox="1"/>
          <p:nvPr/>
        </p:nvSpPr>
        <p:spPr>
          <a:xfrm>
            <a:off x="680484" y="4720856"/>
            <a:ext cx="7761767" cy="1477328"/>
          </a:xfrm>
          <a:prstGeom prst="rect">
            <a:avLst/>
          </a:prstGeom>
          <a:noFill/>
        </p:spPr>
        <p:txBody>
          <a:bodyPr wrap="square" rtlCol="0">
            <a:spAutoFit/>
          </a:bodyPr>
          <a:lstStyle/>
          <a:p>
            <a:r>
              <a:rPr lang="en-US" altLang="zh-CN" dirty="0"/>
              <a:t>1</a:t>
            </a:r>
            <a:r>
              <a:rPr lang="zh-CN" altLang="en-US" dirty="0"/>
              <a:t>）</a:t>
            </a:r>
            <a:r>
              <a:rPr lang="en-US" dirty="0"/>
              <a:t>Metric</a:t>
            </a:r>
            <a:r>
              <a:rPr lang="zh-CN" altLang="en-US" dirty="0"/>
              <a:t> </a:t>
            </a:r>
            <a:r>
              <a:rPr lang="en-US" altLang="zh-CN" dirty="0"/>
              <a:t>Scaling</a:t>
            </a:r>
          </a:p>
          <a:p>
            <a:endParaRPr lang="en-US" dirty="0"/>
          </a:p>
          <a:p>
            <a:r>
              <a:rPr lang="en-US" altLang="zh-CN" b="1" dirty="0"/>
              <a:t>2</a:t>
            </a:r>
            <a:r>
              <a:rPr lang="zh-CN" altLang="en-US" b="1" dirty="0"/>
              <a:t>）</a:t>
            </a:r>
            <a:r>
              <a:rPr lang="en-US" b="1" dirty="0"/>
              <a:t>Task</a:t>
            </a:r>
            <a:r>
              <a:rPr lang="zh-CN" altLang="en-US" b="1" dirty="0"/>
              <a:t> </a:t>
            </a:r>
            <a:r>
              <a:rPr lang="en-US" altLang="zh-CN" b="1" dirty="0"/>
              <a:t>conditioning</a:t>
            </a:r>
          </a:p>
          <a:p>
            <a:endParaRPr lang="en-US" dirty="0"/>
          </a:p>
          <a:p>
            <a:r>
              <a:rPr lang="en-US" altLang="zh-CN" dirty="0"/>
              <a:t>3</a:t>
            </a:r>
            <a:r>
              <a:rPr lang="zh-CN" altLang="en-US" dirty="0"/>
              <a:t>）</a:t>
            </a:r>
            <a:r>
              <a:rPr lang="en-US" dirty="0"/>
              <a:t>Auxiliary task co-training</a:t>
            </a:r>
          </a:p>
        </p:txBody>
      </p:sp>
    </p:spTree>
    <p:extLst>
      <p:ext uri="{BB962C8B-B14F-4D97-AF65-F5344CB8AC3E}">
        <p14:creationId xmlns:p14="http://schemas.microsoft.com/office/powerpoint/2010/main" val="14528206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7628C8-A795-9F4E-ADAC-F75847044A2C}"/>
              </a:ext>
            </a:extLst>
          </p:cNvPr>
          <p:cNvSpPr/>
          <p:nvPr/>
        </p:nvSpPr>
        <p:spPr>
          <a:xfrm>
            <a:off x="510361" y="851732"/>
            <a:ext cx="6453963" cy="369332"/>
          </a:xfrm>
          <a:prstGeom prst="rect">
            <a:avLst/>
          </a:prstGeom>
        </p:spPr>
        <p:txBody>
          <a:bodyPr wrap="square">
            <a:spAutoFit/>
          </a:bodyPr>
          <a:lstStyle/>
          <a:p>
            <a:r>
              <a:rPr lang="en-US" dirty="0"/>
              <a:t>Meta-Learning with Latent Embedding Optimization（ICLR19）</a:t>
            </a:r>
          </a:p>
        </p:txBody>
      </p:sp>
      <p:sp>
        <p:nvSpPr>
          <p:cNvPr id="3" name="Rectangle 2">
            <a:extLst>
              <a:ext uri="{FF2B5EF4-FFF2-40B4-BE49-F238E27FC236}">
                <a16:creationId xmlns:a16="http://schemas.microsoft.com/office/drawing/2014/main" id="{EB19D58E-EDFD-9C49-8D06-6D3C0314B120}"/>
              </a:ext>
            </a:extLst>
          </p:cNvPr>
          <p:cNvSpPr/>
          <p:nvPr/>
        </p:nvSpPr>
        <p:spPr>
          <a:xfrm>
            <a:off x="850604" y="4806492"/>
            <a:ext cx="6836736" cy="923330"/>
          </a:xfrm>
          <a:prstGeom prst="rect">
            <a:avLst/>
          </a:prstGeom>
        </p:spPr>
        <p:txBody>
          <a:bodyPr wrap="square">
            <a:spAutoFit/>
          </a:bodyPr>
          <a:lstStyle/>
          <a:p>
            <a:r>
              <a:rPr lang="en-US" dirty="0">
                <a:solidFill>
                  <a:srgbClr val="1A1A1A"/>
                </a:solidFill>
                <a:latin typeface="-apple-system"/>
              </a:rPr>
              <a:t>latent embedding space，</a:t>
            </a:r>
            <a:r>
              <a:rPr lang="zh-CN" altLang="en-US" dirty="0">
                <a:solidFill>
                  <a:srgbClr val="1A1A1A"/>
                </a:solidFill>
                <a:latin typeface="-apple-system"/>
              </a:rPr>
              <a:t>先对输入的图像</a:t>
            </a:r>
            <a:r>
              <a:rPr lang="en-US" dirty="0">
                <a:solidFill>
                  <a:srgbClr val="1A1A1A"/>
                </a:solidFill>
                <a:latin typeface="-apple-system"/>
              </a:rPr>
              <a:t>x</a:t>
            </a:r>
            <a:r>
              <a:rPr lang="zh-CN" altLang="en-US" dirty="0">
                <a:solidFill>
                  <a:srgbClr val="1A1A1A"/>
                </a:solidFill>
                <a:latin typeface="-apple-system"/>
              </a:rPr>
              <a:t>进行</a:t>
            </a:r>
            <a:r>
              <a:rPr lang="en-US" dirty="0">
                <a:solidFill>
                  <a:srgbClr val="1A1A1A"/>
                </a:solidFill>
                <a:latin typeface="-apple-system"/>
              </a:rPr>
              <a:t>encode</a:t>
            </a:r>
            <a:r>
              <a:rPr lang="zh-CN" altLang="en-US" dirty="0">
                <a:solidFill>
                  <a:srgbClr val="1A1A1A"/>
                </a:solidFill>
                <a:latin typeface="-apple-system"/>
              </a:rPr>
              <a:t>得到</a:t>
            </a:r>
            <a:r>
              <a:rPr lang="en-US" dirty="0">
                <a:solidFill>
                  <a:srgbClr val="1A1A1A"/>
                </a:solidFill>
                <a:latin typeface="-apple-system"/>
              </a:rPr>
              <a:t>latent code z，</a:t>
            </a:r>
            <a:r>
              <a:rPr lang="zh-CN" altLang="en-US" dirty="0">
                <a:solidFill>
                  <a:srgbClr val="1A1A1A"/>
                </a:solidFill>
                <a:latin typeface="-apple-system"/>
              </a:rPr>
              <a:t>然后再</a:t>
            </a:r>
            <a:r>
              <a:rPr lang="en-US" dirty="0">
                <a:solidFill>
                  <a:srgbClr val="1A1A1A"/>
                </a:solidFill>
                <a:latin typeface="-apple-system"/>
              </a:rPr>
              <a:t>decode</a:t>
            </a:r>
            <a:r>
              <a:rPr lang="zh-CN" altLang="en-US" dirty="0">
                <a:solidFill>
                  <a:srgbClr val="1A1A1A"/>
                </a:solidFill>
                <a:latin typeface="-apple-system"/>
              </a:rPr>
              <a:t>出最后分类用的参数</a:t>
            </a:r>
            <a:r>
              <a:rPr lang="en-US" dirty="0">
                <a:solidFill>
                  <a:srgbClr val="1A1A1A"/>
                </a:solidFill>
                <a:latin typeface="-apple-system"/>
              </a:rPr>
              <a:t>w，</a:t>
            </a:r>
            <a:r>
              <a:rPr lang="zh-CN" altLang="en-US" dirty="0">
                <a:solidFill>
                  <a:srgbClr val="1A1A1A"/>
                </a:solidFill>
                <a:latin typeface="-apple-system"/>
              </a:rPr>
              <a:t>并直接用</a:t>
            </a:r>
            <a:r>
              <a:rPr lang="en-US" dirty="0">
                <a:solidFill>
                  <a:srgbClr val="1A1A1A"/>
                </a:solidFill>
                <a:latin typeface="-apple-system"/>
              </a:rPr>
              <a:t>w</a:t>
            </a:r>
            <a:r>
              <a:rPr lang="zh-CN" altLang="en-US" dirty="0">
                <a:solidFill>
                  <a:srgbClr val="1A1A1A"/>
                </a:solidFill>
                <a:latin typeface="-apple-system"/>
              </a:rPr>
              <a:t>和</a:t>
            </a:r>
            <a:r>
              <a:rPr lang="en-US" dirty="0">
                <a:solidFill>
                  <a:srgbClr val="1A1A1A"/>
                </a:solidFill>
                <a:latin typeface="-apple-system"/>
              </a:rPr>
              <a:t>z</a:t>
            </a:r>
            <a:r>
              <a:rPr lang="zh-CN" altLang="en-US" dirty="0">
                <a:solidFill>
                  <a:srgbClr val="1A1A1A"/>
                </a:solidFill>
                <a:latin typeface="-apple-system"/>
              </a:rPr>
              <a:t>使用</a:t>
            </a:r>
            <a:r>
              <a:rPr lang="en-US" dirty="0">
                <a:solidFill>
                  <a:srgbClr val="1A1A1A"/>
                </a:solidFill>
                <a:latin typeface="-apple-system"/>
              </a:rPr>
              <a:t>MAML</a:t>
            </a:r>
            <a:r>
              <a:rPr lang="zh-CN" altLang="en-US" dirty="0">
                <a:solidFill>
                  <a:srgbClr val="1A1A1A"/>
                </a:solidFill>
                <a:latin typeface="-apple-system"/>
              </a:rPr>
              <a:t>的方式进行训练。</a:t>
            </a:r>
            <a:endParaRPr lang="en-US" dirty="0"/>
          </a:p>
        </p:txBody>
      </p:sp>
      <p:pic>
        <p:nvPicPr>
          <p:cNvPr id="5" name="Picture 4" descr="A screenshot of a cell phone&#10;&#10;Description automatically generated">
            <a:extLst>
              <a:ext uri="{FF2B5EF4-FFF2-40B4-BE49-F238E27FC236}">
                <a16:creationId xmlns:a16="http://schemas.microsoft.com/office/drawing/2014/main" id="{885A2280-3FB2-FF41-9425-6424F91BE95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6907" y="1683636"/>
            <a:ext cx="8178800" cy="2959100"/>
          </a:xfrm>
          <a:prstGeom prst="rect">
            <a:avLst/>
          </a:prstGeom>
        </p:spPr>
      </p:pic>
    </p:spTree>
    <p:extLst>
      <p:ext uri="{BB962C8B-B14F-4D97-AF65-F5344CB8AC3E}">
        <p14:creationId xmlns:p14="http://schemas.microsoft.com/office/powerpoint/2010/main" val="10981025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3">
            <a:extLst>
              <a:ext uri="{FF2B5EF4-FFF2-40B4-BE49-F238E27FC236}">
                <a16:creationId xmlns:a16="http://schemas.microsoft.com/office/drawing/2014/main" id="{3826ADDA-4332-EB48-822F-CC6CA03FEA54}"/>
              </a:ext>
            </a:extLst>
          </p:cNvPr>
          <p:cNvPicPr>
            <a:picLocks noChangeAspect="1"/>
          </p:cNvPicPr>
          <p:nvPr/>
        </p:nvPicPr>
        <p:blipFill>
          <a:blip r:embed="rId3"/>
          <a:stretch>
            <a:fillRect/>
          </a:stretch>
        </p:blipFill>
        <p:spPr>
          <a:xfrm>
            <a:off x="269558" y="1136968"/>
            <a:ext cx="8874442" cy="4584064"/>
          </a:xfrm>
          <a:prstGeom prst="rect">
            <a:avLst/>
          </a:prstGeom>
        </p:spPr>
      </p:pic>
      <p:sp>
        <p:nvSpPr>
          <p:cNvPr id="4" name="矩形 4">
            <a:extLst>
              <a:ext uri="{FF2B5EF4-FFF2-40B4-BE49-F238E27FC236}">
                <a16:creationId xmlns:a16="http://schemas.microsoft.com/office/drawing/2014/main" id="{DDD4EE9A-367C-5341-B977-CE2B5A4B423F}"/>
              </a:ext>
            </a:extLst>
          </p:cNvPr>
          <p:cNvSpPr/>
          <p:nvPr/>
        </p:nvSpPr>
        <p:spPr>
          <a:xfrm>
            <a:off x="5202648" y="6136320"/>
            <a:ext cx="3312702" cy="369332"/>
          </a:xfrm>
          <a:prstGeom prst="rect">
            <a:avLst/>
          </a:prstGeom>
        </p:spPr>
        <p:txBody>
          <a:bodyPr wrap="none">
            <a:spAutoFit/>
          </a:bodyPr>
          <a:lstStyle/>
          <a:p>
            <a:r>
              <a:rPr lang="en-US" altLang="zh-TW" dirty="0">
                <a:hlinkClick r:id="rId4"/>
              </a:rPr>
              <a:t>https://arxiv.org/abs/1801.05401</a:t>
            </a:r>
            <a:endParaRPr lang="zh-TW" altLang="en-US" dirty="0"/>
          </a:p>
        </p:txBody>
      </p:sp>
      <p:sp>
        <p:nvSpPr>
          <p:cNvPr id="5" name="Rectangle 4">
            <a:extLst>
              <a:ext uri="{FF2B5EF4-FFF2-40B4-BE49-F238E27FC236}">
                <a16:creationId xmlns:a16="http://schemas.microsoft.com/office/drawing/2014/main" id="{4036E366-08AF-D046-A154-1B76DC904BF3}"/>
              </a:ext>
            </a:extLst>
          </p:cNvPr>
          <p:cNvSpPr/>
          <p:nvPr/>
        </p:nvSpPr>
        <p:spPr>
          <a:xfrm>
            <a:off x="269558" y="913052"/>
            <a:ext cx="5588982" cy="369332"/>
          </a:xfrm>
          <a:prstGeom prst="rect">
            <a:avLst/>
          </a:prstGeom>
        </p:spPr>
        <p:txBody>
          <a:bodyPr wrap="square">
            <a:spAutoFit/>
          </a:bodyPr>
          <a:lstStyle/>
          <a:p>
            <a:r>
              <a:rPr lang="en-US" b="1" dirty="0">
                <a:solidFill>
                  <a:srgbClr val="000000"/>
                </a:solidFill>
                <a:latin typeface="Lucida Grande" panose="020B0600040502020204" pitchFamily="34" charset="0"/>
              </a:rPr>
              <a:t>Low-Shot Learning from Imaginary Data</a:t>
            </a:r>
            <a:endParaRPr lang="en-US" b="1" i="0" dirty="0">
              <a:solidFill>
                <a:srgbClr val="000000"/>
              </a:solidFill>
              <a:effectLst/>
              <a:latin typeface="Lucida Grande" panose="020B0600040502020204" pitchFamily="34" charset="0"/>
            </a:endParaRPr>
          </a:p>
        </p:txBody>
      </p:sp>
    </p:spTree>
    <p:extLst>
      <p:ext uri="{BB962C8B-B14F-4D97-AF65-F5344CB8AC3E}">
        <p14:creationId xmlns:p14="http://schemas.microsoft.com/office/powerpoint/2010/main" val="27182302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38897" y="852442"/>
            <a:ext cx="2347784" cy="461665"/>
          </a:xfrm>
          <a:prstGeom prst="rect">
            <a:avLst/>
          </a:prstGeom>
          <a:noFill/>
        </p:spPr>
        <p:txBody>
          <a:bodyPr wrap="square" rtlCol="0">
            <a:spAutoFit/>
          </a:bodyPr>
          <a:lstStyle/>
          <a:p>
            <a:r>
              <a:rPr lang="zh-CN" altLang="en-US" sz="2400" dirty="0"/>
              <a:t>小结</a:t>
            </a:r>
            <a:endParaRPr lang="en-US" altLang="zh-CN" sz="2400" dirty="0"/>
          </a:p>
        </p:txBody>
      </p:sp>
      <p:sp>
        <p:nvSpPr>
          <p:cNvPr id="4" name="矩形 3"/>
          <p:cNvSpPr/>
          <p:nvPr/>
        </p:nvSpPr>
        <p:spPr>
          <a:xfrm>
            <a:off x="972766" y="1712068"/>
            <a:ext cx="7556573" cy="3788858"/>
          </a:xfrm>
          <a:prstGeom prst="rect">
            <a:avLst/>
          </a:prstGeom>
        </p:spPr>
        <p:txBody>
          <a:bodyPr wrap="square">
            <a:spAutoFit/>
          </a:bodyPr>
          <a:lstStyle/>
          <a:p>
            <a:pPr>
              <a:lnSpc>
                <a:spcPct val="150000"/>
              </a:lnSpc>
            </a:pPr>
            <a:r>
              <a:rPr lang="en-US" altLang="zh-CN" dirty="0"/>
              <a:t>1</a:t>
            </a:r>
            <a:r>
              <a:rPr lang="zh-CN" altLang="en-US" dirty="0"/>
              <a:t>）预训练一个</a:t>
            </a:r>
            <a:r>
              <a:rPr lang="en-US" altLang="zh-CN" dirty="0"/>
              <a:t>feature</a:t>
            </a:r>
            <a:r>
              <a:rPr lang="zh-CN" altLang="en-US" dirty="0"/>
              <a:t> </a:t>
            </a:r>
            <a:r>
              <a:rPr lang="en-US" altLang="zh-CN" dirty="0"/>
              <a:t>extractor</a:t>
            </a:r>
          </a:p>
          <a:p>
            <a:pPr>
              <a:lnSpc>
                <a:spcPct val="150000"/>
              </a:lnSpc>
            </a:pPr>
            <a:endParaRPr lang="en-US" altLang="zh-CN" dirty="0"/>
          </a:p>
          <a:p>
            <a:pPr>
              <a:lnSpc>
                <a:spcPct val="150000"/>
              </a:lnSpc>
            </a:pPr>
            <a:r>
              <a:rPr lang="en-US" altLang="zh-CN" dirty="0"/>
              <a:t>2</a:t>
            </a:r>
            <a:r>
              <a:rPr lang="zh-CN" altLang="en-US" dirty="0"/>
              <a:t>）让模型更加的</a:t>
            </a:r>
            <a:r>
              <a:rPr lang="en-US" altLang="zh-CN" dirty="0"/>
              <a:t>meta</a:t>
            </a:r>
            <a:r>
              <a:rPr lang="zh-CN" altLang="en-US" dirty="0"/>
              <a:t>，更加自适应</a:t>
            </a:r>
            <a:endParaRPr lang="en-US" altLang="zh-CN" dirty="0"/>
          </a:p>
          <a:p>
            <a:pPr>
              <a:lnSpc>
                <a:spcPct val="150000"/>
              </a:lnSpc>
            </a:pPr>
            <a:endParaRPr lang="en-US" altLang="zh-CN" dirty="0"/>
          </a:p>
          <a:p>
            <a:pPr>
              <a:lnSpc>
                <a:spcPct val="150000"/>
              </a:lnSpc>
            </a:pPr>
            <a:r>
              <a:rPr lang="en-US" altLang="zh-CN" dirty="0"/>
              <a:t>3</a:t>
            </a:r>
            <a:r>
              <a:rPr lang="zh-CN" altLang="en-US" dirty="0"/>
              <a:t>）进一步优化</a:t>
            </a:r>
            <a:r>
              <a:rPr lang="en-US" altLang="zh-CN" dirty="0"/>
              <a:t>feature</a:t>
            </a:r>
            <a:r>
              <a:rPr lang="zh-CN" altLang="en-US" dirty="0"/>
              <a:t> </a:t>
            </a:r>
            <a:r>
              <a:rPr lang="en-US" altLang="zh-CN" dirty="0"/>
              <a:t>extractor</a:t>
            </a:r>
            <a:r>
              <a:rPr lang="zh-CN" altLang="en-US" dirty="0"/>
              <a:t>的效果</a:t>
            </a:r>
            <a:endParaRPr lang="en-US" altLang="zh-CN" dirty="0"/>
          </a:p>
          <a:p>
            <a:pPr>
              <a:lnSpc>
                <a:spcPct val="150000"/>
              </a:lnSpc>
            </a:pPr>
            <a:endParaRPr lang="en-US" altLang="zh-CN" dirty="0"/>
          </a:p>
          <a:p>
            <a:pPr>
              <a:lnSpc>
                <a:spcPct val="150000"/>
              </a:lnSpc>
            </a:pPr>
            <a:r>
              <a:rPr lang="en-US" altLang="zh-CN" dirty="0"/>
              <a:t>4</a:t>
            </a:r>
            <a:r>
              <a:rPr lang="zh-CN" altLang="en-US" dirty="0"/>
              <a:t>）进一步利用各种方式减少过拟合</a:t>
            </a:r>
            <a:endParaRPr lang="en-US" altLang="zh-CN" dirty="0"/>
          </a:p>
          <a:p>
            <a:pPr>
              <a:lnSpc>
                <a:spcPct val="150000"/>
              </a:lnSpc>
            </a:pPr>
            <a:endParaRPr lang="en-US" altLang="zh-CN" dirty="0"/>
          </a:p>
          <a:p>
            <a:pPr>
              <a:lnSpc>
                <a:spcPct val="150000"/>
              </a:lnSpc>
            </a:pPr>
            <a:endParaRPr lang="zh-CN" altLang="en-US" dirty="0"/>
          </a:p>
        </p:txBody>
      </p:sp>
    </p:spTree>
    <p:extLst>
      <p:ext uri="{BB962C8B-B14F-4D97-AF65-F5344CB8AC3E}">
        <p14:creationId xmlns:p14="http://schemas.microsoft.com/office/powerpoint/2010/main" val="408900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1244430" y="957647"/>
            <a:ext cx="5601213" cy="3334267"/>
            <a:chOff x="1244430" y="957647"/>
            <a:chExt cx="5601213" cy="3334267"/>
          </a:xfrm>
        </p:grpSpPr>
        <p:cxnSp>
          <p:nvCxnSpPr>
            <p:cNvPr id="14" name="直接连接符 13"/>
            <p:cNvCxnSpPr/>
            <p:nvPr/>
          </p:nvCxnSpPr>
          <p:spPr>
            <a:xfrm flipH="1">
              <a:off x="2421041" y="3931598"/>
              <a:ext cx="1327176" cy="360316"/>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412263" y="3509408"/>
              <a:ext cx="1005012" cy="282146"/>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590269" y="2275793"/>
              <a:ext cx="255374" cy="108739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603607" y="957647"/>
              <a:ext cx="806086" cy="882197"/>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244430" y="2853586"/>
              <a:ext cx="410182" cy="1120863"/>
            </a:xfrm>
            <a:prstGeom prst="line">
              <a:avLst/>
            </a:prstGeom>
            <a:ln>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3550294" y="2670203"/>
            <a:ext cx="1878441" cy="1446550"/>
          </a:xfrm>
          <a:prstGeom prst="rect">
            <a:avLst/>
          </a:prstGeom>
          <a:noFill/>
        </p:spPr>
        <p:txBody>
          <a:bodyPr wrap="square" rtlCol="0">
            <a:spAutoFit/>
          </a:bodyPr>
          <a:lstStyle/>
          <a:p>
            <a:pPr algn="ctr"/>
            <a:r>
              <a:rPr lang="zh-CN" altLang="zh-CN" sz="8800" dirty="0">
                <a:solidFill>
                  <a:srgbClr val="10B349"/>
                </a:solidFill>
              </a:rPr>
              <a:t>4</a:t>
            </a:r>
            <a:endParaRPr lang="zh-CN" altLang="en-US" sz="8800" dirty="0">
              <a:solidFill>
                <a:srgbClr val="10B349"/>
              </a:solidFill>
            </a:endParaRPr>
          </a:p>
        </p:txBody>
      </p:sp>
    </p:spTree>
    <p:extLst>
      <p:ext uri="{BB962C8B-B14F-4D97-AF65-F5344CB8AC3E}">
        <p14:creationId xmlns:p14="http://schemas.microsoft.com/office/powerpoint/2010/main" val="1861233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38897" y="852442"/>
            <a:ext cx="2347784" cy="461665"/>
          </a:xfrm>
          <a:prstGeom prst="rect">
            <a:avLst/>
          </a:prstGeom>
          <a:noFill/>
        </p:spPr>
        <p:txBody>
          <a:bodyPr wrap="square" rtlCol="0">
            <a:spAutoFit/>
          </a:bodyPr>
          <a:lstStyle/>
          <a:p>
            <a:r>
              <a:rPr lang="en-US" altLang="zh-CN" sz="2400" dirty="0"/>
              <a:t>What</a:t>
            </a:r>
            <a:r>
              <a:rPr lang="zh-CN" altLang="en-US" sz="2400" dirty="0"/>
              <a:t> </a:t>
            </a:r>
            <a:r>
              <a:rPr lang="en-US" altLang="zh-CN" sz="2400" dirty="0"/>
              <a:t>for</a:t>
            </a:r>
            <a:r>
              <a:rPr lang="zh-CN" altLang="en-US" sz="2400" dirty="0"/>
              <a:t> </a:t>
            </a:r>
            <a:r>
              <a:rPr lang="en-US" altLang="zh-CN" sz="2400" dirty="0"/>
              <a:t>us</a:t>
            </a:r>
            <a:r>
              <a:rPr lang="zh-CN" altLang="en-US" sz="2400" dirty="0"/>
              <a:t>？</a:t>
            </a:r>
            <a:endParaRPr lang="en-US" altLang="zh-CN" sz="2400" dirty="0"/>
          </a:p>
        </p:txBody>
      </p:sp>
      <p:sp>
        <p:nvSpPr>
          <p:cNvPr id="5" name="矩形 3">
            <a:extLst>
              <a:ext uri="{FF2B5EF4-FFF2-40B4-BE49-F238E27FC236}">
                <a16:creationId xmlns:a16="http://schemas.microsoft.com/office/drawing/2014/main" id="{B624A1BC-F31E-E445-BD54-5CCF11A6042F}"/>
              </a:ext>
            </a:extLst>
          </p:cNvPr>
          <p:cNvSpPr/>
          <p:nvPr/>
        </p:nvSpPr>
        <p:spPr>
          <a:xfrm>
            <a:off x="347769" y="1768918"/>
            <a:ext cx="2971913" cy="4204356"/>
          </a:xfrm>
          <a:prstGeom prst="rect">
            <a:avLst/>
          </a:prstGeom>
        </p:spPr>
        <p:txBody>
          <a:bodyPr wrap="square">
            <a:spAutoFit/>
          </a:bodyPr>
          <a:lstStyle/>
          <a:p>
            <a:pPr>
              <a:lnSpc>
                <a:spcPct val="150000"/>
              </a:lnSpc>
            </a:pPr>
            <a:r>
              <a:rPr lang="en-US" altLang="zh-CN" dirty="0"/>
              <a:t>1</a:t>
            </a:r>
            <a:r>
              <a:rPr lang="zh-CN" altLang="en-US" dirty="0"/>
              <a:t>）各场景 之间差异</a:t>
            </a:r>
            <a:endParaRPr lang="en-US" altLang="zh-CN" dirty="0"/>
          </a:p>
          <a:p>
            <a:pPr>
              <a:lnSpc>
                <a:spcPct val="150000"/>
              </a:lnSpc>
            </a:pPr>
            <a:endParaRPr lang="en-US" altLang="zh-CN" dirty="0"/>
          </a:p>
          <a:p>
            <a:pPr>
              <a:lnSpc>
                <a:spcPct val="150000"/>
              </a:lnSpc>
            </a:pPr>
            <a:r>
              <a:rPr lang="en-US" altLang="zh-CN" dirty="0"/>
              <a:t>2</a:t>
            </a:r>
            <a:r>
              <a:rPr lang="zh-CN" altLang="en-US" dirty="0"/>
              <a:t>）新样本很</a:t>
            </a:r>
            <a:r>
              <a:rPr lang="en-US" altLang="zh-CN" dirty="0" err="1"/>
              <a:t>noval</a:t>
            </a:r>
            <a:endParaRPr lang="en-US" altLang="zh-CN" dirty="0"/>
          </a:p>
          <a:p>
            <a:pPr>
              <a:lnSpc>
                <a:spcPct val="150000"/>
              </a:lnSpc>
            </a:pPr>
            <a:endParaRPr lang="en-US" altLang="zh-CN" dirty="0"/>
          </a:p>
          <a:p>
            <a:pPr>
              <a:lnSpc>
                <a:spcPct val="150000"/>
              </a:lnSpc>
            </a:pPr>
            <a:r>
              <a:rPr lang="en-US" altLang="zh-CN" dirty="0"/>
              <a:t>3</a:t>
            </a:r>
            <a:r>
              <a:rPr lang="zh-CN" altLang="en-US" dirty="0"/>
              <a:t>）新样本数据量较小</a:t>
            </a:r>
            <a:endParaRPr lang="en-US" altLang="zh-CN" dirty="0"/>
          </a:p>
          <a:p>
            <a:pPr>
              <a:lnSpc>
                <a:spcPct val="150000"/>
              </a:lnSpc>
            </a:pPr>
            <a:endParaRPr lang="en-US" altLang="zh-CN" dirty="0"/>
          </a:p>
          <a:p>
            <a:pPr>
              <a:lnSpc>
                <a:spcPct val="150000"/>
              </a:lnSpc>
            </a:pPr>
            <a:r>
              <a:rPr lang="en-US" altLang="zh-CN" dirty="0"/>
              <a:t>4</a:t>
            </a:r>
            <a:r>
              <a:rPr lang="zh-CN" altLang="en-US" dirty="0"/>
              <a:t>）现有场景数据量较充裕</a:t>
            </a:r>
            <a:endParaRPr lang="en-US" altLang="zh-CN" dirty="0"/>
          </a:p>
          <a:p>
            <a:pPr>
              <a:lnSpc>
                <a:spcPct val="150000"/>
              </a:lnSpc>
            </a:pPr>
            <a:endParaRPr lang="en-US" altLang="zh-CN" dirty="0"/>
          </a:p>
          <a:p>
            <a:pPr>
              <a:lnSpc>
                <a:spcPct val="150000"/>
              </a:lnSpc>
            </a:pPr>
            <a:r>
              <a:rPr lang="en-US" altLang="zh-CN" dirty="0"/>
              <a:t>5</a:t>
            </a:r>
            <a:r>
              <a:rPr lang="zh-CN" altLang="en-US" dirty="0"/>
              <a:t>）平台之外</a:t>
            </a:r>
            <a:endParaRPr lang="en-US" altLang="zh-CN" dirty="0"/>
          </a:p>
          <a:p>
            <a:pPr>
              <a:lnSpc>
                <a:spcPct val="150000"/>
              </a:lnSpc>
            </a:pPr>
            <a:endParaRPr lang="zh-CN" altLang="en-US" dirty="0"/>
          </a:p>
        </p:txBody>
      </p:sp>
      <p:sp>
        <p:nvSpPr>
          <p:cNvPr id="6" name="矩形 3">
            <a:extLst>
              <a:ext uri="{FF2B5EF4-FFF2-40B4-BE49-F238E27FC236}">
                <a16:creationId xmlns:a16="http://schemas.microsoft.com/office/drawing/2014/main" id="{87829356-417E-5F4E-B63B-DB302935E2FA}"/>
              </a:ext>
            </a:extLst>
          </p:cNvPr>
          <p:cNvSpPr/>
          <p:nvPr/>
        </p:nvSpPr>
        <p:spPr>
          <a:xfrm>
            <a:off x="5939669" y="1871556"/>
            <a:ext cx="2821172" cy="4204356"/>
          </a:xfrm>
          <a:prstGeom prst="rect">
            <a:avLst/>
          </a:prstGeom>
        </p:spPr>
        <p:txBody>
          <a:bodyPr wrap="square">
            <a:spAutoFit/>
          </a:bodyPr>
          <a:lstStyle/>
          <a:p>
            <a:pPr>
              <a:lnSpc>
                <a:spcPct val="150000"/>
              </a:lnSpc>
            </a:pPr>
            <a:r>
              <a:rPr lang="en-US" altLang="zh-CN" dirty="0"/>
              <a:t>1</a:t>
            </a:r>
            <a:r>
              <a:rPr lang="zh-CN" altLang="en-US" dirty="0"/>
              <a:t>）各个场景数据作为</a:t>
            </a:r>
            <a:r>
              <a:rPr lang="en-US" altLang="zh-CN" dirty="0"/>
              <a:t>task</a:t>
            </a:r>
          </a:p>
          <a:p>
            <a:pPr>
              <a:lnSpc>
                <a:spcPct val="150000"/>
              </a:lnSpc>
            </a:pPr>
            <a:endParaRPr lang="en-US" altLang="zh-CN" dirty="0"/>
          </a:p>
          <a:p>
            <a:pPr>
              <a:lnSpc>
                <a:spcPct val="150000"/>
              </a:lnSpc>
            </a:pPr>
            <a:r>
              <a:rPr lang="en-US" altLang="zh-CN" dirty="0"/>
              <a:t>2</a:t>
            </a:r>
            <a:r>
              <a:rPr lang="zh-CN" altLang="en-US" dirty="0"/>
              <a:t>）平台</a:t>
            </a:r>
            <a:r>
              <a:rPr lang="en-US" altLang="zh-CN" dirty="0"/>
              <a:t>/</a:t>
            </a:r>
            <a:r>
              <a:rPr lang="zh-CN" altLang="en-US" dirty="0"/>
              <a:t>平台之外训练</a:t>
            </a:r>
            <a:r>
              <a:rPr lang="en-US" altLang="zh-CN" dirty="0"/>
              <a:t>feature</a:t>
            </a:r>
            <a:r>
              <a:rPr lang="zh-CN" altLang="en-US" dirty="0"/>
              <a:t> </a:t>
            </a:r>
            <a:r>
              <a:rPr lang="en-US" altLang="zh-CN" dirty="0"/>
              <a:t>extractor</a:t>
            </a:r>
          </a:p>
          <a:p>
            <a:pPr>
              <a:lnSpc>
                <a:spcPct val="150000"/>
              </a:lnSpc>
            </a:pPr>
            <a:endParaRPr lang="en-US" altLang="zh-CN" dirty="0"/>
          </a:p>
          <a:p>
            <a:pPr>
              <a:lnSpc>
                <a:spcPct val="150000"/>
              </a:lnSpc>
            </a:pPr>
            <a:r>
              <a:rPr lang="en-US" altLang="zh-CN" dirty="0"/>
              <a:t>3</a:t>
            </a:r>
            <a:r>
              <a:rPr lang="zh-CN" altLang="en-US" dirty="0"/>
              <a:t>）</a:t>
            </a:r>
            <a:r>
              <a:rPr lang="en-US" altLang="zh-CN" dirty="0"/>
              <a:t>Imaginary</a:t>
            </a:r>
            <a:r>
              <a:rPr lang="zh-CN" altLang="en-US" dirty="0"/>
              <a:t>丰富样本</a:t>
            </a:r>
            <a:endParaRPr lang="en-US" altLang="zh-CN" dirty="0"/>
          </a:p>
          <a:p>
            <a:pPr>
              <a:lnSpc>
                <a:spcPct val="150000"/>
              </a:lnSpc>
            </a:pPr>
            <a:endParaRPr lang="en-US" altLang="zh-CN" dirty="0"/>
          </a:p>
          <a:p>
            <a:pPr>
              <a:lnSpc>
                <a:spcPct val="150000"/>
              </a:lnSpc>
            </a:pPr>
            <a:r>
              <a:rPr lang="en-US" altLang="zh-CN" dirty="0"/>
              <a:t>4</a:t>
            </a:r>
            <a:r>
              <a:rPr lang="zh-CN" altLang="en-US" dirty="0"/>
              <a:t>）</a:t>
            </a:r>
            <a:r>
              <a:rPr lang="en-US" altLang="zh-CN" dirty="0"/>
              <a:t>TEN</a:t>
            </a:r>
            <a:r>
              <a:rPr lang="zh-CN" altLang="en-US" dirty="0"/>
              <a:t>网络做</a:t>
            </a:r>
            <a:r>
              <a:rPr lang="en-US" altLang="zh-CN" dirty="0"/>
              <a:t>task</a:t>
            </a:r>
            <a:r>
              <a:rPr lang="zh-CN" altLang="en-US" dirty="0"/>
              <a:t>自适应</a:t>
            </a:r>
            <a:endParaRPr lang="en-US" altLang="zh-CN" dirty="0"/>
          </a:p>
          <a:p>
            <a:pPr>
              <a:lnSpc>
                <a:spcPct val="150000"/>
              </a:lnSpc>
            </a:pPr>
            <a:endParaRPr lang="en-US" altLang="zh-CN" dirty="0"/>
          </a:p>
          <a:p>
            <a:pPr>
              <a:lnSpc>
                <a:spcPct val="150000"/>
              </a:lnSpc>
            </a:pPr>
            <a:endParaRPr lang="zh-CN" altLang="en-US" dirty="0"/>
          </a:p>
        </p:txBody>
      </p:sp>
      <p:pic>
        <p:nvPicPr>
          <p:cNvPr id="7" name="图片 2">
            <a:extLst>
              <a:ext uri="{FF2B5EF4-FFF2-40B4-BE49-F238E27FC236}">
                <a16:creationId xmlns:a16="http://schemas.microsoft.com/office/drawing/2014/main" id="{ED4B07F8-A261-2E46-835B-3E3375C203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54729" y="0"/>
            <a:ext cx="3341452" cy="6858000"/>
          </a:xfrm>
          <a:prstGeom prst="rect">
            <a:avLst/>
          </a:prstGeom>
        </p:spPr>
      </p:pic>
      <p:pic>
        <p:nvPicPr>
          <p:cNvPr id="10" name="Picture 9">
            <a:extLst>
              <a:ext uri="{FF2B5EF4-FFF2-40B4-BE49-F238E27FC236}">
                <a16:creationId xmlns:a16="http://schemas.microsoft.com/office/drawing/2014/main" id="{6CF55E1E-4BC0-B14F-9A91-99E6A5DE87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83270" y="69538"/>
            <a:ext cx="1300091" cy="1425099"/>
          </a:xfrm>
          <a:prstGeom prst="rect">
            <a:avLst/>
          </a:prstGeom>
        </p:spPr>
      </p:pic>
    </p:spTree>
    <p:extLst>
      <p:ext uri="{BB962C8B-B14F-4D97-AF65-F5344CB8AC3E}">
        <p14:creationId xmlns:p14="http://schemas.microsoft.com/office/powerpoint/2010/main" val="185754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64D772-FC6A-6440-BC08-512801DF286C}"/>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84886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19C108FB-83CB-7D4E-86DD-F9EF060D0C97}"/>
              </a:ext>
            </a:extLst>
          </p:cNvPr>
          <p:cNvSpPr txBox="1"/>
          <p:nvPr/>
        </p:nvSpPr>
        <p:spPr>
          <a:xfrm>
            <a:off x="295734" y="744187"/>
            <a:ext cx="3170210" cy="707886"/>
          </a:xfrm>
          <a:prstGeom prst="rect">
            <a:avLst/>
          </a:prstGeom>
          <a:noFill/>
        </p:spPr>
        <p:txBody>
          <a:bodyPr wrap="square" rtlCol="0">
            <a:spAutoFit/>
          </a:bodyPr>
          <a:lstStyle/>
          <a:p>
            <a:r>
              <a:rPr lang="en-US" altLang="zh-CN" sz="4000" dirty="0"/>
              <a:t>Meta Learning</a:t>
            </a:r>
            <a:endParaRPr lang="zh-CN" altLang="en-US" sz="4000" dirty="0"/>
          </a:p>
        </p:txBody>
      </p:sp>
      <p:sp>
        <p:nvSpPr>
          <p:cNvPr id="4" name="矩形 3">
            <a:extLst>
              <a:ext uri="{FF2B5EF4-FFF2-40B4-BE49-F238E27FC236}">
                <a16:creationId xmlns:a16="http://schemas.microsoft.com/office/drawing/2014/main" id="{D7DA8E9B-7839-1143-8202-A231FF75F606}"/>
              </a:ext>
            </a:extLst>
          </p:cNvPr>
          <p:cNvSpPr/>
          <p:nvPr/>
        </p:nvSpPr>
        <p:spPr>
          <a:xfrm>
            <a:off x="208722" y="1835646"/>
            <a:ext cx="7542041" cy="461665"/>
          </a:xfrm>
          <a:prstGeom prst="rect">
            <a:avLst/>
          </a:prstGeom>
        </p:spPr>
        <p:txBody>
          <a:bodyPr wrap="square">
            <a:spAutoFit/>
          </a:bodyPr>
          <a:lstStyle/>
          <a:p>
            <a:r>
              <a:rPr lang="en-US" altLang="zh-TW" sz="2400" b="1" u="sng" dirty="0">
                <a:latin typeface="微軟正黑體" panose="020B0604030504040204" pitchFamily="34" charset="-120"/>
                <a:ea typeface="微軟正黑體" panose="020B0604030504040204" pitchFamily="34" charset="-120"/>
              </a:rPr>
              <a:t>Machine Learning</a:t>
            </a:r>
            <a:endParaRPr lang="zh-TW" altLang="en-US" sz="2400" b="1" u="sng" dirty="0"/>
          </a:p>
        </p:txBody>
      </p:sp>
      <p:sp>
        <p:nvSpPr>
          <p:cNvPr id="5" name="矩形 7">
            <a:extLst>
              <a:ext uri="{FF2B5EF4-FFF2-40B4-BE49-F238E27FC236}">
                <a16:creationId xmlns:a16="http://schemas.microsoft.com/office/drawing/2014/main" id="{F7F6E533-481D-9C49-8CC5-95D9DEA9714A}"/>
              </a:ext>
            </a:extLst>
          </p:cNvPr>
          <p:cNvSpPr/>
          <p:nvPr/>
        </p:nvSpPr>
        <p:spPr>
          <a:xfrm>
            <a:off x="3371038" y="1846390"/>
            <a:ext cx="4437433" cy="461665"/>
          </a:xfrm>
          <a:prstGeom prst="rect">
            <a:avLst/>
          </a:prstGeom>
        </p:spPr>
        <p:txBody>
          <a:bodyPr wrap="none">
            <a:spAutoFit/>
          </a:bodyPr>
          <a:lstStyle/>
          <a:p>
            <a:r>
              <a:rPr lang="en-US" altLang="zh-TW" sz="2400" dirty="0">
                <a:latin typeface="微軟正黑體" panose="020B0604030504040204" pitchFamily="34" charset="-120"/>
                <a:ea typeface="微軟正黑體" panose="020B0604030504040204" pitchFamily="34" charset="-120"/>
              </a:rPr>
              <a:t>≈ </a:t>
            </a:r>
            <a:r>
              <a:rPr lang="zh-CN" altLang="en-US" sz="2400" dirty="0">
                <a:latin typeface="微軟正黑體" panose="020B0604030504040204" pitchFamily="34" charset="-120"/>
                <a:ea typeface="微軟正黑體" panose="020B0604030504040204" pitchFamily="34" charset="-120"/>
              </a:rPr>
              <a:t>根据资料找一个函数</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f </a:t>
            </a:r>
            <a:r>
              <a:rPr lang="zh-TW" altLang="en-US" sz="2400" dirty="0">
                <a:latin typeface="微軟正黑體" panose="020B0604030504040204" pitchFamily="34" charset="-120"/>
                <a:ea typeface="微軟正黑體" panose="020B0604030504040204" pitchFamily="34" charset="-120"/>
              </a:rPr>
              <a:t>的</a:t>
            </a:r>
            <a:r>
              <a:rPr lang="zh-CN" altLang="en-US" sz="2400" dirty="0">
                <a:latin typeface="微軟正黑體" panose="020B0604030504040204" pitchFamily="34" charset="-120"/>
                <a:ea typeface="微軟正黑體" panose="020B0604030504040204" pitchFamily="34" charset="-120"/>
              </a:rPr>
              <a:t>能力</a:t>
            </a:r>
            <a:endParaRPr lang="zh-TW" altLang="en-US" sz="2400" dirty="0"/>
          </a:p>
        </p:txBody>
      </p:sp>
      <p:sp>
        <p:nvSpPr>
          <p:cNvPr id="6" name="矩形 8">
            <a:extLst>
              <a:ext uri="{FF2B5EF4-FFF2-40B4-BE49-F238E27FC236}">
                <a16:creationId xmlns:a16="http://schemas.microsoft.com/office/drawing/2014/main" id="{4A873504-9553-CE43-A921-14CE7E76C685}"/>
              </a:ext>
            </a:extLst>
          </p:cNvPr>
          <p:cNvSpPr/>
          <p:nvPr/>
        </p:nvSpPr>
        <p:spPr>
          <a:xfrm>
            <a:off x="208722" y="3393878"/>
            <a:ext cx="2794834" cy="461665"/>
          </a:xfrm>
          <a:prstGeom prst="rect">
            <a:avLst/>
          </a:prstGeom>
        </p:spPr>
        <p:txBody>
          <a:bodyPr wrap="square">
            <a:spAutoFit/>
          </a:bodyPr>
          <a:lstStyle/>
          <a:p>
            <a:r>
              <a:rPr lang="en-US" altLang="zh-TW" sz="2400" b="1" u="sng" dirty="0">
                <a:latin typeface="微軟正黑體" panose="020B0604030504040204" pitchFamily="34" charset="-120"/>
                <a:ea typeface="微軟正黑體" panose="020B0604030504040204" pitchFamily="34" charset="-120"/>
              </a:rPr>
              <a:t>Meta Learning</a:t>
            </a:r>
            <a:endParaRPr lang="zh-TW" altLang="en-US" sz="2400" b="1" u="sng" dirty="0"/>
          </a:p>
        </p:txBody>
      </p:sp>
      <p:sp>
        <p:nvSpPr>
          <p:cNvPr id="7" name="矩形 9">
            <a:extLst>
              <a:ext uri="{FF2B5EF4-FFF2-40B4-BE49-F238E27FC236}">
                <a16:creationId xmlns:a16="http://schemas.microsoft.com/office/drawing/2014/main" id="{13ADADC2-5037-D848-AB0E-289B1ECDE1FC}"/>
              </a:ext>
            </a:extLst>
          </p:cNvPr>
          <p:cNvSpPr/>
          <p:nvPr/>
        </p:nvSpPr>
        <p:spPr>
          <a:xfrm>
            <a:off x="2192223" y="4044722"/>
            <a:ext cx="6634277" cy="461665"/>
          </a:xfrm>
          <a:prstGeom prst="rect">
            <a:avLst/>
          </a:prstGeom>
        </p:spPr>
        <p:txBody>
          <a:bodyPr wrap="square">
            <a:spAutoFit/>
          </a:bodyPr>
          <a:lstStyle/>
          <a:p>
            <a:r>
              <a:rPr lang="en-US" altLang="zh-TW" sz="2400" dirty="0">
                <a:latin typeface="微軟正黑體" panose="020B0604030504040204" pitchFamily="34" charset="-120"/>
                <a:ea typeface="微軟正黑體" panose="020B0604030504040204" pitchFamily="34" charset="-120"/>
              </a:rPr>
              <a:t>≈</a:t>
            </a:r>
            <a:r>
              <a:rPr lang="zh-CN" altLang="en-US" sz="2400" dirty="0">
                <a:latin typeface="微軟正黑體" panose="020B0604030504040204" pitchFamily="34" charset="-120"/>
                <a:ea typeface="微軟正黑體" panose="020B0604030504040204" pitchFamily="34" charset="-120"/>
              </a:rPr>
              <a:t>根据资料找一个</a:t>
            </a:r>
            <a:r>
              <a:rPr lang="zh-TW" altLang="en-US" sz="2400" dirty="0">
                <a:latin typeface="微軟正黑體" panose="020B0604030504040204" pitchFamily="34" charset="-120"/>
                <a:ea typeface="微軟正黑體" panose="020B0604030504040204" pitchFamily="34" charset="-120"/>
              </a:rPr>
              <a:t>找一個函数 </a:t>
            </a:r>
            <a:r>
              <a:rPr lang="en-US" altLang="zh-TW" sz="2400" dirty="0">
                <a:latin typeface="微軟正黑體" panose="020B0604030504040204" pitchFamily="34" charset="-120"/>
                <a:ea typeface="微軟正黑體" panose="020B0604030504040204" pitchFamily="34" charset="-120"/>
              </a:rPr>
              <a:t>f </a:t>
            </a:r>
            <a:r>
              <a:rPr lang="zh-TW" altLang="en-US" sz="2400" dirty="0">
                <a:latin typeface="微軟正黑體" panose="020B0604030504040204" pitchFamily="34" charset="-120"/>
                <a:ea typeface="微軟正黑體" panose="020B0604030504040204" pitchFamily="34" charset="-120"/>
              </a:rPr>
              <a:t>的函数 </a:t>
            </a:r>
            <a:r>
              <a:rPr lang="en-US" altLang="zh-TW" sz="2400" dirty="0">
                <a:latin typeface="微軟正黑體" panose="020B0604030504040204" pitchFamily="34" charset="-120"/>
                <a:ea typeface="微軟正黑體" panose="020B0604030504040204" pitchFamily="34" charset="-120"/>
              </a:rPr>
              <a:t>F</a:t>
            </a:r>
            <a:r>
              <a:rPr lang="zh-TW" altLang="en-US" sz="2400" dirty="0">
                <a:latin typeface="微軟正黑體" panose="020B0604030504040204" pitchFamily="34" charset="-120"/>
                <a:ea typeface="微軟正黑體" panose="020B0604030504040204" pitchFamily="34" charset="-120"/>
              </a:rPr>
              <a:t> 的能力</a:t>
            </a:r>
            <a:endParaRPr lang="zh-TW" altLang="en-US" sz="2400" dirty="0"/>
          </a:p>
        </p:txBody>
      </p:sp>
      <p:sp>
        <p:nvSpPr>
          <p:cNvPr id="8" name="矩形 10">
            <a:extLst>
              <a:ext uri="{FF2B5EF4-FFF2-40B4-BE49-F238E27FC236}">
                <a16:creationId xmlns:a16="http://schemas.microsoft.com/office/drawing/2014/main" id="{82665A9B-6CF8-BC4B-8A9B-CE4EC55216D2}"/>
              </a:ext>
            </a:extLst>
          </p:cNvPr>
          <p:cNvSpPr/>
          <p:nvPr/>
        </p:nvSpPr>
        <p:spPr>
          <a:xfrm>
            <a:off x="2417751" y="4797153"/>
            <a:ext cx="3665581" cy="164607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grpSp>
        <p:nvGrpSpPr>
          <p:cNvPr id="9" name="群組 11">
            <a:extLst>
              <a:ext uri="{FF2B5EF4-FFF2-40B4-BE49-F238E27FC236}">
                <a16:creationId xmlns:a16="http://schemas.microsoft.com/office/drawing/2014/main" id="{DDF396C9-78B4-9743-8E79-581FA840F320}"/>
              </a:ext>
            </a:extLst>
          </p:cNvPr>
          <p:cNvGrpSpPr/>
          <p:nvPr/>
        </p:nvGrpSpPr>
        <p:grpSpPr>
          <a:xfrm>
            <a:off x="2573072" y="4952084"/>
            <a:ext cx="3333996" cy="1012922"/>
            <a:chOff x="1455822" y="4798189"/>
            <a:chExt cx="3333649" cy="1089332"/>
          </a:xfrm>
        </p:grpSpPr>
        <p:pic>
          <p:nvPicPr>
            <p:cNvPr id="10" name="Picture 2" descr="ãcatãçåçæå°çµæ">
              <a:extLst>
                <a:ext uri="{FF2B5EF4-FFF2-40B4-BE49-F238E27FC236}">
                  <a16:creationId xmlns:a16="http://schemas.microsoft.com/office/drawing/2014/main" id="{57282407-D175-484F-9B80-3F6D1558AD2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455822" y="4798853"/>
              <a:ext cx="720000" cy="71933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ãcatãçåçæå°çµæ">
              <a:extLst>
                <a:ext uri="{FF2B5EF4-FFF2-40B4-BE49-F238E27FC236}">
                  <a16:creationId xmlns:a16="http://schemas.microsoft.com/office/drawing/2014/main" id="{2459D254-BF13-794F-803B-CEEF8A6ACA7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11997" y="4798189"/>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ãdogãçåçæå°çµæ">
              <a:extLst>
                <a:ext uri="{FF2B5EF4-FFF2-40B4-BE49-F238E27FC236}">
                  <a16:creationId xmlns:a16="http://schemas.microsoft.com/office/drawing/2014/main" id="{CF0ED119-99E2-574A-B45B-A8465227A65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313296" y="4798853"/>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ãdogãçåçæå°çµæ">
              <a:extLst>
                <a:ext uri="{FF2B5EF4-FFF2-40B4-BE49-F238E27FC236}">
                  <a16:creationId xmlns:a16="http://schemas.microsoft.com/office/drawing/2014/main" id="{61F9CDB4-BDD4-5746-A6FF-5016B8E4F07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069471" y="4798189"/>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4" name="文字方塊 16">
              <a:extLst>
                <a:ext uri="{FF2B5EF4-FFF2-40B4-BE49-F238E27FC236}">
                  <a16:creationId xmlns:a16="http://schemas.microsoft.com/office/drawing/2014/main" id="{C51F2B1A-2A57-F547-9E34-68746571498B}"/>
                </a:ext>
              </a:extLst>
            </p:cNvPr>
            <p:cNvSpPr txBox="1"/>
            <p:nvPr/>
          </p:nvSpPr>
          <p:spPr>
            <a:xfrm>
              <a:off x="1503109" y="5518189"/>
              <a:ext cx="584200" cy="369332"/>
            </a:xfrm>
            <a:prstGeom prst="rect">
              <a:avLst/>
            </a:prstGeom>
            <a:noFill/>
          </p:spPr>
          <p:txBody>
            <a:bodyPr wrap="square" rtlCol="0">
              <a:spAutoFit/>
            </a:bodyPr>
            <a:lstStyle/>
            <a:p>
              <a:pPr algn="ctr"/>
              <a:r>
                <a:rPr lang="en-US" altLang="zh-TW" dirty="0"/>
                <a:t>cat</a:t>
              </a:r>
              <a:endParaRPr lang="zh-TW" altLang="en-US" dirty="0"/>
            </a:p>
          </p:txBody>
        </p:sp>
        <p:sp>
          <p:nvSpPr>
            <p:cNvPr id="15" name="文字方塊 17">
              <a:extLst>
                <a:ext uri="{FF2B5EF4-FFF2-40B4-BE49-F238E27FC236}">
                  <a16:creationId xmlns:a16="http://schemas.microsoft.com/office/drawing/2014/main" id="{55F15EED-D673-0845-B31A-45B6B6F970A9}"/>
                </a:ext>
              </a:extLst>
            </p:cNvPr>
            <p:cNvSpPr txBox="1"/>
            <p:nvPr/>
          </p:nvSpPr>
          <p:spPr>
            <a:xfrm>
              <a:off x="3279897" y="5518189"/>
              <a:ext cx="584200" cy="369332"/>
            </a:xfrm>
            <a:prstGeom prst="rect">
              <a:avLst/>
            </a:prstGeom>
            <a:noFill/>
          </p:spPr>
          <p:txBody>
            <a:bodyPr wrap="square" rtlCol="0">
              <a:spAutoFit/>
            </a:bodyPr>
            <a:lstStyle/>
            <a:p>
              <a:pPr algn="ctr"/>
              <a:r>
                <a:rPr lang="en-US" altLang="zh-TW" dirty="0"/>
                <a:t>cat</a:t>
              </a:r>
              <a:endParaRPr lang="zh-TW" altLang="en-US" dirty="0"/>
            </a:p>
          </p:txBody>
        </p:sp>
        <p:sp>
          <p:nvSpPr>
            <p:cNvPr id="16" name="文字方塊 18">
              <a:extLst>
                <a:ext uri="{FF2B5EF4-FFF2-40B4-BE49-F238E27FC236}">
                  <a16:creationId xmlns:a16="http://schemas.microsoft.com/office/drawing/2014/main" id="{0DE41EB7-737B-D64E-930C-ED554375DCA0}"/>
                </a:ext>
              </a:extLst>
            </p:cNvPr>
            <p:cNvSpPr txBox="1"/>
            <p:nvPr/>
          </p:nvSpPr>
          <p:spPr>
            <a:xfrm>
              <a:off x="2401809" y="5518189"/>
              <a:ext cx="584200" cy="369332"/>
            </a:xfrm>
            <a:prstGeom prst="rect">
              <a:avLst/>
            </a:prstGeom>
            <a:noFill/>
          </p:spPr>
          <p:txBody>
            <a:bodyPr wrap="square" rtlCol="0">
              <a:spAutoFit/>
            </a:bodyPr>
            <a:lstStyle/>
            <a:p>
              <a:pPr algn="ctr"/>
              <a:r>
                <a:rPr lang="en-US" altLang="zh-TW" dirty="0"/>
                <a:t>dog</a:t>
              </a:r>
              <a:endParaRPr lang="zh-TW" altLang="en-US" dirty="0"/>
            </a:p>
          </p:txBody>
        </p:sp>
        <p:sp>
          <p:nvSpPr>
            <p:cNvPr id="17" name="文字方塊 19">
              <a:extLst>
                <a:ext uri="{FF2B5EF4-FFF2-40B4-BE49-F238E27FC236}">
                  <a16:creationId xmlns:a16="http://schemas.microsoft.com/office/drawing/2014/main" id="{974B9113-7F9B-9A47-8475-DB9198615B3F}"/>
                </a:ext>
              </a:extLst>
            </p:cNvPr>
            <p:cNvSpPr txBox="1"/>
            <p:nvPr/>
          </p:nvSpPr>
          <p:spPr>
            <a:xfrm>
              <a:off x="4141183" y="5518189"/>
              <a:ext cx="584200" cy="369332"/>
            </a:xfrm>
            <a:prstGeom prst="rect">
              <a:avLst/>
            </a:prstGeom>
            <a:noFill/>
          </p:spPr>
          <p:txBody>
            <a:bodyPr wrap="square" rtlCol="0">
              <a:spAutoFit/>
            </a:bodyPr>
            <a:lstStyle/>
            <a:p>
              <a:pPr algn="ctr"/>
              <a:r>
                <a:rPr lang="en-US" altLang="zh-TW" dirty="0"/>
                <a:t>dog</a:t>
              </a:r>
              <a:endParaRPr lang="zh-TW" altLang="en-US" dirty="0"/>
            </a:p>
          </p:txBody>
        </p:sp>
      </p:grpSp>
      <p:sp>
        <p:nvSpPr>
          <p:cNvPr id="18" name="文字方塊 20">
            <a:extLst>
              <a:ext uri="{FF2B5EF4-FFF2-40B4-BE49-F238E27FC236}">
                <a16:creationId xmlns:a16="http://schemas.microsoft.com/office/drawing/2014/main" id="{6110A0AA-5DCA-324A-83B8-BC24B3514405}"/>
              </a:ext>
            </a:extLst>
          </p:cNvPr>
          <p:cNvSpPr txBox="1"/>
          <p:nvPr/>
        </p:nvSpPr>
        <p:spPr>
          <a:xfrm>
            <a:off x="2933072" y="5802881"/>
            <a:ext cx="2667278" cy="461665"/>
          </a:xfrm>
          <a:prstGeom prst="rect">
            <a:avLst/>
          </a:prstGeom>
          <a:noFill/>
        </p:spPr>
        <p:txBody>
          <a:bodyPr wrap="square" rtlCol="0">
            <a:spAutoFit/>
          </a:bodyPr>
          <a:lstStyle/>
          <a:p>
            <a:pPr algn="ctr"/>
            <a:r>
              <a:rPr lang="en-US" altLang="zh-TW" sz="2400" dirty="0"/>
              <a:t>Training Data</a:t>
            </a:r>
            <a:endParaRPr lang="zh-TW" altLang="en-US" sz="2400" dirty="0"/>
          </a:p>
        </p:txBody>
      </p:sp>
      <mc:AlternateContent xmlns:mc="http://schemas.openxmlformats.org/markup-compatibility/2006" xmlns:a14="http://schemas.microsoft.com/office/drawing/2010/main">
        <mc:Choice Requires="a14">
          <p:sp>
            <p:nvSpPr>
              <p:cNvPr id="19" name="文字方塊 22">
                <a:extLst>
                  <a:ext uri="{FF2B5EF4-FFF2-40B4-BE49-F238E27FC236}">
                    <a16:creationId xmlns:a16="http://schemas.microsoft.com/office/drawing/2014/main" id="{A21FF0CD-9FCD-8448-A212-A78FB80D4CFC}"/>
                  </a:ext>
                </a:extLst>
              </p:cNvPr>
              <p:cNvSpPr txBox="1"/>
              <p:nvPr/>
            </p:nvSpPr>
            <p:spPr>
              <a:xfrm>
                <a:off x="1797697" y="5307970"/>
                <a:ext cx="199656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𝐹</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                                                   </m:t>
                          </m:r>
                        </m:e>
                      </m:d>
                    </m:oMath>
                  </m:oMathPara>
                </a14:m>
                <a:endParaRPr lang="zh-TW" altLang="en-US" sz="2800" dirty="0"/>
              </a:p>
            </p:txBody>
          </p:sp>
        </mc:Choice>
        <mc:Fallback xmlns="">
          <p:sp>
            <p:nvSpPr>
              <p:cNvPr id="19" name="文字方塊 22">
                <a:extLst>
                  <a:ext uri="{FF2B5EF4-FFF2-40B4-BE49-F238E27FC236}">
                    <a16:creationId xmlns:a16="http://schemas.microsoft.com/office/drawing/2014/main" id="{A21FF0CD-9FCD-8448-A212-A78FB80D4CFC}"/>
                  </a:ext>
                </a:extLst>
              </p:cNvPr>
              <p:cNvSpPr txBox="1">
                <a:spLocks noRot="1" noChangeAspect="1" noMove="1" noResize="1" noEditPoints="1" noAdjustHandles="1" noChangeArrowheads="1" noChangeShapeType="1" noTextEdit="1"/>
              </p:cNvSpPr>
              <p:nvPr/>
            </p:nvSpPr>
            <p:spPr>
              <a:xfrm>
                <a:off x="1797697" y="5307970"/>
                <a:ext cx="1996566" cy="523220"/>
              </a:xfrm>
              <a:prstGeom prst="rect">
                <a:avLst/>
              </a:prstGeom>
              <a:blipFill>
                <a:blip r:embed="rId6"/>
                <a:stretch>
                  <a:fillRect l="-1266" r="-130380"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文字方塊 27">
                <a:extLst>
                  <a:ext uri="{FF2B5EF4-FFF2-40B4-BE49-F238E27FC236}">
                    <a16:creationId xmlns:a16="http://schemas.microsoft.com/office/drawing/2014/main" id="{392032FB-872E-4F41-BF44-6CA124D4C718}"/>
                  </a:ext>
                </a:extLst>
              </p:cNvPr>
              <p:cNvSpPr txBox="1"/>
              <p:nvPr/>
            </p:nvSpPr>
            <p:spPr>
              <a:xfrm>
                <a:off x="6397864" y="5384914"/>
                <a:ext cx="91440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m:t>
                          </m:r>
                          <m:r>
                            <a:rPr lang="en-US" altLang="zh-TW" sz="2400" i="1">
                              <a:latin typeface="Cambria Math" panose="02040503050406030204" pitchFamily="18" charset="0"/>
                            </a:rPr>
                            <m:t>𝑓</m:t>
                          </m:r>
                        </m:e>
                        <m:sup>
                          <m:r>
                            <a:rPr lang="en-US" altLang="zh-TW" sz="2400" i="1">
                              <a:latin typeface="Cambria Math" panose="02040503050406030204" pitchFamily="18" charset="0"/>
                            </a:rPr>
                            <m:t>∗</m:t>
                          </m:r>
                        </m:sup>
                      </m:sSup>
                    </m:oMath>
                  </m:oMathPara>
                </a14:m>
                <a:endParaRPr lang="zh-TW" altLang="en-US" sz="2400" dirty="0"/>
              </a:p>
            </p:txBody>
          </p:sp>
        </mc:Choice>
        <mc:Fallback xmlns="">
          <p:sp>
            <p:nvSpPr>
              <p:cNvPr id="20" name="文字方塊 27">
                <a:extLst>
                  <a:ext uri="{FF2B5EF4-FFF2-40B4-BE49-F238E27FC236}">
                    <a16:creationId xmlns:a16="http://schemas.microsoft.com/office/drawing/2014/main" id="{392032FB-872E-4F41-BF44-6CA124D4C718}"/>
                  </a:ext>
                </a:extLst>
              </p:cNvPr>
              <p:cNvSpPr txBox="1">
                <a:spLocks noRot="1" noChangeAspect="1" noMove="1" noResize="1" noEditPoints="1" noAdjustHandles="1" noChangeArrowheads="1" noChangeShapeType="1" noTextEdit="1"/>
              </p:cNvSpPr>
              <p:nvPr/>
            </p:nvSpPr>
            <p:spPr>
              <a:xfrm>
                <a:off x="6397864" y="5384914"/>
                <a:ext cx="914400" cy="369332"/>
              </a:xfrm>
              <a:prstGeom prst="rect">
                <a:avLst/>
              </a:prstGeom>
              <a:blipFill>
                <a:blip r:embed="rId7"/>
                <a:stretch>
                  <a:fillRect b="-33333"/>
                </a:stretch>
              </a:blipFill>
            </p:spPr>
            <p:txBody>
              <a:bodyPr/>
              <a:lstStyle/>
              <a:p>
                <a:r>
                  <a:rPr lang="en-US">
                    <a:noFill/>
                  </a:rPr>
                  <a:t> </a:t>
                </a:r>
              </a:p>
            </p:txBody>
          </p:sp>
        </mc:Fallback>
      </mc:AlternateContent>
      <p:grpSp>
        <p:nvGrpSpPr>
          <p:cNvPr id="21" name="群組 24">
            <a:extLst>
              <a:ext uri="{FF2B5EF4-FFF2-40B4-BE49-F238E27FC236}">
                <a16:creationId xmlns:a16="http://schemas.microsoft.com/office/drawing/2014/main" id="{16AF9DB0-4B82-A44F-B5C1-5FC6000A5273}"/>
              </a:ext>
            </a:extLst>
          </p:cNvPr>
          <p:cNvGrpSpPr/>
          <p:nvPr/>
        </p:nvGrpSpPr>
        <p:grpSpPr>
          <a:xfrm>
            <a:off x="3878251" y="2420434"/>
            <a:ext cx="3365297" cy="839637"/>
            <a:chOff x="3371038" y="2823668"/>
            <a:chExt cx="3365297" cy="839637"/>
          </a:xfrm>
        </p:grpSpPr>
        <p:sp>
          <p:nvSpPr>
            <p:cNvPr id="22" name="文字方塊 5">
              <a:extLst>
                <a:ext uri="{FF2B5EF4-FFF2-40B4-BE49-F238E27FC236}">
                  <a16:creationId xmlns:a16="http://schemas.microsoft.com/office/drawing/2014/main" id="{613A59FC-90DD-E44F-8FA7-752ECA6746BF}"/>
                </a:ext>
              </a:extLst>
            </p:cNvPr>
            <p:cNvSpPr txBox="1"/>
            <p:nvPr/>
          </p:nvSpPr>
          <p:spPr>
            <a:xfrm>
              <a:off x="5789281" y="2980257"/>
              <a:ext cx="947054" cy="523220"/>
            </a:xfrm>
            <a:prstGeom prst="rect">
              <a:avLst/>
            </a:prstGeom>
            <a:noFill/>
          </p:spPr>
          <p:txBody>
            <a:bodyPr wrap="square" rtlCol="0">
              <a:spAutoFit/>
            </a:bodyPr>
            <a:lstStyle/>
            <a:p>
              <a:r>
                <a:rPr lang="en-US" altLang="zh-TW" sz="2800" dirty="0"/>
                <a:t>“Cat”</a:t>
              </a:r>
              <a:endParaRPr lang="zh-TW" altLang="en-US" sz="2800" dirty="0"/>
            </a:p>
          </p:txBody>
        </p:sp>
        <p:pic>
          <p:nvPicPr>
            <p:cNvPr id="23" name="Picture 12" descr="https://encrypted-tbn1.gstatic.com/images?q=tbn:ANd9GcRcwlRKAlSIaCI4W5PRYVbuBQQXifF-56bFqAjh9DMe-_3Lh8_YKw">
              <a:extLst>
                <a:ext uri="{FF2B5EF4-FFF2-40B4-BE49-F238E27FC236}">
                  <a16:creationId xmlns:a16="http://schemas.microsoft.com/office/drawing/2014/main" id="{A72D05A8-71B8-024C-900A-59ABFD42A5E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029092" y="2823668"/>
              <a:ext cx="1106043" cy="8396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4" name="文字方塊 28">
                  <a:extLst>
                    <a:ext uri="{FF2B5EF4-FFF2-40B4-BE49-F238E27FC236}">
                      <a16:creationId xmlns:a16="http://schemas.microsoft.com/office/drawing/2014/main" id="{AA7E5CF6-A22E-644B-96C8-4C8F231283F1}"/>
                    </a:ext>
                  </a:extLst>
                </p:cNvPr>
                <p:cNvSpPr txBox="1"/>
                <p:nvPr/>
              </p:nvSpPr>
              <p:spPr>
                <a:xfrm>
                  <a:off x="3371038" y="2941016"/>
                  <a:ext cx="256247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                 </m:t>
                            </m:r>
                          </m:e>
                        </m:d>
                        <m:r>
                          <a:rPr lang="en-US" altLang="zh-TW" sz="2800" b="0" i="1" smtClean="0">
                            <a:latin typeface="Cambria Math" panose="02040503050406030204" pitchFamily="18" charset="0"/>
                          </a:rPr>
                          <m:t>=</m:t>
                        </m:r>
                      </m:oMath>
                    </m:oMathPara>
                  </a14:m>
                  <a:endParaRPr lang="zh-TW" altLang="en-US" sz="2800" dirty="0"/>
                </a:p>
              </p:txBody>
            </p:sp>
          </mc:Choice>
          <mc:Fallback xmlns="">
            <p:sp>
              <p:nvSpPr>
                <p:cNvPr id="29" name="文字方塊 28">
                  <a:extLst>
                    <a:ext uri="{FF2B5EF4-FFF2-40B4-BE49-F238E27FC236}">
                      <a16:creationId xmlns:a16="http://schemas.microsoft.com/office/drawing/2014/main" id="{F42BDCD7-D470-41FD-BEF7-6025BDEFB88F}"/>
                    </a:ext>
                  </a:extLst>
                </p:cNvPr>
                <p:cNvSpPr txBox="1">
                  <a:spLocks noRot="1" noChangeAspect="1" noMove="1" noResize="1" noEditPoints="1" noAdjustHandles="1" noChangeArrowheads="1" noChangeShapeType="1" noTextEdit="1"/>
                </p:cNvSpPr>
                <p:nvPr/>
              </p:nvSpPr>
              <p:spPr>
                <a:xfrm>
                  <a:off x="3371038" y="2941016"/>
                  <a:ext cx="2562472" cy="523220"/>
                </a:xfrm>
                <a:prstGeom prst="rect">
                  <a:avLst/>
                </a:prstGeom>
                <a:blipFill>
                  <a:blip r:embed="rId9"/>
                  <a:stretch>
                    <a:fillRect/>
                  </a:stretch>
                </a:blipFill>
              </p:spPr>
              <p:txBody>
                <a:bodyPr/>
                <a:lstStyle/>
                <a:p>
                  <a:r>
                    <a:rPr lang="zh-TW" altLang="en-US">
                      <a:noFill/>
                    </a:rPr>
                    <a:t> </a:t>
                  </a:r>
                </a:p>
              </p:txBody>
            </p:sp>
          </mc:Fallback>
        </mc:AlternateContent>
      </p:grpSp>
      <p:pic>
        <p:nvPicPr>
          <p:cNvPr id="25" name="圖片 29">
            <a:extLst>
              <a:ext uri="{FF2B5EF4-FFF2-40B4-BE49-F238E27FC236}">
                <a16:creationId xmlns:a16="http://schemas.microsoft.com/office/drawing/2014/main" id="{AE08A6E8-B071-674B-9420-603A6E0341F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16200000">
            <a:off x="3037236" y="2584966"/>
            <a:ext cx="1063675" cy="638205"/>
          </a:xfrm>
          <a:prstGeom prst="rect">
            <a:avLst/>
          </a:prstGeom>
        </p:spPr>
      </p:pic>
      <p:pic>
        <p:nvPicPr>
          <p:cNvPr id="26" name="圖片 30">
            <a:extLst>
              <a:ext uri="{FF2B5EF4-FFF2-40B4-BE49-F238E27FC236}">
                <a16:creationId xmlns:a16="http://schemas.microsoft.com/office/drawing/2014/main" id="{E7D9100F-0092-1549-A7AF-737AD6824D5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16200000">
            <a:off x="7248867" y="5250477"/>
            <a:ext cx="1063675" cy="638205"/>
          </a:xfrm>
          <a:prstGeom prst="rect">
            <a:avLst/>
          </a:prstGeom>
        </p:spPr>
      </p:pic>
      <p:cxnSp>
        <p:nvCxnSpPr>
          <p:cNvPr id="27" name="直線接點 32">
            <a:extLst>
              <a:ext uri="{FF2B5EF4-FFF2-40B4-BE49-F238E27FC236}">
                <a16:creationId xmlns:a16="http://schemas.microsoft.com/office/drawing/2014/main" id="{FAD20812-D93C-A845-A5B2-0D1E5055E2B5}"/>
              </a:ext>
            </a:extLst>
          </p:cNvPr>
          <p:cNvCxnSpPr/>
          <p:nvPr/>
        </p:nvCxnSpPr>
        <p:spPr>
          <a:xfrm>
            <a:off x="3718910" y="4471048"/>
            <a:ext cx="914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直線接點 33">
            <a:extLst>
              <a:ext uri="{FF2B5EF4-FFF2-40B4-BE49-F238E27FC236}">
                <a16:creationId xmlns:a16="http://schemas.microsoft.com/office/drawing/2014/main" id="{1E60120B-9492-924E-B663-B7695C761F4A}"/>
              </a:ext>
            </a:extLst>
          </p:cNvPr>
          <p:cNvCxnSpPr>
            <a:cxnSpLocks/>
          </p:cNvCxnSpPr>
          <p:nvPr/>
        </p:nvCxnSpPr>
        <p:spPr>
          <a:xfrm>
            <a:off x="6786348" y="4470042"/>
            <a:ext cx="172900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直線接點 35">
            <a:extLst>
              <a:ext uri="{FF2B5EF4-FFF2-40B4-BE49-F238E27FC236}">
                <a16:creationId xmlns:a16="http://schemas.microsoft.com/office/drawing/2014/main" id="{3678729B-ECC1-9F46-9640-46F6DF03B179}"/>
              </a:ext>
            </a:extLst>
          </p:cNvPr>
          <p:cNvCxnSpPr>
            <a:cxnSpLocks/>
          </p:cNvCxnSpPr>
          <p:nvPr/>
        </p:nvCxnSpPr>
        <p:spPr>
          <a:xfrm>
            <a:off x="4711721" y="4469036"/>
            <a:ext cx="196847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76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8" grpId="0"/>
      <p:bldP spid="19" grpId="0"/>
      <p:bldP spid="2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38897" y="852442"/>
            <a:ext cx="2347784" cy="461665"/>
          </a:xfrm>
          <a:prstGeom prst="rect">
            <a:avLst/>
          </a:prstGeom>
          <a:noFill/>
        </p:spPr>
        <p:txBody>
          <a:bodyPr wrap="square" rtlCol="0">
            <a:spAutoFit/>
          </a:bodyPr>
          <a:lstStyle/>
          <a:p>
            <a:r>
              <a:rPr lang="en-US" altLang="zh-CN" sz="2400" dirty="0"/>
              <a:t>Reference</a:t>
            </a:r>
          </a:p>
        </p:txBody>
      </p:sp>
      <p:sp>
        <p:nvSpPr>
          <p:cNvPr id="2" name="TextBox 1">
            <a:extLst>
              <a:ext uri="{FF2B5EF4-FFF2-40B4-BE49-F238E27FC236}">
                <a16:creationId xmlns:a16="http://schemas.microsoft.com/office/drawing/2014/main" id="{D51812AF-6389-674A-B578-66F050302097}"/>
              </a:ext>
            </a:extLst>
          </p:cNvPr>
          <p:cNvSpPr txBox="1"/>
          <p:nvPr/>
        </p:nvSpPr>
        <p:spPr>
          <a:xfrm>
            <a:off x="616688" y="1594884"/>
            <a:ext cx="8070112" cy="4524315"/>
          </a:xfrm>
          <a:prstGeom prst="rect">
            <a:avLst/>
          </a:prstGeom>
          <a:noFill/>
        </p:spPr>
        <p:txBody>
          <a:bodyPr wrap="square" rtlCol="0">
            <a:spAutoFit/>
          </a:bodyPr>
          <a:lstStyle/>
          <a:p>
            <a:r>
              <a:rPr lang="zh-CN" altLang="en-US" dirty="0"/>
              <a:t>论文：</a:t>
            </a:r>
            <a:endParaRPr lang="en-US" altLang="zh-CN" dirty="0"/>
          </a:p>
          <a:p>
            <a:pPr marL="285750" indent="-285750">
              <a:buFont typeface="Arial" panose="020B0604020202020204" pitchFamily="34" charset="0"/>
              <a:buChar char="•"/>
            </a:pPr>
            <a:r>
              <a:rPr lang="en-US" dirty="0"/>
              <a:t>Model-Agnostic Meta-Learning for Fast Adaptation of Deep Networks </a:t>
            </a:r>
            <a:r>
              <a:rPr lang="en-US" altLang="zh-CN" dirty="0"/>
              <a:t>17</a:t>
            </a:r>
            <a:r>
              <a:rPr lang="zh-CN" altLang="en-US" dirty="0"/>
              <a:t> </a:t>
            </a:r>
            <a:r>
              <a:rPr lang="en-US" altLang="zh-CN" dirty="0"/>
              <a:t>ICML</a:t>
            </a:r>
            <a:endParaRPr lang="en-US" dirty="0"/>
          </a:p>
          <a:p>
            <a:pPr marL="285750" indent="-285750">
              <a:buFont typeface="Arial" panose="020B0604020202020204" pitchFamily="34" charset="0"/>
              <a:buChar char="•"/>
            </a:pPr>
            <a:r>
              <a:rPr lang="en-US" dirty="0" err="1"/>
              <a:t>Reptile:On</a:t>
            </a:r>
            <a:r>
              <a:rPr lang="en-US" dirty="0"/>
              <a:t> First-Order Meta-Learning Algorithms 18</a:t>
            </a:r>
          </a:p>
          <a:p>
            <a:pPr marL="285750" indent="-285750">
              <a:buFont typeface="Arial" panose="020B0604020202020204" pitchFamily="34" charset="0"/>
              <a:buChar char="•"/>
            </a:pPr>
            <a:r>
              <a:rPr lang="en-US" dirty="0">
                <a:hlinkClick r:id="rId2"/>
              </a:rPr>
              <a:t>ICLR</a:t>
            </a:r>
            <a:r>
              <a:rPr lang="en-US" altLang="zh-CN" dirty="0">
                <a:hlinkClick r:id="rId2"/>
              </a:rPr>
              <a:t>19</a:t>
            </a:r>
            <a:r>
              <a:rPr lang="zh-CN" altLang="en-US" dirty="0">
                <a:hlinkClick r:id="rId2"/>
              </a:rPr>
              <a:t>：</a:t>
            </a:r>
            <a:r>
              <a:rPr lang="en-US" dirty="0">
                <a:hlinkClick r:id="rId2"/>
              </a:rPr>
              <a:t>https://openreview.net/pdf?id=HkNDsiC9KQ</a:t>
            </a:r>
            <a:endParaRPr lang="en-US" dirty="0"/>
          </a:p>
          <a:p>
            <a:pPr marL="285750" indent="-285750">
              <a:buFont typeface="Arial" panose="020B0604020202020204" pitchFamily="34" charset="0"/>
              <a:buChar char="•"/>
            </a:pPr>
            <a:r>
              <a:rPr lang="en-US" dirty="0">
                <a:hlinkClick r:id="rId3"/>
              </a:rPr>
              <a:t>https://arxiv.org/pdf/1810.02334.pdf</a:t>
            </a:r>
            <a:endParaRPr lang="en-US" dirty="0"/>
          </a:p>
          <a:p>
            <a:endParaRPr lang="en-US" dirty="0"/>
          </a:p>
          <a:p>
            <a:r>
              <a:rPr lang="en-US" altLang="zh-CN" dirty="0"/>
              <a:t>[Memory</a:t>
            </a:r>
            <a:r>
              <a:rPr lang="zh-CN" altLang="en-US" dirty="0"/>
              <a:t> </a:t>
            </a:r>
            <a:r>
              <a:rPr lang="en-US" altLang="zh-CN" dirty="0"/>
              <a:t>based]</a:t>
            </a:r>
            <a:endParaRPr lang="en-US" dirty="0"/>
          </a:p>
          <a:p>
            <a:pPr marL="285750" indent="-285750">
              <a:buFont typeface="Arial" panose="020B0604020202020204" pitchFamily="34" charset="0"/>
              <a:buChar char="•"/>
            </a:pPr>
            <a:r>
              <a:rPr lang="en-US" dirty="0">
                <a:hlinkClick r:id="rId4"/>
              </a:rPr>
              <a:t>https://arxiv.org/abs/1606.04474</a:t>
            </a:r>
            <a:endParaRPr lang="en-US" b="1" dirty="0"/>
          </a:p>
          <a:p>
            <a:pPr marL="285750" indent="-285750">
              <a:buFont typeface="Arial" panose="020B0604020202020204" pitchFamily="34" charset="0"/>
              <a:buChar char="•"/>
            </a:pPr>
            <a:r>
              <a:rPr lang="en-US" dirty="0">
                <a:hlinkClick r:id="rId5"/>
              </a:rPr>
              <a:t>https://openreview.net/pdf?id=rJY0-Kcll</a:t>
            </a:r>
            <a:endParaRPr lang="en-US" dirty="0"/>
          </a:p>
          <a:p>
            <a:endParaRPr lang="en-US" dirty="0"/>
          </a:p>
          <a:p>
            <a:r>
              <a:rPr lang="en-US" dirty="0"/>
              <a:t>[Metric based]</a:t>
            </a:r>
          </a:p>
          <a:p>
            <a:pPr marL="285750" indent="-285750">
              <a:buFont typeface="Arial" panose="020B0604020202020204" pitchFamily="34" charset="0"/>
              <a:buChar char="•"/>
            </a:pPr>
            <a:r>
              <a:rPr lang="en-US" dirty="0">
                <a:hlinkClick r:id="rId6"/>
              </a:rPr>
              <a:t>https://www.cs.cmu.edu/~rsalakhu/papers/oneshot1.pdf</a:t>
            </a:r>
            <a:endParaRPr lang="en-US" dirty="0"/>
          </a:p>
          <a:p>
            <a:pPr marL="285750" indent="-285750">
              <a:buFont typeface="Arial" panose="020B0604020202020204" pitchFamily="34" charset="0"/>
              <a:buChar char="•"/>
            </a:pPr>
            <a:r>
              <a:rPr lang="en-US" altLang="zh-TW" dirty="0">
                <a:hlinkClick r:id="rId7"/>
              </a:rPr>
              <a:t>https://arxiv.org/abs/1703.05175</a:t>
            </a:r>
            <a:endParaRPr lang="zh-TW" altLang="en-US" dirty="0"/>
          </a:p>
          <a:p>
            <a:pPr marL="285750" indent="-285750">
              <a:buFont typeface="Arial" panose="020B0604020202020204" pitchFamily="34" charset="0"/>
              <a:buChar char="•"/>
            </a:pPr>
            <a:r>
              <a:rPr lang="en-US" altLang="zh-TW" dirty="0">
                <a:hlinkClick r:id="rId8"/>
              </a:rPr>
              <a:t>https://arxiv.org/abs/1606.04080</a:t>
            </a:r>
            <a:endParaRPr lang="zh-TW" altLang="en-US" dirty="0"/>
          </a:p>
          <a:p>
            <a:pPr marL="285750" indent="-285750">
              <a:buFont typeface="Arial" panose="020B0604020202020204" pitchFamily="34" charset="0"/>
              <a:buChar char="•"/>
            </a:pPr>
            <a:r>
              <a:rPr lang="en-US" altLang="zh-TW" dirty="0">
                <a:hlinkClick r:id="rId9"/>
              </a:rPr>
              <a:t>https://arxiv.org/abs/1711.06025</a:t>
            </a:r>
            <a:endParaRPr lang="zh-TW" altLang="en-US" dirty="0"/>
          </a:p>
          <a:p>
            <a:endParaRPr lang="en-US" b="1" dirty="0"/>
          </a:p>
        </p:txBody>
      </p:sp>
    </p:spTree>
    <p:extLst>
      <p:ext uri="{BB962C8B-B14F-4D97-AF65-F5344CB8AC3E}">
        <p14:creationId xmlns:p14="http://schemas.microsoft.com/office/powerpoint/2010/main" val="11853437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38897" y="852442"/>
            <a:ext cx="2347784" cy="461665"/>
          </a:xfrm>
          <a:prstGeom prst="rect">
            <a:avLst/>
          </a:prstGeom>
          <a:noFill/>
        </p:spPr>
        <p:txBody>
          <a:bodyPr wrap="square" rtlCol="0">
            <a:spAutoFit/>
          </a:bodyPr>
          <a:lstStyle/>
          <a:p>
            <a:r>
              <a:rPr lang="en-US" altLang="zh-CN" sz="2400" dirty="0"/>
              <a:t>Reference</a:t>
            </a:r>
          </a:p>
        </p:txBody>
      </p:sp>
      <p:sp>
        <p:nvSpPr>
          <p:cNvPr id="2" name="TextBox 1">
            <a:extLst>
              <a:ext uri="{FF2B5EF4-FFF2-40B4-BE49-F238E27FC236}">
                <a16:creationId xmlns:a16="http://schemas.microsoft.com/office/drawing/2014/main" id="{D51812AF-6389-674A-B578-66F050302097}"/>
              </a:ext>
            </a:extLst>
          </p:cNvPr>
          <p:cNvSpPr txBox="1"/>
          <p:nvPr/>
        </p:nvSpPr>
        <p:spPr>
          <a:xfrm>
            <a:off x="616688" y="1424763"/>
            <a:ext cx="8527312" cy="6186309"/>
          </a:xfrm>
          <a:prstGeom prst="rect">
            <a:avLst/>
          </a:prstGeom>
          <a:noFill/>
        </p:spPr>
        <p:txBody>
          <a:bodyPr wrap="square" rtlCol="0">
            <a:spAutoFit/>
          </a:bodyPr>
          <a:lstStyle/>
          <a:p>
            <a:r>
              <a:rPr lang="zh-CN" altLang="en-US" dirty="0"/>
              <a:t>论文：</a:t>
            </a:r>
            <a:endParaRPr lang="en-US" altLang="zh-CN" dirty="0"/>
          </a:p>
          <a:p>
            <a:pPr marL="285750" indent="-285750">
              <a:buFont typeface="Arial" panose="020B0604020202020204" pitchFamily="34" charset="0"/>
              <a:buChar char="•"/>
            </a:pPr>
            <a:r>
              <a:rPr lang="en-US" dirty="0"/>
              <a:t>Meta-learning with differentiable closed-form solvers （ICLR19）</a:t>
            </a:r>
          </a:p>
          <a:p>
            <a:pPr marL="285750" indent="-285750">
              <a:buFont typeface="Arial" panose="020B0604020202020204" pitchFamily="34" charset="0"/>
              <a:buChar char="•"/>
            </a:pPr>
            <a:r>
              <a:rPr lang="en-US" dirty="0"/>
              <a:t>TAFE-Net: Task-Aware Feature Embeddings for Low Shot Learning （CVPR19）</a:t>
            </a:r>
          </a:p>
          <a:p>
            <a:pPr marL="285750" indent="-285750">
              <a:buFont typeface="Arial" panose="020B0604020202020204" pitchFamily="34" charset="0"/>
              <a:buChar char="•"/>
            </a:pPr>
            <a:r>
              <a:rPr lang="en-US" dirty="0"/>
              <a:t>Meta-Transfer Learning for Few-Shot Learning （CVPR19）</a:t>
            </a:r>
          </a:p>
          <a:p>
            <a:pPr marL="285750" indent="-285750">
              <a:buFont typeface="Arial" panose="020B0604020202020204" pitchFamily="34" charset="0"/>
              <a:buChar char="•"/>
            </a:pPr>
            <a:r>
              <a:rPr lang="en-US" dirty="0"/>
              <a:t>TADAM: Task dependent adaptive metric for improved few-shot learning（NIPS18）</a:t>
            </a:r>
          </a:p>
          <a:p>
            <a:pPr marL="285750" indent="-285750">
              <a:buFont typeface="Arial" panose="020B0604020202020204" pitchFamily="34" charset="0"/>
              <a:buChar char="•"/>
            </a:pPr>
            <a:r>
              <a:rPr lang="en-US" dirty="0"/>
              <a:t>Meta-Learning with Latent Embedding Optimization（ICLR19）</a:t>
            </a:r>
          </a:p>
          <a:p>
            <a:pPr marL="285750" indent="-285750">
              <a:buFont typeface="Arial" panose="020B0604020202020204" pitchFamily="34" charset="0"/>
              <a:buChar char="•"/>
            </a:pPr>
            <a:r>
              <a:rPr lang="en-US" dirty="0"/>
              <a:t>Dynamic Few-Shot Visual Learning without Forgetting（CVPR18）</a:t>
            </a:r>
          </a:p>
          <a:p>
            <a:endParaRPr lang="en-US" b="1" dirty="0"/>
          </a:p>
          <a:p>
            <a:r>
              <a:rPr lang="zh-CN" altLang="en-US" dirty="0"/>
              <a:t>博客：</a:t>
            </a:r>
            <a:endParaRPr lang="en-US" altLang="zh-CN" dirty="0"/>
          </a:p>
          <a:p>
            <a:endParaRPr lang="en-US" altLang="zh-CN" dirty="0"/>
          </a:p>
          <a:p>
            <a:pPr marL="285750" indent="-285750">
              <a:buFont typeface="Arial" panose="020B0604020202020204" pitchFamily="34" charset="0"/>
              <a:buChar char="•"/>
            </a:pPr>
            <a:r>
              <a:rPr lang="en-US" dirty="0">
                <a:hlinkClick r:id="rId2"/>
              </a:rPr>
              <a:t>http://codewithzhangyi.com/2018/07/26/AutoML/</a:t>
            </a:r>
            <a:endParaRPr lang="en-US" b="1" dirty="0"/>
          </a:p>
          <a:p>
            <a:pPr marL="285750" indent="-285750">
              <a:buFont typeface="Arial" panose="020B0604020202020204" pitchFamily="34" charset="0"/>
              <a:buChar char="•"/>
            </a:pPr>
            <a:r>
              <a:rPr lang="en-US" b="1" dirty="0">
                <a:hlinkClick r:id="rId3"/>
              </a:rPr>
              <a:t>https://openai.com/blog/reptile/</a:t>
            </a: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[Flood Sung]</a:t>
            </a:r>
          </a:p>
          <a:p>
            <a:pPr marL="285750" indent="-285750">
              <a:buFont typeface="Arial" panose="020B0604020202020204" pitchFamily="34" charset="0"/>
              <a:buChar char="•"/>
            </a:pPr>
            <a:r>
              <a:rPr lang="en-US" dirty="0">
                <a:hlinkClick r:id="rId4"/>
              </a:rPr>
              <a:t>https://zhuanlan.zhihu.com/p/46339823</a:t>
            </a:r>
            <a:endParaRPr lang="en-US" b="1" dirty="0"/>
          </a:p>
          <a:p>
            <a:pPr marL="285750" indent="-285750">
              <a:buFont typeface="Arial" panose="020B0604020202020204" pitchFamily="34" charset="0"/>
              <a:buChar char="•"/>
            </a:pPr>
            <a:r>
              <a:rPr lang="en-US" dirty="0">
                <a:hlinkClick r:id="rId5"/>
              </a:rPr>
              <a:t>https://zhuanlan.zhihu.com/p/40600485</a:t>
            </a:r>
            <a:endParaRPr lang="en-US" dirty="0"/>
          </a:p>
          <a:p>
            <a:pPr marL="285750" indent="-285750">
              <a:buFont typeface="Arial" panose="020B0604020202020204" pitchFamily="34" charset="0"/>
              <a:buChar char="•"/>
            </a:pPr>
            <a:r>
              <a:rPr lang="en-US" dirty="0">
                <a:hlinkClick r:id="rId6"/>
              </a:rPr>
              <a:t>https://zhuanlan.zhihu.com/p/28639662</a:t>
            </a:r>
            <a:endParaRPr lang="en-US" dirty="0"/>
          </a:p>
          <a:p>
            <a:pPr marL="285750" indent="-285750">
              <a:buFont typeface="Arial" panose="020B0604020202020204" pitchFamily="34" charset="0"/>
              <a:buChar char="•"/>
            </a:pPr>
            <a:r>
              <a:rPr lang="en-US" dirty="0">
                <a:hlinkClick r:id="rId7"/>
              </a:rPr>
              <a:t>https://zhuanlan.zhihu.com/p/46059552</a:t>
            </a:r>
            <a:endParaRPr lang="en-US" dirty="0"/>
          </a:p>
          <a:p>
            <a:endParaRPr lang="en-US" dirty="0"/>
          </a:p>
          <a:p>
            <a:endParaRPr lang="en-US" dirty="0"/>
          </a:p>
          <a:p>
            <a:r>
              <a:rPr lang="en-US" b="1" dirty="0"/>
              <a:t>		</a:t>
            </a:r>
            <a:endParaRPr lang="en-US" altLang="zh-CN" b="1" dirty="0"/>
          </a:p>
          <a:p>
            <a:endParaRPr lang="en-US" b="1" dirty="0"/>
          </a:p>
        </p:txBody>
      </p:sp>
    </p:spTree>
    <p:extLst>
      <p:ext uri="{BB962C8B-B14F-4D97-AF65-F5344CB8AC3E}">
        <p14:creationId xmlns:p14="http://schemas.microsoft.com/office/powerpoint/2010/main" val="4748511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38897" y="852442"/>
            <a:ext cx="2347784" cy="461665"/>
          </a:xfrm>
          <a:prstGeom prst="rect">
            <a:avLst/>
          </a:prstGeom>
          <a:noFill/>
        </p:spPr>
        <p:txBody>
          <a:bodyPr wrap="square" rtlCol="0">
            <a:spAutoFit/>
          </a:bodyPr>
          <a:lstStyle/>
          <a:p>
            <a:r>
              <a:rPr lang="en-US" altLang="zh-CN" sz="2400" dirty="0"/>
              <a:t>Reference</a:t>
            </a:r>
          </a:p>
        </p:txBody>
      </p:sp>
      <p:sp>
        <p:nvSpPr>
          <p:cNvPr id="2" name="TextBox 1">
            <a:extLst>
              <a:ext uri="{FF2B5EF4-FFF2-40B4-BE49-F238E27FC236}">
                <a16:creationId xmlns:a16="http://schemas.microsoft.com/office/drawing/2014/main" id="{D51812AF-6389-674A-B578-66F050302097}"/>
              </a:ext>
            </a:extLst>
          </p:cNvPr>
          <p:cNvSpPr txBox="1"/>
          <p:nvPr/>
        </p:nvSpPr>
        <p:spPr>
          <a:xfrm>
            <a:off x="616688" y="1594884"/>
            <a:ext cx="8070112" cy="3970318"/>
          </a:xfrm>
          <a:prstGeom prst="rect">
            <a:avLst/>
          </a:prstGeom>
          <a:noFill/>
        </p:spPr>
        <p:txBody>
          <a:bodyPr wrap="square" rtlCol="0">
            <a:spAutoFit/>
          </a:bodyPr>
          <a:lstStyle/>
          <a:p>
            <a:endParaRPr lang="en-US" dirty="0"/>
          </a:p>
          <a:p>
            <a:r>
              <a:rPr lang="zh-CN" altLang="en-US" dirty="0"/>
              <a:t>博客：</a:t>
            </a:r>
            <a:endParaRPr lang="en-US" dirty="0"/>
          </a:p>
          <a:p>
            <a:r>
              <a:rPr lang="en-US" dirty="0"/>
              <a:t>[Others]</a:t>
            </a:r>
          </a:p>
          <a:p>
            <a:pPr marL="285750" indent="-285750">
              <a:buFont typeface="Arial" panose="020B0604020202020204" pitchFamily="34" charset="0"/>
              <a:buChar char="•"/>
            </a:pPr>
            <a:r>
              <a:rPr lang="en-US" dirty="0">
                <a:hlinkClick r:id="rId3"/>
              </a:rPr>
              <a:t>https://cloud.tencent.com/developer/article/1421248</a:t>
            </a:r>
            <a:endParaRPr lang="en-US" dirty="0"/>
          </a:p>
          <a:p>
            <a:pPr marL="285750" indent="-285750">
              <a:buFont typeface="Arial" panose="020B0604020202020204" pitchFamily="34" charset="0"/>
              <a:buChar char="•"/>
            </a:pPr>
            <a:r>
              <a:rPr lang="en-US" dirty="0">
                <a:hlinkClick r:id="rId4"/>
              </a:rPr>
              <a:t>https://baijiahao.baidu.com/s?id=1629626559555746572&amp;wfr=spider&amp;for=pc</a:t>
            </a:r>
            <a:endParaRPr lang="en-US" dirty="0"/>
          </a:p>
          <a:p>
            <a:pPr marL="285750" indent="-285750">
              <a:buFont typeface="Arial" panose="020B0604020202020204" pitchFamily="34" charset="0"/>
              <a:buChar char="•"/>
            </a:pPr>
            <a:r>
              <a:rPr lang="en-US" dirty="0">
                <a:hlinkClick r:id="rId5"/>
              </a:rPr>
              <a:t>https://zhuanlan.zhihu.com/p/37675368</a:t>
            </a:r>
            <a:endParaRPr lang="en-US" dirty="0"/>
          </a:p>
          <a:p>
            <a:endParaRPr lang="en-US" altLang="zh-CN" b="1" dirty="0"/>
          </a:p>
          <a:p>
            <a:r>
              <a:rPr lang="zh-CN" altLang="en-US" dirty="0"/>
              <a:t>视频：</a:t>
            </a:r>
            <a:endParaRPr lang="en-US" altLang="zh-CN" dirty="0"/>
          </a:p>
          <a:p>
            <a:pPr marL="285750" indent="-285750">
              <a:buFont typeface="Arial" panose="020B0604020202020204" pitchFamily="34" charset="0"/>
              <a:buChar char="•"/>
            </a:pPr>
            <a:r>
              <a:rPr lang="en-US" dirty="0">
                <a:hlinkClick r:id="rId6"/>
              </a:rPr>
              <a:t>https://www.youtube.com/watch?v=wT45v8sIMDM&amp;t=28s</a:t>
            </a:r>
            <a:endParaRPr lang="en-US" b="1" dirty="0"/>
          </a:p>
          <a:p>
            <a:endParaRPr lang="en-US" b="1" dirty="0"/>
          </a:p>
          <a:p>
            <a:r>
              <a:rPr lang="zh-CN" altLang="en-US" b="1" dirty="0">
                <a:solidFill>
                  <a:srgbClr val="FF0000"/>
                </a:solidFill>
              </a:rPr>
              <a:t>教程</a:t>
            </a:r>
            <a:r>
              <a:rPr lang="en-US" altLang="zh-CN" b="1" dirty="0">
                <a:solidFill>
                  <a:srgbClr val="FF0000"/>
                </a:solidFill>
              </a:rPr>
              <a:t>[</a:t>
            </a:r>
            <a:r>
              <a:rPr lang="zh-CN" altLang="en-US" b="1" dirty="0">
                <a:solidFill>
                  <a:srgbClr val="FF0000"/>
                </a:solidFill>
              </a:rPr>
              <a:t>李宏毅</a:t>
            </a:r>
            <a:r>
              <a:rPr lang="en-US" altLang="zh-CN" b="1" dirty="0">
                <a:solidFill>
                  <a:srgbClr val="FF0000"/>
                </a:solidFill>
              </a:rPr>
              <a:t>]</a:t>
            </a:r>
            <a:r>
              <a:rPr lang="zh-CN" altLang="en-US" b="1" dirty="0">
                <a:solidFill>
                  <a:srgbClr val="FF0000"/>
                </a:solidFill>
              </a:rPr>
              <a:t>：</a:t>
            </a:r>
            <a:endParaRPr lang="en-US" altLang="zh-CN" b="1" dirty="0">
              <a:solidFill>
                <a:srgbClr val="FF0000"/>
              </a:solidFill>
            </a:endParaRPr>
          </a:p>
          <a:p>
            <a:pPr marL="285750" indent="-285750">
              <a:buFont typeface="Arial" panose="020B0604020202020204" pitchFamily="34" charset="0"/>
              <a:buChar char="•"/>
            </a:pPr>
            <a:r>
              <a:rPr lang="en-US" dirty="0">
                <a:hlinkClick r:id="rId7"/>
              </a:rPr>
              <a:t>http://speech.ee.ntu.edu.tw/~tlkagk/courses_ML19.html</a:t>
            </a:r>
            <a:endParaRPr lang="en-US" dirty="0"/>
          </a:p>
          <a:p>
            <a:endParaRPr lang="en-US" dirty="0"/>
          </a:p>
          <a:p>
            <a:endParaRPr lang="en-US" b="1" dirty="0"/>
          </a:p>
        </p:txBody>
      </p:sp>
    </p:spTree>
    <p:extLst>
      <p:ext uri="{BB962C8B-B14F-4D97-AF65-F5344CB8AC3E}">
        <p14:creationId xmlns:p14="http://schemas.microsoft.com/office/powerpoint/2010/main" val="28662435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tile tx="-717550" ty="-279400" sx="52000" sy="52000" flip="none" algn="tl"/>
        </a:blipFill>
        <a:effectLst/>
      </p:bgPr>
    </p:bg>
    <p:spTree>
      <p:nvGrpSpPr>
        <p:cNvPr id="1" name=""/>
        <p:cNvGrpSpPr/>
        <p:nvPr/>
      </p:nvGrpSpPr>
      <p:grpSpPr>
        <a:xfrm>
          <a:off x="0" y="0"/>
          <a:ext cx="0" cy="0"/>
          <a:chOff x="0" y="0"/>
          <a:chExt cx="0" cy="0"/>
        </a:xfrm>
      </p:grpSpPr>
      <p:sp>
        <p:nvSpPr>
          <p:cNvPr id="15" name="文本框 14"/>
          <p:cNvSpPr txBox="1"/>
          <p:nvPr/>
        </p:nvSpPr>
        <p:spPr>
          <a:xfrm>
            <a:off x="3231760" y="3804667"/>
            <a:ext cx="2965622" cy="707886"/>
          </a:xfrm>
          <a:prstGeom prst="rect">
            <a:avLst/>
          </a:prstGeom>
          <a:noFill/>
        </p:spPr>
        <p:txBody>
          <a:bodyPr wrap="square" rtlCol="0">
            <a:spAutoFit/>
          </a:bodyPr>
          <a:lstStyle/>
          <a:p>
            <a:pPr algn="ctr"/>
            <a:r>
              <a:rPr lang="en-US" altLang="zh-CN" sz="4000" b="1" dirty="0">
                <a:solidFill>
                  <a:schemeClr val="bg1"/>
                </a:solidFill>
                <a:latin typeface="Candara" panose="020E0502030303020204" pitchFamily="34" charset="0"/>
              </a:rPr>
              <a:t>THANK YOU</a:t>
            </a:r>
            <a:endParaRPr lang="zh-CN" altLang="en-US" sz="4000" b="1" dirty="0">
              <a:solidFill>
                <a:schemeClr val="bg1"/>
              </a:solidFill>
              <a:latin typeface="Candara" panose="020E0502030303020204" pitchFamily="34" charset="0"/>
            </a:endParaRPr>
          </a:p>
        </p:txBody>
      </p:sp>
    </p:spTree>
    <p:extLst>
      <p:ext uri="{BB962C8B-B14F-4D97-AF65-F5344CB8AC3E}">
        <p14:creationId xmlns:p14="http://schemas.microsoft.com/office/powerpoint/2010/main" val="1532791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B2FA85-3DA8-F642-9864-3E0FEFCFF0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16329" y="2375382"/>
            <a:ext cx="2711342" cy="2107236"/>
          </a:xfrm>
          <a:prstGeom prst="rect">
            <a:avLst/>
          </a:prstGeom>
        </p:spPr>
      </p:pic>
    </p:spTree>
    <p:extLst>
      <p:ext uri="{BB962C8B-B14F-4D97-AF65-F5344CB8AC3E}">
        <p14:creationId xmlns:p14="http://schemas.microsoft.com/office/powerpoint/2010/main" val="64498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75F0B186-E3D5-124B-9D2A-6F00D2B2B9B9}"/>
              </a:ext>
            </a:extLst>
          </p:cNvPr>
          <p:cNvSpPr txBox="1"/>
          <p:nvPr/>
        </p:nvSpPr>
        <p:spPr>
          <a:xfrm>
            <a:off x="295734" y="744187"/>
            <a:ext cx="3170210" cy="707886"/>
          </a:xfrm>
          <a:prstGeom prst="rect">
            <a:avLst/>
          </a:prstGeom>
          <a:noFill/>
        </p:spPr>
        <p:txBody>
          <a:bodyPr wrap="square" rtlCol="0">
            <a:spAutoFit/>
          </a:bodyPr>
          <a:lstStyle/>
          <a:p>
            <a:r>
              <a:rPr lang="en-US" altLang="zh-CN" sz="4000" dirty="0"/>
              <a:t>Meta Learning</a:t>
            </a:r>
            <a:endParaRPr lang="zh-CN" altLang="en-US" sz="4000" dirty="0"/>
          </a:p>
        </p:txBody>
      </p:sp>
      <p:sp>
        <p:nvSpPr>
          <p:cNvPr id="3" name="TextBox 24">
            <a:extLst>
              <a:ext uri="{FF2B5EF4-FFF2-40B4-BE49-F238E27FC236}">
                <a16:creationId xmlns:a16="http://schemas.microsoft.com/office/drawing/2014/main" id="{4AD004FE-B78B-7F44-9CF9-274992213742}"/>
              </a:ext>
            </a:extLst>
          </p:cNvPr>
          <p:cNvSpPr txBox="1"/>
          <p:nvPr/>
        </p:nvSpPr>
        <p:spPr>
          <a:xfrm>
            <a:off x="341767" y="4089912"/>
            <a:ext cx="2389187" cy="354318"/>
          </a:xfrm>
          <a:prstGeom prst="rect">
            <a:avLst/>
          </a:prstGeom>
          <a:noFill/>
        </p:spPr>
        <p:txBody>
          <a:bodyPr lIns="68568" tIns="34285" rIns="68568" bIns="34285">
            <a:spAutoFit/>
          </a:bodyPr>
          <a:lstStyle/>
          <a:p>
            <a:pPr>
              <a:lnSpc>
                <a:spcPct val="150000"/>
              </a:lnSpc>
              <a:defRPr/>
            </a:pPr>
            <a:r>
              <a:rPr lang="en-US" altLang="zh-CN" sz="1400" b="1" dirty="0">
                <a:solidFill>
                  <a:srgbClr val="FF0000"/>
                </a:solidFill>
                <a:latin typeface="微软雅黑" panose="020B0503020204020204" pitchFamily="34" charset="-122"/>
                <a:ea typeface="微软雅黑" panose="020B0503020204020204" pitchFamily="34" charset="-122"/>
                <a:cs typeface="华文黑体" pitchFamily="2" charset="-122"/>
              </a:rPr>
              <a:t>Supervised Learning</a:t>
            </a:r>
            <a:endParaRPr lang="zh-CN" altLang="en-US" sz="1400" b="1" dirty="0">
              <a:solidFill>
                <a:srgbClr val="FF0000"/>
              </a:solidFill>
              <a:latin typeface="微软雅黑" panose="020B0503020204020204" pitchFamily="34" charset="-122"/>
              <a:ea typeface="微软雅黑" panose="020B0503020204020204" pitchFamily="34" charset="-122"/>
              <a:cs typeface="华文黑体" pitchFamily="2" charset="-122"/>
            </a:endParaRPr>
          </a:p>
        </p:txBody>
      </p:sp>
      <p:sp>
        <p:nvSpPr>
          <p:cNvPr id="5" name="TextBox 24">
            <a:extLst>
              <a:ext uri="{FF2B5EF4-FFF2-40B4-BE49-F238E27FC236}">
                <a16:creationId xmlns:a16="http://schemas.microsoft.com/office/drawing/2014/main" id="{8CB50BFF-AE0E-0540-A88D-FB5C74EE2C7F}"/>
              </a:ext>
            </a:extLst>
          </p:cNvPr>
          <p:cNvSpPr txBox="1"/>
          <p:nvPr/>
        </p:nvSpPr>
        <p:spPr>
          <a:xfrm>
            <a:off x="2637161" y="4089912"/>
            <a:ext cx="2389187" cy="354318"/>
          </a:xfrm>
          <a:prstGeom prst="rect">
            <a:avLst/>
          </a:prstGeom>
          <a:noFill/>
        </p:spPr>
        <p:txBody>
          <a:bodyPr lIns="68568" tIns="34285" rIns="68568" bIns="34285">
            <a:spAutoFit/>
          </a:bodyPr>
          <a:lstStyle/>
          <a:p>
            <a:pPr>
              <a:lnSpc>
                <a:spcPct val="150000"/>
              </a:lnSpc>
              <a:defRPr/>
            </a:pP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华文黑体" pitchFamily="2" charset="-122"/>
              </a:rPr>
              <a:t>Unsupervised Learning</a:t>
            </a:r>
          </a:p>
        </p:txBody>
      </p:sp>
      <p:sp>
        <p:nvSpPr>
          <p:cNvPr id="6" name="TextBox 25">
            <a:extLst>
              <a:ext uri="{FF2B5EF4-FFF2-40B4-BE49-F238E27FC236}">
                <a16:creationId xmlns:a16="http://schemas.microsoft.com/office/drawing/2014/main" id="{6F621370-FDAA-A245-9E11-E37B4A047A0E}"/>
              </a:ext>
            </a:extLst>
          </p:cNvPr>
          <p:cNvSpPr txBox="1"/>
          <p:nvPr/>
        </p:nvSpPr>
        <p:spPr>
          <a:xfrm>
            <a:off x="2851577" y="4613132"/>
            <a:ext cx="1346345" cy="450691"/>
          </a:xfrm>
          <a:prstGeom prst="rect">
            <a:avLst/>
          </a:prstGeom>
          <a:noFill/>
        </p:spPr>
        <p:txBody>
          <a:bodyPr wrap="square" lIns="68568" tIns="34285" rIns="68568" bIns="34285">
            <a:spAutoFit/>
          </a:bodyPr>
          <a:lstStyle/>
          <a:p>
            <a:pPr>
              <a:lnSpc>
                <a:spcPct val="130000"/>
              </a:lnSpc>
              <a:defRPr/>
            </a:pPr>
            <a:r>
              <a:rPr lang="zh-CN" altLang="en-US" sz="1000" dirty="0"/>
              <a:t>如何用无监督数据更新网络参数呢？</a:t>
            </a:r>
            <a:endParaRPr lang="en-US" altLang="zh-CN" sz="1000" dirty="0"/>
          </a:p>
        </p:txBody>
      </p:sp>
      <p:sp>
        <p:nvSpPr>
          <p:cNvPr id="7" name="TextBox 24">
            <a:extLst>
              <a:ext uri="{FF2B5EF4-FFF2-40B4-BE49-F238E27FC236}">
                <a16:creationId xmlns:a16="http://schemas.microsoft.com/office/drawing/2014/main" id="{6326BC98-1E78-7947-989E-224DCE4B0147}"/>
              </a:ext>
            </a:extLst>
          </p:cNvPr>
          <p:cNvSpPr txBox="1"/>
          <p:nvPr/>
        </p:nvSpPr>
        <p:spPr>
          <a:xfrm>
            <a:off x="5991809" y="4110270"/>
            <a:ext cx="2389187" cy="354318"/>
          </a:xfrm>
          <a:prstGeom prst="rect">
            <a:avLst/>
          </a:prstGeom>
          <a:noFill/>
        </p:spPr>
        <p:txBody>
          <a:bodyPr lIns="68568" tIns="34285" rIns="68568" bIns="34285">
            <a:spAutoFit/>
          </a:bodyPr>
          <a:lstStyle/>
          <a:p>
            <a:pPr>
              <a:lnSpc>
                <a:spcPct val="150000"/>
              </a:lnSpc>
              <a:defRPr/>
            </a:pP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华文黑体" pitchFamily="2" charset="-122"/>
              </a:rPr>
              <a:t>Reinforcement</a:t>
            </a: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华文黑体" pitchFamily="2" charset="-122"/>
              </a:rPr>
              <a:t> </a:t>
            </a:r>
            <a:r>
              <a:rPr lang="en-US" altLang="zh-CN" sz="1400" b="1" dirty="0">
                <a:solidFill>
                  <a:schemeClr val="tx1">
                    <a:lumMod val="95000"/>
                    <a:lumOff val="5000"/>
                  </a:schemeClr>
                </a:solidFill>
                <a:latin typeface="微软雅黑" panose="020B0503020204020204" pitchFamily="34" charset="-122"/>
                <a:ea typeface="微软雅黑" panose="020B0503020204020204" pitchFamily="34" charset="-122"/>
                <a:cs typeface="华文黑体" pitchFamily="2" charset="-122"/>
              </a:rPr>
              <a:t>Learning</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8" name="TextBox 25">
            <a:extLst>
              <a:ext uri="{FF2B5EF4-FFF2-40B4-BE49-F238E27FC236}">
                <a16:creationId xmlns:a16="http://schemas.microsoft.com/office/drawing/2014/main" id="{7693DDF9-307D-EE4F-8CE6-25A9E6299AA7}"/>
              </a:ext>
            </a:extLst>
          </p:cNvPr>
          <p:cNvSpPr txBox="1"/>
          <p:nvPr/>
        </p:nvSpPr>
        <p:spPr>
          <a:xfrm>
            <a:off x="6100209" y="4613132"/>
            <a:ext cx="1805754" cy="448190"/>
          </a:xfrm>
          <a:prstGeom prst="rect">
            <a:avLst/>
          </a:prstGeom>
          <a:noFill/>
        </p:spPr>
        <p:txBody>
          <a:bodyPr wrap="square" lIns="68568" tIns="34285" rIns="68568" bIns="34285">
            <a:spAutoFit/>
          </a:bodyPr>
          <a:lstStyle/>
          <a:p>
            <a:pPr>
              <a:lnSpc>
                <a:spcPct val="130000"/>
              </a:lnSpc>
              <a:defRPr/>
            </a:pPr>
            <a:r>
              <a:rPr lang="zh-CN" altLang="en-US" sz="1000" dirty="0"/>
              <a:t>让模型学习一个和当前训练状态相关的动作策略</a:t>
            </a:r>
            <a:endParaRPr lang="zh-CN" altLang="en-US" sz="1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9" name="Rectangle 8">
            <a:extLst>
              <a:ext uri="{FF2B5EF4-FFF2-40B4-BE49-F238E27FC236}">
                <a16:creationId xmlns:a16="http://schemas.microsoft.com/office/drawing/2014/main" id="{089E5551-8ED0-4047-A5AE-3D14FAD3A947}"/>
              </a:ext>
            </a:extLst>
          </p:cNvPr>
          <p:cNvSpPr/>
          <p:nvPr/>
        </p:nvSpPr>
        <p:spPr>
          <a:xfrm>
            <a:off x="1880839" y="5264907"/>
            <a:ext cx="5226624" cy="369332"/>
          </a:xfrm>
          <a:prstGeom prst="rect">
            <a:avLst/>
          </a:prstGeom>
        </p:spPr>
        <p:txBody>
          <a:bodyPr wrap="none">
            <a:spAutoFit/>
          </a:bodyPr>
          <a:lstStyle/>
          <a:p>
            <a:r>
              <a:rPr lang="en-US" dirty="0">
                <a:hlinkClick r:id="rId3"/>
              </a:rPr>
              <a:t>ICLR</a:t>
            </a:r>
            <a:r>
              <a:rPr lang="en-US" altLang="zh-CN" dirty="0">
                <a:hlinkClick r:id="rId3"/>
              </a:rPr>
              <a:t>19</a:t>
            </a:r>
            <a:r>
              <a:rPr lang="zh-CN" altLang="en-US" dirty="0">
                <a:hlinkClick r:id="rId3"/>
              </a:rPr>
              <a:t>：</a:t>
            </a:r>
            <a:r>
              <a:rPr lang="en-US" dirty="0">
                <a:hlinkClick r:id="rId3"/>
              </a:rPr>
              <a:t>https://openreview.net/pdf?id=HkNDsiC9KQ</a:t>
            </a:r>
            <a:endParaRPr lang="en-US" dirty="0"/>
          </a:p>
        </p:txBody>
      </p:sp>
      <p:pic>
        <p:nvPicPr>
          <p:cNvPr id="11" name="Picture 10" descr="A screenshot of a cell phone&#10;&#10;Description automatically generated">
            <a:extLst>
              <a:ext uri="{FF2B5EF4-FFF2-40B4-BE49-F238E27FC236}">
                <a16:creationId xmlns:a16="http://schemas.microsoft.com/office/drawing/2014/main" id="{10A6BAA7-6F92-E347-8E8C-223B04FE103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11927" y="1897773"/>
            <a:ext cx="3031836" cy="2023237"/>
          </a:xfrm>
          <a:prstGeom prst="rect">
            <a:avLst/>
          </a:prstGeom>
        </p:spPr>
      </p:pic>
      <p:pic>
        <p:nvPicPr>
          <p:cNvPr id="12" name="Picture 11">
            <a:extLst>
              <a:ext uri="{FF2B5EF4-FFF2-40B4-BE49-F238E27FC236}">
                <a16:creationId xmlns:a16="http://schemas.microsoft.com/office/drawing/2014/main" id="{3E94F6A2-89EE-DB4F-A133-F68981F8706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71607" y="1946411"/>
            <a:ext cx="2453452" cy="1925960"/>
          </a:xfrm>
          <a:prstGeom prst="rect">
            <a:avLst/>
          </a:prstGeom>
        </p:spPr>
      </p:pic>
      <p:pic>
        <p:nvPicPr>
          <p:cNvPr id="13" name="Picture 12">
            <a:extLst>
              <a:ext uri="{FF2B5EF4-FFF2-40B4-BE49-F238E27FC236}">
                <a16:creationId xmlns:a16="http://schemas.microsoft.com/office/drawing/2014/main" id="{375D11CF-A9ED-7840-B998-0D67FEB3B5F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8690" y="1909805"/>
            <a:ext cx="2023237" cy="2023237"/>
          </a:xfrm>
          <a:prstGeom prst="rect">
            <a:avLst/>
          </a:prstGeom>
        </p:spPr>
      </p:pic>
      <p:sp>
        <p:nvSpPr>
          <p:cNvPr id="14" name="Rectangle 13">
            <a:extLst>
              <a:ext uri="{FF2B5EF4-FFF2-40B4-BE49-F238E27FC236}">
                <a16:creationId xmlns:a16="http://schemas.microsoft.com/office/drawing/2014/main" id="{F3D243FF-1713-3A47-B450-DCF6BD7A5732}"/>
              </a:ext>
            </a:extLst>
          </p:cNvPr>
          <p:cNvSpPr/>
          <p:nvPr/>
        </p:nvSpPr>
        <p:spPr>
          <a:xfrm>
            <a:off x="2731047" y="5808485"/>
            <a:ext cx="3681905" cy="369332"/>
          </a:xfrm>
          <a:prstGeom prst="rect">
            <a:avLst/>
          </a:prstGeom>
        </p:spPr>
        <p:txBody>
          <a:bodyPr wrap="none">
            <a:spAutoFit/>
          </a:bodyPr>
          <a:lstStyle/>
          <a:p>
            <a:r>
              <a:rPr lang="en-US" dirty="0">
                <a:hlinkClick r:id="rId7"/>
              </a:rPr>
              <a:t>https://arxiv.org/pdf/1810.02334.pdf</a:t>
            </a:r>
            <a:endParaRPr lang="en-US" dirty="0"/>
          </a:p>
        </p:txBody>
      </p:sp>
    </p:spTree>
    <p:extLst>
      <p:ext uri="{BB962C8B-B14F-4D97-AF65-F5344CB8AC3E}">
        <p14:creationId xmlns:p14="http://schemas.microsoft.com/office/powerpoint/2010/main" val="207470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par>
                                <p:cTn id="22" presetID="3" presetClass="entr" presetSubtype="1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linds(horizontal)">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linds(horizontal)">
                                      <p:cBhvr>
                                        <p:cTn id="29" dur="500"/>
                                        <p:tgtEl>
                                          <p:spTgt spid="9"/>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checkerboard(across)">
                                      <p:cBhvr>
                                        <p:cTn id="37" dur="500"/>
                                        <p:tgtEl>
                                          <p:spTgt spid="13"/>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checkerboard(across)">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4" grpId="0"/>
    </p:bldLst>
  </p:timing>
</p:sld>
</file>

<file path=ppt/theme/theme1.xml><?xml version="1.0" encoding="utf-8"?>
<a:theme xmlns:a="http://schemas.openxmlformats.org/drawingml/2006/main" name="数据挖掘ppt">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1" id="{AA1CBBF3-5167-4087-BFAE-78FB9154F143}" vid="{7647476C-A5FC-4CA7-A3C8-1DF0DD194B10}"/>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2870</TotalTime>
  <Words>3046</Words>
  <Application>Microsoft Macintosh PowerPoint</Application>
  <PresentationFormat>On-screen Show (4:3)</PresentationFormat>
  <Paragraphs>862</Paragraphs>
  <Slides>73</Slides>
  <Notes>35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73</vt:i4>
      </vt:variant>
    </vt:vector>
  </HeadingPairs>
  <TitlesOfParts>
    <vt:vector size="84" baseType="lpstr">
      <vt:lpstr>-apple-system</vt:lpstr>
      <vt:lpstr>微軟正黑體</vt:lpstr>
      <vt:lpstr>微软雅黑</vt:lpstr>
      <vt:lpstr>NimbusRomNo9L-Regu</vt:lpstr>
      <vt:lpstr>Arial</vt:lpstr>
      <vt:lpstr>Calibri</vt:lpstr>
      <vt:lpstr>Calibri Light</vt:lpstr>
      <vt:lpstr>Cambria Math</vt:lpstr>
      <vt:lpstr>Candara</vt:lpstr>
      <vt:lpstr>Lucida Grande</vt:lpstr>
      <vt:lpstr>数据挖掘ppt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ming wang</dc:creator>
  <cp:lastModifiedBy>Microsoft Office User</cp:lastModifiedBy>
  <cp:revision>128</cp:revision>
  <dcterms:created xsi:type="dcterms:W3CDTF">2014-05-05T06:51:23Z</dcterms:created>
  <dcterms:modified xsi:type="dcterms:W3CDTF">2019-07-13T01:59:32Z</dcterms:modified>
</cp:coreProperties>
</file>